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73" r:id="rId1"/>
  </p:sldMasterIdLst>
  <p:notesMasterIdLst>
    <p:notesMasterId r:id="rId105"/>
  </p:notesMasterIdLst>
  <p:sldIdLst>
    <p:sldId id="256" r:id="rId2"/>
    <p:sldId id="257" r:id="rId3"/>
    <p:sldId id="259" r:id="rId4"/>
    <p:sldId id="258" r:id="rId5"/>
    <p:sldId id="910" r:id="rId6"/>
    <p:sldId id="260" r:id="rId7"/>
    <p:sldId id="261" r:id="rId8"/>
    <p:sldId id="262" r:id="rId9"/>
    <p:sldId id="263" r:id="rId10"/>
    <p:sldId id="264" r:id="rId11"/>
    <p:sldId id="271" r:id="rId12"/>
    <p:sldId id="265" r:id="rId13"/>
    <p:sldId id="266" r:id="rId14"/>
    <p:sldId id="670" r:id="rId15"/>
    <p:sldId id="726" r:id="rId16"/>
    <p:sldId id="909" r:id="rId17"/>
    <p:sldId id="267" r:id="rId18"/>
    <p:sldId id="268" r:id="rId19"/>
    <p:sldId id="270" r:id="rId20"/>
    <p:sldId id="269" r:id="rId21"/>
    <p:sldId id="272" r:id="rId22"/>
    <p:sldId id="283" r:id="rId23"/>
    <p:sldId id="911" r:id="rId24"/>
    <p:sldId id="912" r:id="rId25"/>
    <p:sldId id="275" r:id="rId26"/>
    <p:sldId id="276" r:id="rId27"/>
    <p:sldId id="277" r:id="rId28"/>
    <p:sldId id="278" r:id="rId29"/>
    <p:sldId id="280" r:id="rId30"/>
    <p:sldId id="281" r:id="rId31"/>
    <p:sldId id="284" r:id="rId32"/>
    <p:sldId id="285" r:id="rId33"/>
    <p:sldId id="286" r:id="rId34"/>
    <p:sldId id="287" r:id="rId35"/>
    <p:sldId id="305" r:id="rId36"/>
    <p:sldId id="306" r:id="rId37"/>
    <p:sldId id="307" r:id="rId38"/>
    <p:sldId id="308" r:id="rId39"/>
    <p:sldId id="288" r:id="rId40"/>
    <p:sldId id="309" r:id="rId41"/>
    <p:sldId id="289" r:id="rId42"/>
    <p:sldId id="310" r:id="rId43"/>
    <p:sldId id="311" r:id="rId44"/>
    <p:sldId id="290" r:id="rId45"/>
    <p:sldId id="291" r:id="rId46"/>
    <p:sldId id="292" r:id="rId47"/>
    <p:sldId id="293" r:id="rId48"/>
    <p:sldId id="294" r:id="rId49"/>
    <p:sldId id="295" r:id="rId50"/>
    <p:sldId id="296" r:id="rId51"/>
    <p:sldId id="297" r:id="rId52"/>
    <p:sldId id="298" r:id="rId53"/>
    <p:sldId id="299" r:id="rId54"/>
    <p:sldId id="300" r:id="rId55"/>
    <p:sldId id="314" r:id="rId56"/>
    <p:sldId id="312" r:id="rId57"/>
    <p:sldId id="313" r:id="rId58"/>
    <p:sldId id="315" r:id="rId59"/>
    <p:sldId id="317" r:id="rId60"/>
    <p:sldId id="316" r:id="rId61"/>
    <p:sldId id="318" r:id="rId62"/>
    <p:sldId id="320" r:id="rId63"/>
    <p:sldId id="321" r:id="rId64"/>
    <p:sldId id="322" r:id="rId65"/>
    <p:sldId id="323" r:id="rId66"/>
    <p:sldId id="324" r:id="rId67"/>
    <p:sldId id="325" r:id="rId68"/>
    <p:sldId id="301" r:id="rId69"/>
    <p:sldId id="319" r:id="rId70"/>
    <p:sldId id="326" r:id="rId71"/>
    <p:sldId id="327" r:id="rId72"/>
    <p:sldId id="328" r:id="rId73"/>
    <p:sldId id="329" r:id="rId74"/>
    <p:sldId id="330" r:id="rId75"/>
    <p:sldId id="302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03" r:id="rId89"/>
    <p:sldId id="343" r:id="rId90"/>
    <p:sldId id="344" r:id="rId91"/>
    <p:sldId id="345" r:id="rId92"/>
    <p:sldId id="346" r:id="rId93"/>
    <p:sldId id="347" r:id="rId94"/>
    <p:sldId id="348" r:id="rId95"/>
    <p:sldId id="349" r:id="rId96"/>
    <p:sldId id="304" r:id="rId97"/>
    <p:sldId id="351" r:id="rId98"/>
    <p:sldId id="352" r:id="rId99"/>
    <p:sldId id="353" r:id="rId100"/>
    <p:sldId id="697" r:id="rId101"/>
    <p:sldId id="350" r:id="rId102"/>
    <p:sldId id="282" r:id="rId103"/>
    <p:sldId id="360" r:id="rId104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106"/>
      <p:bold r:id="rId107"/>
      <p:italic r:id="rId108"/>
      <p:boldItalic r:id="rId109"/>
    </p:embeddedFont>
    <p:embeddedFont>
      <p:font typeface="Raleway" panose="020B0503030101060003" pitchFamily="34" charset="77"/>
      <p:regular r:id="rId110"/>
      <p:bold r:id="rId111"/>
      <p:italic r:id="rId112"/>
      <p:boldItalic r:id="rId11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Designformatvorlage 1 - Akz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618"/>
    <p:restoredTop sz="94626"/>
  </p:normalViewPr>
  <p:slideViewPr>
    <p:cSldViewPr snapToGrid="0">
      <p:cViewPr varScale="1">
        <p:scale>
          <a:sx n="137" d="100"/>
          <a:sy n="137" d="100"/>
        </p:scale>
        <p:origin x="2288" y="1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tableStyles" Target="tableStyle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font" Target="fonts/font7.fntdata"/><Relationship Id="rId16" Type="http://schemas.openxmlformats.org/officeDocument/2006/relationships/slide" Target="slides/slide15.xml"/><Relationship Id="rId107" Type="http://schemas.openxmlformats.org/officeDocument/2006/relationships/font" Target="fonts/font2.fntdata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font" Target="fonts/font8.fntdata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font" Target="fonts/font3.fntdata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font" Target="fonts/font4.fntdata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font" Target="fonts/font5.fntdata"/><Relationship Id="rId115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font" Target="fonts/font6.fntdata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Raleway" panose="020B0503030101060003" pitchFamily="34" charset="77"/>
        <a:ea typeface="Raleway" panose="020B0503030101060003" pitchFamily="34" charset="77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47c7afd5b2_0_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9" name="Google Shape;129;g47c7afd5b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3213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47c7afd5b2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  <p:sp>
        <p:nvSpPr>
          <p:cNvPr id="136" name="Google Shape;136;g47c7afd5b2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506980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47c7afd5b2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  <p:sp>
        <p:nvSpPr>
          <p:cNvPr id="136" name="Google Shape;136;g47c7afd5b2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145823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47c7afd5b2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  <p:sp>
        <p:nvSpPr>
          <p:cNvPr id="136" name="Google Shape;136;g47c7afd5b2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863661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Even better: the functions moved to the edge are fixed and do not change quite often --&gt; HW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D77045-401A-4D5E-BFE3-54C21A8A6634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8478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47c7afd5b2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  <p:sp>
        <p:nvSpPr>
          <p:cNvPr id="136" name="Google Shape;136;g47c7afd5b2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943678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47c7afd5b2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  <p:sp>
        <p:nvSpPr>
          <p:cNvPr id="136" name="Google Shape;136;g47c7afd5b2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717266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47c7afd5b2_0_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9" name="Google Shape;129;g47c7afd5b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3213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680152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47c7afd5b2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  <p:sp>
        <p:nvSpPr>
          <p:cNvPr id="136" name="Google Shape;136;g47c7afd5b2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90169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47c7afd5b2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  <p:sp>
        <p:nvSpPr>
          <p:cNvPr id="136" name="Google Shape;136;g47c7afd5b2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7423118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47c7afd5b2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  <p:sp>
        <p:nvSpPr>
          <p:cNvPr id="136" name="Google Shape;136;g47c7afd5b2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432760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47c7afd5b2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  <p:sp>
        <p:nvSpPr>
          <p:cNvPr id="136" name="Google Shape;136;g47c7afd5b2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47c7afd5b2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  <p:sp>
        <p:nvSpPr>
          <p:cNvPr id="136" name="Google Shape;136;g47c7afd5b2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5276751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47c7afd5b2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  <p:sp>
        <p:nvSpPr>
          <p:cNvPr id="136" name="Google Shape;136;g47c7afd5b2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4765468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47c7afd5b2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  <p:sp>
        <p:nvSpPr>
          <p:cNvPr id="136" name="Google Shape;136;g47c7afd5b2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4024685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47c7afd5b2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  <p:sp>
        <p:nvSpPr>
          <p:cNvPr id="136" name="Google Shape;136;g47c7afd5b2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9641483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47c7afd5b2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  <p:sp>
        <p:nvSpPr>
          <p:cNvPr id="136" name="Google Shape;136;g47c7afd5b2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8226915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47c7afd5b2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  <p:sp>
        <p:nvSpPr>
          <p:cNvPr id="136" name="Google Shape;136;g47c7afd5b2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3481708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47c7afd5b2_0_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9" name="Google Shape;129;g47c7afd5b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3213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1951667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47c7afd5b2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  <p:sp>
        <p:nvSpPr>
          <p:cNvPr id="136" name="Google Shape;136;g47c7afd5b2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3907666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47c7afd5b2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  <p:sp>
        <p:nvSpPr>
          <p:cNvPr id="136" name="Google Shape;136;g47c7afd5b2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8071431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47c7afd5b2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  <p:sp>
        <p:nvSpPr>
          <p:cNvPr id="136" name="Google Shape;136;g47c7afd5b2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226353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47c7afd5b2_0_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9" name="Google Shape;129;g47c7afd5b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3213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7480152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47c7afd5b2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  <p:sp>
        <p:nvSpPr>
          <p:cNvPr id="136" name="Google Shape;136;g47c7afd5b2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6246207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47c7afd5b2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  <p:sp>
        <p:nvSpPr>
          <p:cNvPr id="136" name="Google Shape;136;g47c7afd5b2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5009643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47c7afd5b2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  <p:sp>
        <p:nvSpPr>
          <p:cNvPr id="136" name="Google Shape;136;g47c7afd5b2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8498611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47c7afd5b2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  <p:sp>
        <p:nvSpPr>
          <p:cNvPr id="136" name="Google Shape;136;g47c7afd5b2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8568173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47c7afd5b2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  <p:sp>
        <p:nvSpPr>
          <p:cNvPr id="136" name="Google Shape;136;g47c7afd5b2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7050393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47c7afd5b2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  <p:sp>
        <p:nvSpPr>
          <p:cNvPr id="136" name="Google Shape;136;g47c7afd5b2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8103861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47c7afd5b2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  <p:sp>
        <p:nvSpPr>
          <p:cNvPr id="136" name="Google Shape;136;g47c7afd5b2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0851869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47c7afd5b2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  <p:sp>
        <p:nvSpPr>
          <p:cNvPr id="136" name="Google Shape;136;g47c7afd5b2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5009146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47c7afd5b2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  <p:sp>
        <p:nvSpPr>
          <p:cNvPr id="136" name="Google Shape;136;g47c7afd5b2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4744981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47c7afd5b2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  <p:sp>
        <p:nvSpPr>
          <p:cNvPr id="136" name="Google Shape;136;g47c7afd5b2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535795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47c7afd5b2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  <p:sp>
        <p:nvSpPr>
          <p:cNvPr id="136" name="Google Shape;136;g47c7afd5b2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9852678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47c7afd5b2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  <p:sp>
        <p:nvSpPr>
          <p:cNvPr id="136" name="Google Shape;136;g47c7afd5b2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1636934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47c7afd5b2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  <p:sp>
        <p:nvSpPr>
          <p:cNvPr id="136" name="Google Shape;136;g47c7afd5b2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3532474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47c7afd5b2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  <p:sp>
        <p:nvSpPr>
          <p:cNvPr id="136" name="Google Shape;136;g47c7afd5b2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9104918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47c7afd5b2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  <p:sp>
        <p:nvSpPr>
          <p:cNvPr id="136" name="Google Shape;136;g47c7afd5b2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9405431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47c7afd5b2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  <p:sp>
        <p:nvSpPr>
          <p:cNvPr id="136" name="Google Shape;136;g47c7afd5b2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4520651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47c7afd5b2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  <p:sp>
        <p:nvSpPr>
          <p:cNvPr id="136" name="Google Shape;136;g47c7afd5b2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1896050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47c7afd5b2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  <p:sp>
        <p:nvSpPr>
          <p:cNvPr id="136" name="Google Shape;136;g47c7afd5b2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6561206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47c7afd5b2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  <p:sp>
        <p:nvSpPr>
          <p:cNvPr id="136" name="Google Shape;136;g47c7afd5b2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3747801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47c7afd5b2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  <p:sp>
        <p:nvSpPr>
          <p:cNvPr id="136" name="Google Shape;136;g47c7afd5b2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9344446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47c7afd5b2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  <p:sp>
        <p:nvSpPr>
          <p:cNvPr id="136" name="Google Shape;136;g47c7afd5b2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981635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47c7afd5b2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  <p:sp>
        <p:nvSpPr>
          <p:cNvPr id="136" name="Google Shape;136;g47c7afd5b2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3139863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47c7afd5b2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  <p:sp>
        <p:nvSpPr>
          <p:cNvPr id="136" name="Google Shape;136;g47c7afd5b2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0565364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47c7afd5b2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  <p:sp>
        <p:nvSpPr>
          <p:cNvPr id="136" name="Google Shape;136;g47c7afd5b2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5859066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47c7afd5b2_0_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9" name="Google Shape;129;g47c7afd5b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3213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8440282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47c7afd5b2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  <p:sp>
        <p:nvSpPr>
          <p:cNvPr id="136" name="Google Shape;136;g47c7afd5b2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3343863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47c7afd5b2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  <p:sp>
        <p:nvSpPr>
          <p:cNvPr id="136" name="Google Shape;136;g47c7afd5b2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1876983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47c7afd5b2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  <p:sp>
        <p:nvSpPr>
          <p:cNvPr id="136" name="Google Shape;136;g47c7afd5b2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4637892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47c7afd5b2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  <p:sp>
        <p:nvSpPr>
          <p:cNvPr id="136" name="Google Shape;136;g47c7afd5b2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7874136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47c7afd5b2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  <p:sp>
        <p:nvSpPr>
          <p:cNvPr id="136" name="Google Shape;136;g47c7afd5b2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6183531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47c7afd5b2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  <p:sp>
        <p:nvSpPr>
          <p:cNvPr id="136" name="Google Shape;136;g47c7afd5b2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7795639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47c7afd5b2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  <p:sp>
        <p:nvSpPr>
          <p:cNvPr id="136" name="Google Shape;136;g47c7afd5b2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708074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47c7afd5b2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  <p:sp>
        <p:nvSpPr>
          <p:cNvPr id="136" name="Google Shape;136;g47c7afd5b2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3199458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47c7afd5b2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  <p:sp>
        <p:nvSpPr>
          <p:cNvPr id="136" name="Google Shape;136;g47c7afd5b2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6128542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47c7afd5b2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  <p:sp>
        <p:nvSpPr>
          <p:cNvPr id="136" name="Google Shape;136;g47c7afd5b2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2665281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47c7afd5b2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  <p:sp>
        <p:nvSpPr>
          <p:cNvPr id="136" name="Google Shape;136;g47c7afd5b2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4838966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47c7afd5b2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  <p:sp>
        <p:nvSpPr>
          <p:cNvPr id="136" name="Google Shape;136;g47c7afd5b2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6726978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47c7afd5b2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  <p:sp>
        <p:nvSpPr>
          <p:cNvPr id="136" name="Google Shape;136;g47c7afd5b2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3511636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47c7afd5b2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  <p:sp>
        <p:nvSpPr>
          <p:cNvPr id="136" name="Google Shape;136;g47c7afd5b2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52160247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47c7afd5b2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  <p:sp>
        <p:nvSpPr>
          <p:cNvPr id="136" name="Google Shape;136;g47c7afd5b2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89522927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47c7afd5b2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  <p:sp>
        <p:nvSpPr>
          <p:cNvPr id="136" name="Google Shape;136;g47c7afd5b2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0962404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47c7afd5b2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  <p:sp>
        <p:nvSpPr>
          <p:cNvPr id="136" name="Google Shape;136;g47c7afd5b2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35738055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47c7afd5b2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  <p:sp>
        <p:nvSpPr>
          <p:cNvPr id="136" name="Google Shape;136;g47c7afd5b2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250804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47c7afd5b2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  <p:sp>
        <p:nvSpPr>
          <p:cNvPr id="136" name="Google Shape;136;g47c7afd5b2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82919287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47c7afd5b2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  <p:sp>
        <p:nvSpPr>
          <p:cNvPr id="136" name="Google Shape;136;g47c7afd5b2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34573296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47c7afd5b2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  <p:sp>
        <p:nvSpPr>
          <p:cNvPr id="136" name="Google Shape;136;g47c7afd5b2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13167940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47c7afd5b2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  <p:sp>
        <p:nvSpPr>
          <p:cNvPr id="136" name="Google Shape;136;g47c7afd5b2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41704118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47c7afd5b2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  <p:sp>
        <p:nvSpPr>
          <p:cNvPr id="136" name="Google Shape;136;g47c7afd5b2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3141689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47c7afd5b2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  <p:sp>
        <p:nvSpPr>
          <p:cNvPr id="136" name="Google Shape;136;g47c7afd5b2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79162210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47c7afd5b2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  <p:sp>
        <p:nvSpPr>
          <p:cNvPr id="136" name="Google Shape;136;g47c7afd5b2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31163120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47c7afd5b2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  <p:sp>
        <p:nvSpPr>
          <p:cNvPr id="136" name="Google Shape;136;g47c7afd5b2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19809383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47c7afd5b2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  <p:sp>
        <p:nvSpPr>
          <p:cNvPr id="136" name="Google Shape;136;g47c7afd5b2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5402833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47c7afd5b2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  <p:sp>
        <p:nvSpPr>
          <p:cNvPr id="136" name="Google Shape;136;g47c7afd5b2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08604925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47c7afd5b2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  <p:sp>
        <p:nvSpPr>
          <p:cNvPr id="136" name="Google Shape;136;g47c7afd5b2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313087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47c7afd5b2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  <p:sp>
        <p:nvSpPr>
          <p:cNvPr id="136" name="Google Shape;136;g47c7afd5b2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86535300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47c7afd5b2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  <p:sp>
        <p:nvSpPr>
          <p:cNvPr id="136" name="Google Shape;136;g47c7afd5b2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6879864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47c7afd5b2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  <p:sp>
        <p:nvSpPr>
          <p:cNvPr id="136" name="Google Shape;136;g47c7afd5b2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1541519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47c7afd5b2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  <p:sp>
        <p:nvSpPr>
          <p:cNvPr id="136" name="Google Shape;136;g47c7afd5b2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92267487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47c7afd5b2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  <p:sp>
        <p:nvSpPr>
          <p:cNvPr id="136" name="Google Shape;136;g47c7afd5b2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45187404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47c7afd5b2_0_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9" name="Google Shape;129;g47c7afd5b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3213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7054009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47c7afd5b2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  <p:sp>
        <p:nvSpPr>
          <p:cNvPr id="136" name="Google Shape;136;g47c7afd5b2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9382782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47c7afd5b2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  <p:sp>
        <p:nvSpPr>
          <p:cNvPr id="136" name="Google Shape;136;g47c7afd5b2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18532586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47c7afd5b2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  <p:sp>
        <p:nvSpPr>
          <p:cNvPr id="136" name="Google Shape;136;g47c7afd5b2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31123344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47c7afd5b2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  <p:sp>
        <p:nvSpPr>
          <p:cNvPr id="136" name="Google Shape;136;g47c7afd5b2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43377219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47c7afd5b2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  <p:sp>
        <p:nvSpPr>
          <p:cNvPr id="136" name="Google Shape;136;g47c7afd5b2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845379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47c7afd5b2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  <p:sp>
        <p:nvSpPr>
          <p:cNvPr id="136" name="Google Shape;136;g47c7afd5b2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53600797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47c7afd5b2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  <p:sp>
        <p:nvSpPr>
          <p:cNvPr id="136" name="Google Shape;136;g47c7afd5b2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77835099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47c7afd5b2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  <p:sp>
        <p:nvSpPr>
          <p:cNvPr id="136" name="Google Shape;136;g47c7afd5b2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54158956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47c7afd5b2_0_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9" name="Google Shape;129;g47c7afd5b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3213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94594908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47c7afd5b2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  <p:sp>
        <p:nvSpPr>
          <p:cNvPr id="136" name="Google Shape;136;g47c7afd5b2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95525041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47c7afd5b2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  <p:sp>
        <p:nvSpPr>
          <p:cNvPr id="136" name="Google Shape;136;g47c7afd5b2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56483609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47c7afd5b2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  <p:sp>
        <p:nvSpPr>
          <p:cNvPr id="136" name="Google Shape;136;g47c7afd5b2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92878012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47c7afd5b2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  <p:sp>
        <p:nvSpPr>
          <p:cNvPr id="136" name="Google Shape;136;g47c7afd5b2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96480368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47c7afd5b2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  <p:sp>
        <p:nvSpPr>
          <p:cNvPr id="136" name="Google Shape;136;g47c7afd5b2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03920047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47c7afd5b2_0_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9" name="Google Shape;129;g47c7afd5b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3213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9278307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47c7afd5b2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  <p:sp>
        <p:nvSpPr>
          <p:cNvPr id="136" name="Google Shape;136;g47c7afd5b2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428576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>
  <p:cSld name="Vertikaler Titel und Text">
    <p:bg>
      <p:bgPr>
        <a:solidFill>
          <a:schemeClr val="accent1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>
            <a:spLocks noGrp="1"/>
          </p:cNvSpPr>
          <p:nvPr>
            <p:ph type="sldNum" idx="12"/>
          </p:nvPr>
        </p:nvSpPr>
        <p:spPr>
          <a:xfrm>
            <a:off x="6457951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b="0" i="0"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68" name="Google Shape;68;p15"/>
          <p:cNvSpPr txBox="1">
            <a:spLocks noGrp="1"/>
          </p:cNvSpPr>
          <p:nvPr>
            <p:ph type="ftr" idx="11"/>
          </p:nvPr>
        </p:nvSpPr>
        <p:spPr>
          <a:xfrm>
            <a:off x="2357652" y="6356354"/>
            <a:ext cx="4428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de-DE" dirty="0"/>
          </a:p>
        </p:txBody>
      </p:sp>
      <p:pic>
        <p:nvPicPr>
          <p:cNvPr id="69" name="Google Shape;69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4"/>
          <p:cNvSpPr txBox="1">
            <a:spLocks noGrp="1"/>
          </p:cNvSpPr>
          <p:nvPr>
            <p:ph type="title"/>
          </p:nvPr>
        </p:nvSpPr>
        <p:spPr>
          <a:xfrm>
            <a:off x="630115" y="457200"/>
            <a:ext cx="2948400" cy="1600200"/>
          </a:xfrm>
          <a:prstGeom prst="rect">
            <a:avLst/>
          </a:prstGeom>
          <a:noFill/>
          <a:ln>
            <a:noFill/>
          </a:ln>
          <a:effectLst>
            <a:outerShdw sx="1000" sy="1000" algn="ctr" rotWithShape="0">
              <a:srgbClr val="003366"/>
            </a:outerShdw>
          </a:effectLst>
        </p:spPr>
        <p:txBody>
          <a:bodyPr spcFirstLastPara="1" wrap="square" lIns="104875" tIns="104875" rIns="104875" bIns="104875" anchor="b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200" b="0" i="0">
                <a:latin typeface="Raleway" panose="020B0503030101060003" pitchFamily="34" charset="77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r>
              <a:rPr lang="de-DE" dirty="0"/>
              <a:t>Mastertitelformat bearbeiten</a:t>
            </a:r>
            <a:endParaRPr dirty="0"/>
          </a:p>
        </p:txBody>
      </p:sp>
      <p:sp>
        <p:nvSpPr>
          <p:cNvPr id="114" name="Google Shape;114;p24"/>
          <p:cNvSpPr txBox="1">
            <a:spLocks noGrp="1"/>
          </p:cNvSpPr>
          <p:nvPr>
            <p:ph type="body" idx="1"/>
          </p:nvPr>
        </p:nvSpPr>
        <p:spPr>
          <a:xfrm>
            <a:off x="3887666" y="987425"/>
            <a:ext cx="4629000" cy="48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Raleway" panose="020B0503030101060003" pitchFamily="34" charset="77"/>
                <a:ea typeface="Raleway" panose="020B0503030101060003" pitchFamily="34" charset="77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15" name="Google Shape;115;p24"/>
          <p:cNvSpPr txBox="1">
            <a:spLocks noGrp="1"/>
          </p:cNvSpPr>
          <p:nvPr>
            <p:ph type="body" idx="2"/>
          </p:nvPr>
        </p:nvSpPr>
        <p:spPr>
          <a:xfrm>
            <a:off x="630115" y="2057400"/>
            <a:ext cx="29484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Raleway" panose="020B0503030101060003" pitchFamily="34" charset="77"/>
                <a:ea typeface="Raleway" panose="020B0503030101060003" pitchFamily="34" charset="77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16" name="Google Shape;116;p24"/>
          <p:cNvSpPr txBox="1">
            <a:spLocks noGrp="1"/>
          </p:cNvSpPr>
          <p:nvPr>
            <p:ph type="sldNum" idx="12"/>
          </p:nvPr>
        </p:nvSpPr>
        <p:spPr>
          <a:xfrm>
            <a:off x="6457951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b="0" i="0"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17" name="Google Shape;117;p24"/>
          <p:cNvSpPr txBox="1">
            <a:spLocks noGrp="1"/>
          </p:cNvSpPr>
          <p:nvPr>
            <p:ph type="ftr" idx="11"/>
          </p:nvPr>
        </p:nvSpPr>
        <p:spPr>
          <a:xfrm>
            <a:off x="2357652" y="6356354"/>
            <a:ext cx="4428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de-DE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5"/>
          <p:cNvSpPr txBox="1">
            <a:spLocks noGrp="1"/>
          </p:cNvSpPr>
          <p:nvPr>
            <p:ph type="title"/>
          </p:nvPr>
        </p:nvSpPr>
        <p:spPr>
          <a:xfrm>
            <a:off x="630115" y="457200"/>
            <a:ext cx="2948400" cy="1600200"/>
          </a:xfrm>
          <a:prstGeom prst="rect">
            <a:avLst/>
          </a:prstGeom>
          <a:noFill/>
          <a:ln>
            <a:noFill/>
          </a:ln>
          <a:effectLst>
            <a:outerShdw sx="1000" sy="1000" algn="ctr" rotWithShape="0">
              <a:srgbClr val="003366"/>
            </a:outerShdw>
          </a:effectLst>
        </p:spPr>
        <p:txBody>
          <a:bodyPr spcFirstLastPara="1" wrap="square" lIns="104875" tIns="104875" rIns="104875" bIns="104875" anchor="b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200" b="0" i="0">
                <a:latin typeface="Raleway" panose="020B0503030101060003" pitchFamily="34" charset="77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r>
              <a:rPr lang="de-DE" dirty="0"/>
              <a:t>Mastertitelformat bearbeiten</a:t>
            </a:r>
            <a:endParaRPr dirty="0"/>
          </a:p>
        </p:txBody>
      </p:sp>
      <p:sp>
        <p:nvSpPr>
          <p:cNvPr id="120" name="Google Shape;120;p25"/>
          <p:cNvSpPr>
            <a:spLocks noGrp="1"/>
          </p:cNvSpPr>
          <p:nvPr>
            <p:ph type="pic" idx="2"/>
          </p:nvPr>
        </p:nvSpPr>
        <p:spPr>
          <a:xfrm>
            <a:off x="3887666" y="987425"/>
            <a:ext cx="4629000" cy="48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Raleway" panose="020B0503030101060003" pitchFamily="34" charset="77"/>
                <a:ea typeface="Raleway" panose="020B0503030101060003" pitchFamily="34" charset="77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de-DE" dirty="0"/>
              <a:t>Bild durch Klicken auf Symbol hinzufügen</a:t>
            </a:r>
            <a:endParaRPr dirty="0"/>
          </a:p>
        </p:txBody>
      </p:sp>
      <p:sp>
        <p:nvSpPr>
          <p:cNvPr id="121" name="Google Shape;121;p25"/>
          <p:cNvSpPr txBox="1">
            <a:spLocks noGrp="1"/>
          </p:cNvSpPr>
          <p:nvPr>
            <p:ph type="body" idx="1"/>
          </p:nvPr>
        </p:nvSpPr>
        <p:spPr>
          <a:xfrm>
            <a:off x="630115" y="2057400"/>
            <a:ext cx="29484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Raleway" panose="020B0503030101060003" pitchFamily="34" charset="77"/>
                <a:ea typeface="Raleway" panose="020B0503030101060003" pitchFamily="34" charset="77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22" name="Google Shape;122;p25"/>
          <p:cNvSpPr txBox="1">
            <a:spLocks noGrp="1"/>
          </p:cNvSpPr>
          <p:nvPr>
            <p:ph type="sldNum" idx="12"/>
          </p:nvPr>
        </p:nvSpPr>
        <p:spPr>
          <a:xfrm>
            <a:off x="6457951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b="0" i="0"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23" name="Google Shape;123;p25"/>
          <p:cNvSpPr txBox="1">
            <a:spLocks noGrp="1"/>
          </p:cNvSpPr>
          <p:nvPr>
            <p:ph type="ftr" idx="11"/>
          </p:nvPr>
        </p:nvSpPr>
        <p:spPr>
          <a:xfrm>
            <a:off x="2357652" y="6356354"/>
            <a:ext cx="4428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de-DE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6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1325700"/>
          </a:xfrm>
          <a:prstGeom prst="rect">
            <a:avLst/>
          </a:prstGeom>
          <a:noFill/>
          <a:ln>
            <a:noFill/>
          </a:ln>
          <a:effectLst>
            <a:outerShdw sx="1000" sy="1000" algn="ctr" rotWithShape="0">
              <a:srgbClr val="003366"/>
            </a:outerShdw>
          </a:effectLst>
        </p:spPr>
        <p:txBody>
          <a:bodyPr spcFirstLastPara="1" wrap="square" lIns="104875" tIns="104875" rIns="104875" bIns="104875" anchor="t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b="0" i="0">
                <a:latin typeface="Raleway" panose="020B0503030101060003" pitchFamily="34" charset="77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r>
              <a:rPr lang="de-DE" dirty="0"/>
              <a:t>Mastertitelformat bearbeiten</a:t>
            </a:r>
            <a:endParaRPr dirty="0"/>
          </a:p>
        </p:txBody>
      </p:sp>
      <p:sp>
        <p:nvSpPr>
          <p:cNvPr id="126" name="Google Shape;126;p26"/>
          <p:cNvSpPr txBox="1">
            <a:spLocks noGrp="1"/>
          </p:cNvSpPr>
          <p:nvPr>
            <p:ph type="body" idx="1"/>
          </p:nvPr>
        </p:nvSpPr>
        <p:spPr>
          <a:xfrm rot="5400000">
            <a:off x="2396401" y="57875"/>
            <a:ext cx="4351200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Raleway" panose="020B0503030101060003" pitchFamily="34" charset="77"/>
                <a:ea typeface="Raleway" panose="020B0503030101060003" pitchFamily="34" charset="77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2D9C5-9C72-4C75-A1BC-B4986A40F6AC}" type="slidenum">
              <a:rPr lang="en-GB" smtClean="0">
                <a:solidFill>
                  <a:srgbClr val="FFFFFF"/>
                </a:solidFill>
                <a:latin typeface="Calibri"/>
              </a:rPr>
              <a:pPr/>
              <a:t>‹Nr.›</a:t>
            </a:fld>
            <a:endParaRPr lang="en-GB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GB">
                <a:solidFill>
                  <a:srgbClr val="FFFFFF"/>
                </a:solidFill>
                <a:latin typeface="Calibri"/>
              </a:rPr>
              <a:t>Survivng the end of frequency scaling</a:t>
            </a:r>
            <a:endParaRPr lang="en-GB" dirty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24602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Leer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 txBox="1">
            <a:spLocks noGrp="1"/>
          </p:cNvSpPr>
          <p:nvPr>
            <p:ph type="sldNum" idx="12"/>
          </p:nvPr>
        </p:nvSpPr>
        <p:spPr>
          <a:xfrm>
            <a:off x="6457951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b="0" i="0"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2" name="Google Shape;72;p16"/>
          <p:cNvSpPr txBox="1">
            <a:spLocks noGrp="1"/>
          </p:cNvSpPr>
          <p:nvPr>
            <p:ph type="ftr" idx="11"/>
          </p:nvPr>
        </p:nvSpPr>
        <p:spPr>
          <a:xfrm>
            <a:off x="2357652" y="6356354"/>
            <a:ext cx="4428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de-DE" dirty="0"/>
          </a:p>
        </p:txBody>
      </p:sp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773433" y="357097"/>
            <a:ext cx="7830900" cy="528000"/>
          </a:xfrm>
          <a:prstGeom prst="rect">
            <a:avLst/>
          </a:prstGeom>
          <a:noFill/>
          <a:ln>
            <a:noFill/>
          </a:ln>
          <a:effectLst>
            <a:outerShdw sx="1000" sy="1000" algn="ctr" rotWithShape="0">
              <a:srgbClr val="003366"/>
            </a:outerShdw>
          </a:effectLst>
        </p:spPr>
        <p:txBody>
          <a:bodyPr spcFirstLastPara="1" wrap="square" lIns="104875" tIns="104875" rIns="104875" bIns="104875" anchor="t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32043"/>
              </a:buClr>
              <a:buSzPts val="3400"/>
              <a:buFont typeface="Calibri"/>
              <a:buNone/>
              <a:defRPr sz="3400" b="0" i="0" u="none" strike="noStrike" cap="none">
                <a:solidFill>
                  <a:srgbClr val="032043"/>
                </a:solidFill>
                <a:latin typeface="Raleway" panose="020B0503030101060003" pitchFamily="34" charset="77"/>
                <a:ea typeface="Raleway" panose="020B0503030101060003" pitchFamily="34" charset="77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Font typeface="Calibri"/>
              <a:buNone/>
              <a:defRPr sz="3400" b="1"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Font typeface="Calibri"/>
              <a:buNone/>
              <a:defRPr sz="3400" b="1"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Font typeface="Calibri"/>
              <a:buNone/>
              <a:defRPr sz="3400" b="1"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Font typeface="Calibri"/>
              <a:buNone/>
              <a:defRPr sz="3400" b="1"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Font typeface="Calibri"/>
              <a:buNone/>
              <a:defRPr sz="3400" b="1"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Font typeface="Calibri"/>
              <a:buNone/>
              <a:defRPr sz="3400" b="1"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Font typeface="Calibri"/>
              <a:buNone/>
              <a:defRPr sz="3400" b="1"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Font typeface="Calibri"/>
              <a:buNone/>
              <a:defRPr sz="3400" b="1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de-DE" dirty="0"/>
              <a:t>Mastertitelformat bearbeiten</a:t>
            </a:r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1325700"/>
          </a:xfrm>
          <a:prstGeom prst="rect">
            <a:avLst/>
          </a:prstGeom>
          <a:noFill/>
          <a:ln>
            <a:noFill/>
          </a:ln>
          <a:effectLst>
            <a:outerShdw sx="1000" sy="1000" algn="ctr" rotWithShape="0">
              <a:srgbClr val="003366"/>
            </a:outerShdw>
          </a:effectLst>
        </p:spPr>
        <p:txBody>
          <a:bodyPr spcFirstLastPara="1" wrap="square" lIns="104875" tIns="104875" rIns="104875" bIns="104875" anchor="t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b="0" i="0">
                <a:latin typeface="Raleway" panose="020B0503030101060003" pitchFamily="34" charset="77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r>
              <a:rPr lang="de-DE" dirty="0"/>
              <a:t>Mastertitelformat bearbeiten</a:t>
            </a:r>
            <a:endParaRPr dirty="0"/>
          </a:p>
        </p:txBody>
      </p:sp>
      <p:sp>
        <p:nvSpPr>
          <p:cNvPr id="76" name="Google Shape;76;p17"/>
          <p:cNvSpPr txBox="1">
            <a:spLocks noGrp="1"/>
          </p:cNvSpPr>
          <p:nvPr>
            <p:ph type="sldNum" idx="12"/>
          </p:nvPr>
        </p:nvSpPr>
        <p:spPr>
          <a:xfrm>
            <a:off x="6457951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b="0" i="0"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7" name="Google Shape;77;p17"/>
          <p:cNvSpPr txBox="1">
            <a:spLocks noGrp="1"/>
          </p:cNvSpPr>
          <p:nvPr>
            <p:ph type="ftr" idx="11"/>
          </p:nvPr>
        </p:nvSpPr>
        <p:spPr>
          <a:xfrm>
            <a:off x="2357652" y="6356354"/>
            <a:ext cx="4428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de-DE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with Image">
  <p:cSld name="Title and Content with Image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>
            <a:spLocks noGrp="1"/>
          </p:cNvSpPr>
          <p:nvPr>
            <p:ph type="pic" idx="2"/>
          </p:nvPr>
        </p:nvSpPr>
        <p:spPr>
          <a:xfrm>
            <a:off x="4648200" y="1290106"/>
            <a:ext cx="3898800" cy="4912500"/>
          </a:xfrm>
          <a:prstGeom prst="rect">
            <a:avLst/>
          </a:prstGeom>
          <a:noFill/>
          <a:ln>
            <a:noFill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107275" tIns="53625" rIns="107275" bIns="53625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Raleway" panose="020B0503030101060003" pitchFamily="34" charset="77"/>
                <a:ea typeface="Raleway" panose="020B0503030101060003" pitchFamily="34" charset="77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de-DE" dirty="0"/>
              <a:t>Bild durch Klicken auf Symbol hinzufügen</a:t>
            </a:r>
            <a:endParaRPr dirty="0"/>
          </a:p>
        </p:txBody>
      </p:sp>
      <p:sp>
        <p:nvSpPr>
          <p:cNvPr id="80" name="Google Shape;80;p18"/>
          <p:cNvSpPr txBox="1">
            <a:spLocks noGrp="1"/>
          </p:cNvSpPr>
          <p:nvPr>
            <p:ph type="body" idx="1"/>
          </p:nvPr>
        </p:nvSpPr>
        <p:spPr>
          <a:xfrm>
            <a:off x="264160" y="1290100"/>
            <a:ext cx="4130100" cy="18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7275" tIns="53625" rIns="107275" bIns="53625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Raleway" panose="020B0503030101060003" pitchFamily="34" charset="77"/>
                <a:ea typeface="Raleway" panose="020B0503030101060003" pitchFamily="34" charset="77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81" name="Google Shape;81;p18"/>
          <p:cNvSpPr txBox="1">
            <a:spLocks noGrp="1"/>
          </p:cNvSpPr>
          <p:nvPr>
            <p:ph type="title"/>
          </p:nvPr>
        </p:nvSpPr>
        <p:spPr>
          <a:xfrm>
            <a:off x="264160" y="70818"/>
            <a:ext cx="7050900" cy="976500"/>
          </a:xfrm>
          <a:prstGeom prst="rect">
            <a:avLst/>
          </a:prstGeom>
          <a:noFill/>
          <a:ln>
            <a:noFill/>
          </a:ln>
          <a:effectLst>
            <a:outerShdw sx="1000" sy="1000" algn="ctr" rotWithShape="0">
              <a:srgbClr val="003366"/>
            </a:outerShdw>
          </a:effectLst>
        </p:spPr>
        <p:txBody>
          <a:bodyPr spcFirstLastPara="1" wrap="square" lIns="107275" tIns="0" rIns="107275" bIns="0" anchor="ctr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b="0" i="0">
                <a:latin typeface="Raleway" panose="020B0503030101060003" pitchFamily="34" charset="77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r>
              <a:rPr lang="de-DE" dirty="0"/>
              <a:t>Mastertitelformat bearbeiten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9"/>
          <p:cNvSpPr txBox="1">
            <a:spLocks noGrp="1"/>
          </p:cNvSpPr>
          <p:nvPr>
            <p:ph type="ctrTitle"/>
          </p:nvPr>
        </p:nvSpPr>
        <p:spPr>
          <a:xfrm>
            <a:off x="1143000" y="1122363"/>
            <a:ext cx="6858000" cy="2387700"/>
          </a:xfrm>
          <a:prstGeom prst="rect">
            <a:avLst/>
          </a:prstGeom>
          <a:noFill/>
          <a:ln>
            <a:noFill/>
          </a:ln>
          <a:effectLst>
            <a:outerShdw sx="1000" sy="1000" algn="ctr" rotWithShape="0">
              <a:srgbClr val="003366"/>
            </a:outerShdw>
          </a:effectLst>
        </p:spPr>
        <p:txBody>
          <a:bodyPr spcFirstLastPara="1" wrap="square" lIns="104875" tIns="104875" rIns="104875" bIns="104875" anchor="b" anchorCtr="0"/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6000" b="0" i="0">
                <a:latin typeface="Raleway" panose="020B0503030101060003" pitchFamily="34" charset="77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r>
              <a:rPr lang="de-DE" dirty="0"/>
              <a:t>Mastertitelformat bearbeiten</a:t>
            </a:r>
            <a:endParaRPr dirty="0"/>
          </a:p>
        </p:txBody>
      </p:sp>
      <p:sp>
        <p:nvSpPr>
          <p:cNvPr id="84" name="Google Shape;84;p19"/>
          <p:cNvSpPr txBox="1"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Raleway" panose="020B0503030101060003" pitchFamily="34" charset="77"/>
                <a:ea typeface="Raleway" panose="020B0503030101060003" pitchFamily="34" charset="77"/>
                <a:cs typeface="Calibri"/>
                <a:sym typeface="Calibri"/>
              </a:defRPr>
            </a:lvl1pPr>
            <a:lvl2pPr marR="0"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de-DE" dirty="0"/>
              <a:t>Master-Untertitelformat bearbeiten</a:t>
            </a:r>
            <a:endParaRPr dirty="0"/>
          </a:p>
        </p:txBody>
      </p:sp>
      <p:sp>
        <p:nvSpPr>
          <p:cNvPr id="85" name="Google Shape;85;p19"/>
          <p:cNvSpPr txBox="1">
            <a:spLocks noGrp="1"/>
          </p:cNvSpPr>
          <p:nvPr>
            <p:ph type="ftr" idx="11"/>
          </p:nvPr>
        </p:nvSpPr>
        <p:spPr>
          <a:xfrm>
            <a:off x="2357652" y="6356354"/>
            <a:ext cx="4428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de-DE" dirty="0"/>
          </a:p>
        </p:txBody>
      </p:sp>
      <p:sp>
        <p:nvSpPr>
          <p:cNvPr id="86" name="Google Shape;86;p19"/>
          <p:cNvSpPr txBox="1"/>
          <p:nvPr/>
        </p:nvSpPr>
        <p:spPr>
          <a:xfrm>
            <a:off x="8475260" y="6356354"/>
            <a:ext cx="409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 b="0" i="0">
                <a:solidFill>
                  <a:srgbClr val="888888"/>
                </a:solidFill>
                <a:latin typeface="Raleway" panose="020B0503030101060003" pitchFamily="34" charset="77"/>
                <a:ea typeface="Calibri"/>
                <a:cs typeface="Calibri"/>
                <a:sym typeface="Calibri"/>
              </a:rPr>
              <a:t>‹Nr.›</a:t>
            </a:fld>
            <a:endParaRPr sz="1200" b="0" i="0" dirty="0">
              <a:solidFill>
                <a:srgbClr val="888888"/>
              </a:solidFill>
              <a:latin typeface="Raleway" panose="020B0503030101060003" pitchFamily="34" charset="77"/>
              <a:ea typeface="Calibri"/>
              <a:cs typeface="Calibri"/>
              <a:sym typeface="Calibri"/>
            </a:endParaRPr>
          </a:p>
        </p:txBody>
      </p:sp>
      <p:sp>
        <p:nvSpPr>
          <p:cNvPr id="87" name="Google Shape;87;p19"/>
          <p:cNvSpPr txBox="1">
            <a:spLocks noGrp="1"/>
          </p:cNvSpPr>
          <p:nvPr>
            <p:ph type="sldNum" idx="12"/>
          </p:nvPr>
        </p:nvSpPr>
        <p:spPr>
          <a:xfrm>
            <a:off x="8475260" y="6356354"/>
            <a:ext cx="409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b="0" i="0"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de-DE" smtClean="0"/>
              <a:pPr/>
              <a:t>‹Nr.›</a:t>
            </a:fld>
            <a:endParaRPr lang="de-DE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0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1325700"/>
          </a:xfrm>
          <a:prstGeom prst="rect">
            <a:avLst/>
          </a:prstGeom>
          <a:noFill/>
          <a:ln>
            <a:noFill/>
          </a:ln>
          <a:effectLst>
            <a:outerShdw sx="1000" sy="1000" algn="ctr" rotWithShape="0">
              <a:srgbClr val="003366"/>
            </a:outerShdw>
          </a:effectLst>
        </p:spPr>
        <p:txBody>
          <a:bodyPr spcFirstLastPara="1" wrap="square" lIns="104875" tIns="104875" rIns="104875" bIns="104875" anchor="t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b="0" i="0">
                <a:latin typeface="Raleway" panose="020B0503030101060003" pitchFamily="34" charset="77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r>
              <a:rPr lang="de-DE" dirty="0"/>
              <a:t>Mastertitelformat bearbeiten</a:t>
            </a:r>
            <a:endParaRPr dirty="0"/>
          </a:p>
        </p:txBody>
      </p:sp>
      <p:sp>
        <p:nvSpPr>
          <p:cNvPr id="90" name="Google Shape;90;p20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Raleway" panose="020B0503030101060003" pitchFamily="34" charset="77"/>
                <a:ea typeface="Raleway" panose="020B0503030101060003" pitchFamily="34" charset="77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91" name="Google Shape;91;p20"/>
          <p:cNvSpPr txBox="1">
            <a:spLocks noGrp="1"/>
          </p:cNvSpPr>
          <p:nvPr>
            <p:ph type="ftr" idx="11"/>
          </p:nvPr>
        </p:nvSpPr>
        <p:spPr>
          <a:xfrm>
            <a:off x="2357652" y="6356354"/>
            <a:ext cx="4428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b="0" i="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de-DE" dirty="0"/>
          </a:p>
        </p:txBody>
      </p:sp>
      <p:sp>
        <p:nvSpPr>
          <p:cNvPr id="92" name="Google Shape;92;p20"/>
          <p:cNvSpPr txBox="1">
            <a:spLocks noGrp="1"/>
          </p:cNvSpPr>
          <p:nvPr>
            <p:ph type="sldNum" idx="12"/>
          </p:nvPr>
        </p:nvSpPr>
        <p:spPr>
          <a:xfrm>
            <a:off x="8339015" y="6356354"/>
            <a:ext cx="545745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b="0" i="0"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de-DE" smtClean="0"/>
              <a:pPr/>
              <a:t>‹Nr.›</a:t>
            </a:fld>
            <a:endParaRPr lang="de-DE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1"/>
          <p:cNvSpPr txBox="1">
            <a:spLocks noGrp="1"/>
          </p:cNvSpPr>
          <p:nvPr>
            <p:ph type="title"/>
          </p:nvPr>
        </p:nvSpPr>
        <p:spPr>
          <a:xfrm>
            <a:off x="624254" y="1709738"/>
            <a:ext cx="7886700" cy="2852700"/>
          </a:xfrm>
          <a:prstGeom prst="rect">
            <a:avLst/>
          </a:prstGeom>
          <a:noFill/>
          <a:ln>
            <a:noFill/>
          </a:ln>
          <a:effectLst>
            <a:outerShdw sx="1000" sy="1000" algn="ctr" rotWithShape="0">
              <a:srgbClr val="003366"/>
            </a:outerShdw>
          </a:effectLst>
        </p:spPr>
        <p:txBody>
          <a:bodyPr spcFirstLastPara="1" wrap="square" lIns="104875" tIns="104875" rIns="104875" bIns="104875" anchor="b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6000" b="0" i="0">
                <a:latin typeface="Raleway" panose="020B0503030101060003" pitchFamily="34" charset="77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r>
              <a:rPr lang="de-DE" dirty="0"/>
              <a:t>Mastertitelformat bearbeiten</a:t>
            </a:r>
            <a:endParaRPr dirty="0"/>
          </a:p>
        </p:txBody>
      </p:sp>
      <p:sp>
        <p:nvSpPr>
          <p:cNvPr id="95" name="Google Shape;95;p21"/>
          <p:cNvSpPr txBox="1">
            <a:spLocks noGrp="1"/>
          </p:cNvSpPr>
          <p:nvPr>
            <p:ph type="body" idx="1"/>
          </p:nvPr>
        </p:nvSpPr>
        <p:spPr>
          <a:xfrm>
            <a:off x="624254" y="4589463"/>
            <a:ext cx="78867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Raleway" panose="020B0503030101060003" pitchFamily="34" charset="77"/>
                <a:ea typeface="Raleway" panose="020B0503030101060003" pitchFamily="34" charset="77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96" name="Google Shape;96;p21"/>
          <p:cNvSpPr txBox="1">
            <a:spLocks noGrp="1"/>
          </p:cNvSpPr>
          <p:nvPr>
            <p:ph type="ftr" idx="11"/>
          </p:nvPr>
        </p:nvSpPr>
        <p:spPr>
          <a:xfrm>
            <a:off x="2357652" y="6356354"/>
            <a:ext cx="4428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b="0" i="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de-DE" dirty="0"/>
          </a:p>
        </p:txBody>
      </p:sp>
      <p:sp>
        <p:nvSpPr>
          <p:cNvPr id="97" name="Google Shape;97;p21"/>
          <p:cNvSpPr txBox="1">
            <a:spLocks noGrp="1"/>
          </p:cNvSpPr>
          <p:nvPr>
            <p:ph type="sldNum" idx="12"/>
          </p:nvPr>
        </p:nvSpPr>
        <p:spPr>
          <a:xfrm>
            <a:off x="8475260" y="6356354"/>
            <a:ext cx="409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b="0" i="0"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de-DE" smtClean="0"/>
              <a:pPr/>
              <a:t>‹Nr.›</a:t>
            </a:fld>
            <a:endParaRPr lang="de-DE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2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1325700"/>
          </a:xfrm>
          <a:prstGeom prst="rect">
            <a:avLst/>
          </a:prstGeom>
          <a:noFill/>
          <a:ln>
            <a:noFill/>
          </a:ln>
          <a:effectLst>
            <a:outerShdw sx="1000" sy="1000" algn="ctr" rotWithShape="0">
              <a:srgbClr val="003366"/>
            </a:outerShdw>
          </a:effectLst>
        </p:spPr>
        <p:txBody>
          <a:bodyPr spcFirstLastPara="1" wrap="square" lIns="104875" tIns="104875" rIns="104875" bIns="104875" anchor="t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b="0" i="0">
                <a:latin typeface="Raleway" panose="020B0503030101060003" pitchFamily="34" charset="77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r>
              <a:rPr lang="de-DE" dirty="0"/>
              <a:t>Mastertitelformat bearbeiten</a:t>
            </a:r>
            <a:endParaRPr dirty="0"/>
          </a:p>
        </p:txBody>
      </p:sp>
      <p:sp>
        <p:nvSpPr>
          <p:cNvPr id="100" name="Google Shape;100;p22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38730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Raleway" panose="020B0503030101060003" pitchFamily="34" charset="77"/>
                <a:ea typeface="Raleway" panose="020B0503030101060003" pitchFamily="34" charset="77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01" name="Google Shape;101;p22"/>
          <p:cNvSpPr txBox="1">
            <a:spLocks noGrp="1"/>
          </p:cNvSpPr>
          <p:nvPr>
            <p:ph type="body" idx="2"/>
          </p:nvPr>
        </p:nvSpPr>
        <p:spPr>
          <a:xfrm>
            <a:off x="4642338" y="1825625"/>
            <a:ext cx="38730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Raleway" panose="020B0503030101060003" pitchFamily="34" charset="77"/>
                <a:ea typeface="Raleway" panose="020B0503030101060003" pitchFamily="34" charset="77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02" name="Google Shape;102;p22"/>
          <p:cNvSpPr txBox="1">
            <a:spLocks noGrp="1"/>
          </p:cNvSpPr>
          <p:nvPr>
            <p:ph type="sldNum" idx="12"/>
          </p:nvPr>
        </p:nvSpPr>
        <p:spPr>
          <a:xfrm>
            <a:off x="6457951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b="0" i="0"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3" name="Google Shape;103;p22"/>
          <p:cNvSpPr txBox="1">
            <a:spLocks noGrp="1"/>
          </p:cNvSpPr>
          <p:nvPr>
            <p:ph type="ftr" idx="11"/>
          </p:nvPr>
        </p:nvSpPr>
        <p:spPr>
          <a:xfrm>
            <a:off x="2357652" y="6356354"/>
            <a:ext cx="4428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de-DE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3"/>
          <p:cNvSpPr txBox="1">
            <a:spLocks noGrp="1"/>
          </p:cNvSpPr>
          <p:nvPr>
            <p:ph type="title"/>
          </p:nvPr>
        </p:nvSpPr>
        <p:spPr>
          <a:xfrm>
            <a:off x="630115" y="365125"/>
            <a:ext cx="7886700" cy="1325700"/>
          </a:xfrm>
          <a:prstGeom prst="rect">
            <a:avLst/>
          </a:prstGeom>
          <a:noFill/>
          <a:ln>
            <a:noFill/>
          </a:ln>
          <a:effectLst>
            <a:outerShdw sx="1000" sy="1000" algn="ctr" rotWithShape="0">
              <a:srgbClr val="003366"/>
            </a:outerShdw>
          </a:effectLst>
        </p:spPr>
        <p:txBody>
          <a:bodyPr spcFirstLastPara="1" wrap="square" lIns="104875" tIns="104875" rIns="104875" bIns="104875" anchor="t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b="0" i="0">
                <a:latin typeface="Raleway" panose="020B0503030101060003" pitchFamily="34" charset="77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r>
              <a:rPr lang="de-DE" dirty="0"/>
              <a:t>Mastertitelformat bearbeiten</a:t>
            </a:r>
            <a:endParaRPr dirty="0"/>
          </a:p>
        </p:txBody>
      </p:sp>
      <p:sp>
        <p:nvSpPr>
          <p:cNvPr id="106" name="Google Shape;106;p23"/>
          <p:cNvSpPr txBox="1">
            <a:spLocks noGrp="1"/>
          </p:cNvSpPr>
          <p:nvPr>
            <p:ph type="body" idx="1"/>
          </p:nvPr>
        </p:nvSpPr>
        <p:spPr>
          <a:xfrm>
            <a:off x="630115" y="1681163"/>
            <a:ext cx="3868500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Raleway" panose="020B0503030101060003" pitchFamily="34" charset="77"/>
                <a:ea typeface="Raleway" panose="020B0503030101060003" pitchFamily="34" charset="77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07" name="Google Shape;107;p23"/>
          <p:cNvSpPr txBox="1">
            <a:spLocks noGrp="1"/>
          </p:cNvSpPr>
          <p:nvPr>
            <p:ph type="body" idx="2"/>
          </p:nvPr>
        </p:nvSpPr>
        <p:spPr>
          <a:xfrm>
            <a:off x="630115" y="2505075"/>
            <a:ext cx="3868500" cy="36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Raleway" panose="020B0503030101060003" pitchFamily="34" charset="77"/>
                <a:ea typeface="Raleway" panose="020B0503030101060003" pitchFamily="34" charset="77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08" name="Google Shape;108;p23"/>
          <p:cNvSpPr txBox="1">
            <a:spLocks noGrp="1"/>
          </p:cNvSpPr>
          <p:nvPr>
            <p:ph type="body" idx="3"/>
          </p:nvPr>
        </p:nvSpPr>
        <p:spPr>
          <a:xfrm>
            <a:off x="4629150" y="1681163"/>
            <a:ext cx="3887700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Raleway" panose="020B0503030101060003" pitchFamily="34" charset="77"/>
                <a:ea typeface="Raleway" panose="020B0503030101060003" pitchFamily="34" charset="77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09" name="Google Shape;109;p23"/>
          <p:cNvSpPr txBox="1">
            <a:spLocks noGrp="1"/>
          </p:cNvSpPr>
          <p:nvPr>
            <p:ph type="body" idx="4"/>
          </p:nvPr>
        </p:nvSpPr>
        <p:spPr>
          <a:xfrm>
            <a:off x="4629150" y="2505075"/>
            <a:ext cx="3887700" cy="36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Raleway" panose="020B0503030101060003" pitchFamily="34" charset="77"/>
                <a:ea typeface="Raleway" panose="020B0503030101060003" pitchFamily="34" charset="77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10" name="Google Shape;110;p23"/>
          <p:cNvSpPr txBox="1">
            <a:spLocks noGrp="1"/>
          </p:cNvSpPr>
          <p:nvPr>
            <p:ph type="ftr" idx="11"/>
          </p:nvPr>
        </p:nvSpPr>
        <p:spPr>
          <a:xfrm>
            <a:off x="2357652" y="6356354"/>
            <a:ext cx="4428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b="0" i="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de-DE" dirty="0"/>
          </a:p>
        </p:txBody>
      </p:sp>
      <p:sp>
        <p:nvSpPr>
          <p:cNvPr id="111" name="Google Shape;111;p23"/>
          <p:cNvSpPr txBox="1">
            <a:spLocks noGrp="1"/>
          </p:cNvSpPr>
          <p:nvPr>
            <p:ph type="sldNum" idx="12"/>
          </p:nvPr>
        </p:nvSpPr>
        <p:spPr>
          <a:xfrm>
            <a:off x="8475260" y="6356354"/>
            <a:ext cx="409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b="0" i="0"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de-DE" smtClean="0"/>
              <a:pPr/>
              <a:t>‹Nr.›</a:t>
            </a:fld>
            <a:endParaRPr lang="de-DE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4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3.jp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14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1466" y="1588"/>
            <a:ext cx="1465" cy="1465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4"/>
          <p:cNvSpPr txBox="1">
            <a:spLocks noGrp="1"/>
          </p:cNvSpPr>
          <p:nvPr>
            <p:ph type="title"/>
          </p:nvPr>
        </p:nvSpPr>
        <p:spPr>
          <a:xfrm>
            <a:off x="773433" y="357097"/>
            <a:ext cx="7830900" cy="528000"/>
          </a:xfrm>
          <a:prstGeom prst="rect">
            <a:avLst/>
          </a:prstGeom>
          <a:noFill/>
          <a:ln>
            <a:noFill/>
          </a:ln>
          <a:effectLst>
            <a:outerShdw sx="1000" sy="1000" algn="ctr" rotWithShape="0">
              <a:srgbClr val="003366"/>
            </a:outerShdw>
          </a:effectLst>
        </p:spPr>
        <p:txBody>
          <a:bodyPr spcFirstLastPara="1" wrap="square" lIns="104875" tIns="104875" rIns="104875" bIns="104875" anchor="t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32043"/>
              </a:buClr>
              <a:buSzPts val="3400"/>
              <a:buFont typeface="Calibri"/>
              <a:buNone/>
              <a:defRPr sz="3400" b="1" i="0" u="none" strike="noStrike" cap="none">
                <a:solidFill>
                  <a:srgbClr val="03204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Font typeface="Calibri"/>
              <a:buNone/>
              <a:defRPr sz="3400" b="1"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Font typeface="Calibri"/>
              <a:buNone/>
              <a:defRPr sz="3400" b="1"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Font typeface="Calibri"/>
              <a:buNone/>
              <a:defRPr sz="3400" b="1"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Font typeface="Calibri"/>
              <a:buNone/>
              <a:defRPr sz="3400" b="1"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Font typeface="Calibri"/>
              <a:buNone/>
              <a:defRPr sz="3400" b="1"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Font typeface="Calibri"/>
              <a:buNone/>
              <a:defRPr sz="3400" b="1"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Font typeface="Calibri"/>
              <a:buNone/>
              <a:defRPr sz="3400" b="1"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Font typeface="Calibri"/>
              <a:buNone/>
              <a:defRPr sz="3400" b="1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59" name="Google Shape;59;p14"/>
          <p:cNvSpPr/>
          <p:nvPr/>
        </p:nvSpPr>
        <p:spPr>
          <a:xfrm>
            <a:off x="4" y="0"/>
            <a:ext cx="609000" cy="75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300" tIns="41300" rIns="41300" bIns="413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None/>
            </a:pPr>
            <a:endParaRPr sz="2100" b="0" i="0" u="none" strike="noStrike" cap="none" dirty="0">
              <a:solidFill>
                <a:srgbClr val="003366"/>
              </a:solidFill>
              <a:latin typeface="Raleway" panose="020B0503030101060003" pitchFamily="34" charset="77"/>
              <a:ea typeface="Trebuchet MS"/>
              <a:cs typeface="Trebuchet MS"/>
              <a:sym typeface="Trebuchet MS"/>
            </a:endParaRPr>
          </a:p>
        </p:txBody>
      </p:sp>
      <p:pic>
        <p:nvPicPr>
          <p:cNvPr id="60" name="Google Shape;60;p14" descr="parallax1.jpg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137" y="0"/>
            <a:ext cx="565442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4"/>
          <p:cNvSpPr txBox="1">
            <a:spLocks noGrp="1"/>
          </p:cNvSpPr>
          <p:nvPr>
            <p:ph type="ftr" idx="11"/>
          </p:nvPr>
        </p:nvSpPr>
        <p:spPr>
          <a:xfrm>
            <a:off x="2357652" y="6356354"/>
            <a:ext cx="4428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Raleway" panose="020B0503030101060003" pitchFamily="34" charset="77"/>
                <a:ea typeface="Raleway" panose="020B0503030101060003" pitchFamily="34" charset="77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lang="de-DE" dirty="0"/>
          </a:p>
        </p:txBody>
      </p:sp>
      <p:sp>
        <p:nvSpPr>
          <p:cNvPr id="62" name="Google Shape;62;p14"/>
          <p:cNvSpPr txBox="1">
            <a:spLocks noGrp="1"/>
          </p:cNvSpPr>
          <p:nvPr>
            <p:ph type="sldNum" idx="12"/>
          </p:nvPr>
        </p:nvSpPr>
        <p:spPr>
          <a:xfrm>
            <a:off x="8210062" y="6356354"/>
            <a:ext cx="674698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Raleway" panose="020B0503030101060003" pitchFamily="34" charset="77"/>
                <a:ea typeface="Raleway" panose="020B0503030101060003" pitchFamily="34" charset="77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63" name="Google Shape;63;p14"/>
          <p:cNvCxnSpPr/>
          <p:nvPr/>
        </p:nvCxnSpPr>
        <p:spPr>
          <a:xfrm>
            <a:off x="773433" y="1037232"/>
            <a:ext cx="8111400" cy="0"/>
          </a:xfrm>
          <a:prstGeom prst="straightConnector1">
            <a:avLst/>
          </a:prstGeom>
          <a:noFill/>
          <a:ln w="28575" cap="flat" cmpd="sng">
            <a:solidFill>
              <a:srgbClr val="4F6A83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64" name="Google Shape;64;p14"/>
          <p:cNvPicPr preferRelativeResize="0"/>
          <p:nvPr/>
        </p:nvPicPr>
        <p:blipFill rotWithShape="1">
          <a:blip r:embed="rId17">
            <a:alphaModFix/>
          </a:blip>
          <a:srcRect l="38113" r="55226"/>
          <a:stretch/>
        </p:blipFill>
        <p:spPr>
          <a:xfrm>
            <a:off x="4" y="0"/>
            <a:ext cx="608952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4" descr="Image result for maxeler technologies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774042" y="6371028"/>
            <a:ext cx="733914" cy="375112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4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Raleway" panose="020B0503030101060003" pitchFamily="34" charset="77"/>
          <a:ea typeface="Raleway" panose="020B0503030101060003" pitchFamily="34" charset="77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3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6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hyperlink" Target="https://webide.maxeler.com/" TargetMode="External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5" Type="http://schemas.openxmlformats.org/officeDocument/2006/relationships/image" Target="../media/image24.jp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3.png"/><Relationship Id="rId18" Type="http://schemas.openxmlformats.org/officeDocument/2006/relationships/image" Target="../media/image48.png"/><Relationship Id="rId26" Type="http://schemas.openxmlformats.org/officeDocument/2006/relationships/image" Target="../media/image56.png"/><Relationship Id="rId39" Type="http://schemas.openxmlformats.org/officeDocument/2006/relationships/image" Target="../media/image69.jpeg"/><Relationship Id="rId21" Type="http://schemas.openxmlformats.org/officeDocument/2006/relationships/image" Target="../media/image51.png"/><Relationship Id="rId34" Type="http://schemas.openxmlformats.org/officeDocument/2006/relationships/image" Target="../media/image64.png"/><Relationship Id="rId42" Type="http://schemas.openxmlformats.org/officeDocument/2006/relationships/image" Target="../media/image72.jpe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46.png"/><Relationship Id="rId29" Type="http://schemas.openxmlformats.org/officeDocument/2006/relationships/image" Target="../media/image5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24" Type="http://schemas.openxmlformats.org/officeDocument/2006/relationships/image" Target="../media/image54.png"/><Relationship Id="rId32" Type="http://schemas.openxmlformats.org/officeDocument/2006/relationships/image" Target="../media/image62.png"/><Relationship Id="rId37" Type="http://schemas.openxmlformats.org/officeDocument/2006/relationships/image" Target="../media/image67.png"/><Relationship Id="rId40" Type="http://schemas.openxmlformats.org/officeDocument/2006/relationships/image" Target="../media/image70.jpeg"/><Relationship Id="rId45" Type="http://schemas.openxmlformats.org/officeDocument/2006/relationships/image" Target="../media/image75.jpeg"/><Relationship Id="rId5" Type="http://schemas.openxmlformats.org/officeDocument/2006/relationships/image" Target="../media/image35.gif"/><Relationship Id="rId15" Type="http://schemas.openxmlformats.org/officeDocument/2006/relationships/image" Target="../media/image45.png"/><Relationship Id="rId23" Type="http://schemas.openxmlformats.org/officeDocument/2006/relationships/image" Target="../media/image53.png"/><Relationship Id="rId28" Type="http://schemas.openxmlformats.org/officeDocument/2006/relationships/image" Target="../media/image58.png"/><Relationship Id="rId36" Type="http://schemas.openxmlformats.org/officeDocument/2006/relationships/image" Target="../media/image66.png"/><Relationship Id="rId10" Type="http://schemas.openxmlformats.org/officeDocument/2006/relationships/image" Target="../media/image40.gif"/><Relationship Id="rId19" Type="http://schemas.openxmlformats.org/officeDocument/2006/relationships/image" Target="../media/image49.png"/><Relationship Id="rId31" Type="http://schemas.openxmlformats.org/officeDocument/2006/relationships/image" Target="../media/image61.png"/><Relationship Id="rId44" Type="http://schemas.openxmlformats.org/officeDocument/2006/relationships/image" Target="../media/image74.jpeg"/><Relationship Id="rId4" Type="http://schemas.openxmlformats.org/officeDocument/2006/relationships/image" Target="../media/image34.png"/><Relationship Id="rId9" Type="http://schemas.openxmlformats.org/officeDocument/2006/relationships/image" Target="../media/image39.png"/><Relationship Id="rId14" Type="http://schemas.openxmlformats.org/officeDocument/2006/relationships/image" Target="../media/image44.png"/><Relationship Id="rId22" Type="http://schemas.openxmlformats.org/officeDocument/2006/relationships/image" Target="../media/image52.png"/><Relationship Id="rId27" Type="http://schemas.openxmlformats.org/officeDocument/2006/relationships/image" Target="../media/image57.png"/><Relationship Id="rId30" Type="http://schemas.openxmlformats.org/officeDocument/2006/relationships/image" Target="../media/image60.png"/><Relationship Id="rId35" Type="http://schemas.openxmlformats.org/officeDocument/2006/relationships/image" Target="../media/image65.png"/><Relationship Id="rId43" Type="http://schemas.openxmlformats.org/officeDocument/2006/relationships/image" Target="../media/image73.jpeg"/><Relationship Id="rId8" Type="http://schemas.openxmlformats.org/officeDocument/2006/relationships/image" Target="../media/image38.gif"/><Relationship Id="rId3" Type="http://schemas.openxmlformats.org/officeDocument/2006/relationships/image" Target="../media/image33.gif"/><Relationship Id="rId12" Type="http://schemas.openxmlformats.org/officeDocument/2006/relationships/image" Target="../media/image42.png"/><Relationship Id="rId17" Type="http://schemas.openxmlformats.org/officeDocument/2006/relationships/image" Target="../media/image47.png"/><Relationship Id="rId25" Type="http://schemas.openxmlformats.org/officeDocument/2006/relationships/image" Target="../media/image55.png"/><Relationship Id="rId33" Type="http://schemas.openxmlformats.org/officeDocument/2006/relationships/image" Target="../media/image63.png"/><Relationship Id="rId38" Type="http://schemas.openxmlformats.org/officeDocument/2006/relationships/image" Target="../media/image68.png"/><Relationship Id="rId46" Type="http://schemas.openxmlformats.org/officeDocument/2006/relationships/image" Target="../media/image76.jpeg"/><Relationship Id="rId20" Type="http://schemas.openxmlformats.org/officeDocument/2006/relationships/image" Target="../media/image50.png"/><Relationship Id="rId41" Type="http://schemas.openxmlformats.org/officeDocument/2006/relationships/image" Target="../media/image7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5.tiff"/><Relationship Id="rId4" Type="http://schemas.openxmlformats.org/officeDocument/2006/relationships/image" Target="../media/image84.tif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tif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8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3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6.png"/><Relationship Id="rId4" Type="http://schemas.openxmlformats.org/officeDocument/2006/relationships/image" Target="../media/image15.tiff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6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6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6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6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6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6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6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6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E599"/>
        </a:solidFill>
        <a:effectLst/>
      </p:bgPr>
    </p:bg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27" descr="FullLogoVector_Inverted2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2702" y="5029874"/>
            <a:ext cx="2412554" cy="112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7"/>
          <p:cNvSpPr txBox="1"/>
          <p:nvPr/>
        </p:nvSpPr>
        <p:spPr>
          <a:xfrm>
            <a:off x="252046" y="500958"/>
            <a:ext cx="8640000" cy="30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875" tIns="104875" rIns="104875" bIns="104875" anchor="t" anchorCtr="0">
            <a:noAutofit/>
          </a:bodyPr>
          <a:lstStyle/>
          <a:p>
            <a:pPr lvl="0" algn="r">
              <a:buClr>
                <a:schemeClr val="dk1"/>
              </a:buClr>
              <a:buSzPts val="1100"/>
            </a:pPr>
            <a:r>
              <a:rPr lang="de-DE" sz="4800" dirty="0" err="1">
                <a:solidFill>
                  <a:schemeClr val="lt1"/>
                </a:solidFill>
                <a:latin typeface="Raleway" panose="020B0503030101060003" pitchFamily="34" charset="77"/>
                <a:ea typeface="Calibri"/>
                <a:cs typeface="Calibri"/>
                <a:sym typeface="Calibri"/>
              </a:rPr>
              <a:t>Machine</a:t>
            </a:r>
            <a:r>
              <a:rPr lang="de-DE" sz="4800" dirty="0">
                <a:solidFill>
                  <a:schemeClr val="lt1"/>
                </a:solidFill>
                <a:latin typeface="Raleway" panose="020B0503030101060003" pitchFamily="34" charset="77"/>
                <a:ea typeface="Calibri"/>
                <a:cs typeface="Calibri"/>
                <a:sym typeface="Calibri"/>
              </a:rPr>
              <a:t> Learning </a:t>
            </a:r>
            <a:r>
              <a:rPr lang="de-DE" sz="4800" dirty="0" err="1">
                <a:solidFill>
                  <a:schemeClr val="lt1"/>
                </a:solidFill>
                <a:latin typeface="Raleway" panose="020B0503030101060003" pitchFamily="34" charset="77"/>
                <a:ea typeface="Calibri"/>
                <a:cs typeface="Calibri"/>
                <a:sym typeface="Calibri"/>
              </a:rPr>
              <a:t>with</a:t>
            </a:r>
            <a:r>
              <a:rPr lang="de-DE" sz="4800" dirty="0">
                <a:solidFill>
                  <a:schemeClr val="lt1"/>
                </a:solidFill>
                <a:latin typeface="Raleway" panose="020B0503030101060003" pitchFamily="34" charset="77"/>
                <a:ea typeface="Calibri"/>
                <a:cs typeface="Calibri"/>
                <a:sym typeface="Calibri"/>
              </a:rPr>
              <a:t> </a:t>
            </a:r>
            <a:r>
              <a:rPr lang="de-DE" sz="4800" dirty="0" err="1">
                <a:solidFill>
                  <a:schemeClr val="lt1"/>
                </a:solidFill>
                <a:latin typeface="Raleway" panose="020B0503030101060003" pitchFamily="34" charset="77"/>
                <a:ea typeface="Calibri"/>
                <a:cs typeface="Calibri"/>
                <a:sym typeface="Calibri"/>
              </a:rPr>
              <a:t>Multiscale</a:t>
            </a:r>
            <a:r>
              <a:rPr lang="de-DE" sz="4800" dirty="0">
                <a:solidFill>
                  <a:schemeClr val="lt1"/>
                </a:solidFill>
                <a:latin typeface="Raleway" panose="020B0503030101060003" pitchFamily="34" charset="77"/>
                <a:ea typeface="Calibri"/>
                <a:cs typeface="Calibri"/>
                <a:sym typeface="Calibri"/>
              </a:rPr>
              <a:t> </a:t>
            </a:r>
            <a:r>
              <a:rPr lang="de-DE" sz="4800" dirty="0" err="1">
                <a:solidFill>
                  <a:schemeClr val="lt1"/>
                </a:solidFill>
                <a:latin typeface="Raleway" panose="020B0503030101060003" pitchFamily="34" charset="77"/>
                <a:ea typeface="Calibri"/>
                <a:cs typeface="Calibri"/>
                <a:sym typeface="Calibri"/>
              </a:rPr>
              <a:t>Dataflow</a:t>
            </a:r>
            <a:r>
              <a:rPr lang="de-DE" sz="4800" dirty="0">
                <a:solidFill>
                  <a:schemeClr val="lt1"/>
                </a:solidFill>
                <a:latin typeface="Raleway" panose="020B0503030101060003" pitchFamily="34" charset="77"/>
                <a:ea typeface="Calibri"/>
                <a:cs typeface="Calibri"/>
                <a:sym typeface="Calibri"/>
              </a:rPr>
              <a:t> Computing </a:t>
            </a:r>
            <a:r>
              <a:rPr lang="de-DE" sz="4800" dirty="0" err="1">
                <a:solidFill>
                  <a:schemeClr val="lt1"/>
                </a:solidFill>
                <a:latin typeface="Raleway" panose="020B0503030101060003" pitchFamily="34" charset="77"/>
                <a:ea typeface="Calibri"/>
                <a:cs typeface="Calibri"/>
                <a:sym typeface="Calibri"/>
              </a:rPr>
              <a:t>for</a:t>
            </a:r>
            <a:r>
              <a:rPr lang="de-DE" sz="4800" dirty="0">
                <a:solidFill>
                  <a:schemeClr val="lt1"/>
                </a:solidFill>
                <a:latin typeface="Raleway" panose="020B0503030101060003" pitchFamily="34" charset="77"/>
                <a:ea typeface="Calibri"/>
                <a:cs typeface="Calibri"/>
                <a:sym typeface="Calibri"/>
              </a:rPr>
              <a:t> High </a:t>
            </a:r>
            <a:r>
              <a:rPr lang="de-DE" sz="4800" dirty="0" err="1">
                <a:solidFill>
                  <a:schemeClr val="lt1"/>
                </a:solidFill>
                <a:latin typeface="Raleway" panose="020B0503030101060003" pitchFamily="34" charset="77"/>
                <a:ea typeface="Calibri"/>
                <a:cs typeface="Calibri"/>
                <a:sym typeface="Calibri"/>
              </a:rPr>
              <a:t>Energy</a:t>
            </a:r>
            <a:r>
              <a:rPr lang="de-DE" sz="4800" dirty="0">
                <a:solidFill>
                  <a:schemeClr val="lt1"/>
                </a:solidFill>
                <a:latin typeface="Raleway" panose="020B0503030101060003" pitchFamily="34" charset="77"/>
                <a:ea typeface="Calibri"/>
                <a:cs typeface="Calibri"/>
                <a:sym typeface="Calibri"/>
              </a:rPr>
              <a:t> </a:t>
            </a:r>
            <a:r>
              <a:rPr lang="de-DE" sz="4800" dirty="0" err="1">
                <a:solidFill>
                  <a:schemeClr val="lt1"/>
                </a:solidFill>
                <a:latin typeface="Raleway" panose="020B0503030101060003" pitchFamily="34" charset="77"/>
                <a:ea typeface="Calibri"/>
                <a:cs typeface="Calibri"/>
                <a:sym typeface="Calibri"/>
              </a:rPr>
              <a:t>Physics</a:t>
            </a:r>
            <a:endParaRPr lang="de-DE" sz="4800" dirty="0">
              <a:solidFill>
                <a:schemeClr val="lt1"/>
              </a:solidFill>
              <a:latin typeface="Raleway" panose="020B0503030101060003" pitchFamily="34" charset="77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alibri"/>
              <a:buNone/>
            </a:pPr>
            <a:endParaRPr sz="2000" u="none" strike="noStrike" cap="none" dirty="0">
              <a:solidFill>
                <a:srgbClr val="FFFFFF"/>
              </a:solidFill>
              <a:latin typeface="Raleway" panose="020B0503030101060003" pitchFamily="34" charset="77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27"/>
          <p:cNvSpPr txBox="1"/>
          <p:nvPr/>
        </p:nvSpPr>
        <p:spPr>
          <a:xfrm>
            <a:off x="6951350" y="5274250"/>
            <a:ext cx="1940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lt1"/>
                </a:solidFill>
                <a:latin typeface="Raleway" panose="020B0503030101060003" pitchFamily="34" charset="77"/>
                <a:ea typeface="Calibri"/>
                <a:cs typeface="Calibri"/>
                <a:sym typeface="Calibri"/>
              </a:rPr>
              <a:t>10.7.2019</a:t>
            </a:r>
            <a:endParaRPr dirty="0">
              <a:latin typeface="Raleway" panose="020B0503030101060003" pitchFamily="34" charset="7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8"/>
          <p:cNvSpPr/>
          <p:nvPr/>
        </p:nvSpPr>
        <p:spPr>
          <a:xfrm>
            <a:off x="795809" y="401522"/>
            <a:ext cx="7389000" cy="5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de-DE" sz="3500" b="1" dirty="0" err="1">
                <a:solidFill>
                  <a:srgbClr val="595959"/>
                </a:solidFill>
                <a:latin typeface="Raleway"/>
                <a:ea typeface="Raleway"/>
                <a:cs typeface="Raleway"/>
                <a:sym typeface="Raleway"/>
              </a:rPr>
              <a:t>Dataflow</a:t>
            </a:r>
            <a:r>
              <a:rPr lang="de-DE" sz="3500" b="1" dirty="0">
                <a:solidFill>
                  <a:srgbClr val="595959"/>
                </a:solidFill>
                <a:latin typeface="Raleway"/>
                <a:ea typeface="Raleway"/>
                <a:cs typeface="Raleway"/>
                <a:sym typeface="Raleway"/>
              </a:rPr>
              <a:t> Computing</a:t>
            </a:r>
            <a:endParaRPr sz="1600" dirty="0">
              <a:latin typeface="Raleway" panose="020B0503030101060003" pitchFamily="34" charset="77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solidFill>
                <a:srgbClr val="7F7F7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39" name="Google Shape;139;p28"/>
          <p:cNvSpPr txBox="1">
            <a:spLocks noGrp="1"/>
          </p:cNvSpPr>
          <p:nvPr>
            <p:ph type="body" idx="1"/>
          </p:nvPr>
        </p:nvSpPr>
        <p:spPr>
          <a:xfrm>
            <a:off x="851792" y="1324000"/>
            <a:ext cx="8049000" cy="46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noAutofit/>
          </a:bodyPr>
          <a:lstStyle/>
          <a:p>
            <a:pPr marL="285750" indent="-285750">
              <a:spcBef>
                <a:spcPts val="0"/>
              </a:spcBef>
              <a:buClr>
                <a:schemeClr val="accent5"/>
              </a:buClr>
              <a:buSzPts val="2220"/>
            </a:pPr>
            <a:r>
              <a:rPr lang="en-GB" sz="2400" dirty="0">
                <a:solidFill>
                  <a:schemeClr val="tx1"/>
                </a:solidFill>
                <a:latin typeface="Raleway"/>
                <a:sym typeface="Raleway"/>
              </a:rPr>
              <a:t>A custom chip for a specific application</a:t>
            </a:r>
          </a:p>
          <a:p>
            <a:pPr marL="285750" indent="-285750">
              <a:spcBef>
                <a:spcPts val="0"/>
              </a:spcBef>
              <a:buClr>
                <a:schemeClr val="accent5"/>
              </a:buClr>
              <a:buSzPts val="2220"/>
            </a:pPr>
            <a:r>
              <a:rPr lang="en-GB" sz="2400" dirty="0">
                <a:solidFill>
                  <a:schemeClr val="tx1"/>
                </a:solidFill>
                <a:latin typeface="Raleway"/>
                <a:sym typeface="Raleway"/>
              </a:rPr>
              <a:t>No instructions ➝ no instruction decode logic</a:t>
            </a:r>
          </a:p>
          <a:p>
            <a:pPr marL="285750" indent="-285750">
              <a:spcBef>
                <a:spcPts val="0"/>
              </a:spcBef>
              <a:buClr>
                <a:schemeClr val="accent5"/>
              </a:buClr>
              <a:buSzPts val="2220"/>
            </a:pPr>
            <a:r>
              <a:rPr lang="en-GB" sz="2400" dirty="0">
                <a:solidFill>
                  <a:schemeClr val="tx1"/>
                </a:solidFill>
                <a:latin typeface="Raleway"/>
                <a:sym typeface="Raleway"/>
              </a:rPr>
              <a:t>No branches ➝ no branch prediction</a:t>
            </a:r>
          </a:p>
          <a:p>
            <a:pPr marL="285750" indent="-285750">
              <a:spcBef>
                <a:spcPts val="0"/>
              </a:spcBef>
              <a:buClr>
                <a:schemeClr val="accent5"/>
              </a:buClr>
              <a:buSzPts val="2220"/>
            </a:pPr>
            <a:r>
              <a:rPr lang="en-GB" sz="2400" dirty="0">
                <a:solidFill>
                  <a:schemeClr val="tx1"/>
                </a:solidFill>
                <a:latin typeface="Raleway"/>
                <a:sym typeface="Raleway"/>
              </a:rPr>
              <a:t>Explicit parallelism ➝ no out-of-order scheduling</a:t>
            </a:r>
          </a:p>
          <a:p>
            <a:pPr marL="285750" indent="-285750">
              <a:spcBef>
                <a:spcPts val="0"/>
              </a:spcBef>
              <a:buClr>
                <a:schemeClr val="accent5"/>
              </a:buClr>
              <a:buSzPts val="2220"/>
            </a:pPr>
            <a:r>
              <a:rPr lang="en-GB" sz="2400" dirty="0">
                <a:solidFill>
                  <a:schemeClr val="tx1"/>
                </a:solidFill>
                <a:latin typeface="Raleway"/>
                <a:sym typeface="Raleway"/>
              </a:rPr>
              <a:t>Data streamed onto-chip ➝ no multi-level caches</a:t>
            </a:r>
          </a:p>
        </p:txBody>
      </p:sp>
      <p:sp>
        <p:nvSpPr>
          <p:cNvPr id="140" name="Google Shape;140;p28"/>
          <p:cNvSpPr txBox="1"/>
          <p:nvPr/>
        </p:nvSpPr>
        <p:spPr>
          <a:xfrm>
            <a:off x="8475260" y="6356354"/>
            <a:ext cx="409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rgbClr val="888888"/>
                </a:solidFill>
                <a:latin typeface="Raleway" panose="020B0503030101060003" pitchFamily="34" charset="77"/>
                <a:ea typeface="Calibri"/>
                <a:cs typeface="Calibri"/>
                <a:sym typeface="Calibri"/>
              </a:rPr>
              <a:t>10</a:t>
            </a:fld>
            <a:endParaRPr sz="1200" dirty="0">
              <a:solidFill>
                <a:srgbClr val="888888"/>
              </a:solidFill>
              <a:latin typeface="Raleway" panose="020B0503030101060003" pitchFamily="34" charset="77"/>
              <a:ea typeface="Calibri"/>
              <a:cs typeface="Calibri"/>
              <a:sym typeface="Calibri"/>
            </a:endParaRP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7D53FA2A-9BDB-7541-80A3-3F64DC6E715C}"/>
              </a:ext>
            </a:extLst>
          </p:cNvPr>
          <p:cNvSpPr/>
          <p:nvPr/>
        </p:nvSpPr>
        <p:spPr>
          <a:xfrm>
            <a:off x="4710539" y="3984237"/>
            <a:ext cx="1584176" cy="144016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>
                <a:latin typeface="Raleway" panose="020B0503030101060003" pitchFamily="34" charset="77"/>
              </a:rPr>
              <a:t>My Dataflow Engine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E67B413D-9CC6-5846-A36E-A2F77919D4D0}"/>
              </a:ext>
            </a:extLst>
          </p:cNvPr>
          <p:cNvSpPr/>
          <p:nvPr/>
        </p:nvSpPr>
        <p:spPr>
          <a:xfrm rot="5400000">
            <a:off x="6510739" y="4272269"/>
            <a:ext cx="1440160" cy="86409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>
                <a:latin typeface="Raleway" panose="020B0503030101060003" pitchFamily="34" charset="77"/>
              </a:rPr>
              <a:t>(Lots of) Memory</a:t>
            </a:r>
          </a:p>
        </p:txBody>
      </p:sp>
      <p:cxnSp>
        <p:nvCxnSpPr>
          <p:cNvPr id="7" name="Straight Arrow Connector 8">
            <a:extLst>
              <a:ext uri="{FF2B5EF4-FFF2-40B4-BE49-F238E27FC236}">
                <a16:creationId xmlns:a16="http://schemas.microsoft.com/office/drawing/2014/main" id="{F0E327EF-0D85-0D43-9BA6-C2634C16858C}"/>
              </a:ext>
            </a:extLst>
          </p:cNvPr>
          <p:cNvCxnSpPr>
            <a:stCxn id="5" idx="3"/>
            <a:endCxn id="6" idx="2"/>
          </p:cNvCxnSpPr>
          <p:nvPr/>
        </p:nvCxnSpPr>
        <p:spPr>
          <a:xfrm>
            <a:off x="6294715" y="4704317"/>
            <a:ext cx="504056" cy="1588"/>
          </a:xfrm>
          <a:prstGeom prst="straightConnector1">
            <a:avLst/>
          </a:prstGeom>
          <a:ln w="31750">
            <a:solidFill>
              <a:schemeClr val="tx2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loud 10">
            <a:extLst>
              <a:ext uri="{FF2B5EF4-FFF2-40B4-BE49-F238E27FC236}">
                <a16:creationId xmlns:a16="http://schemas.microsoft.com/office/drawing/2014/main" id="{82D2D3B4-F74D-7E45-8D82-463D254CFA3F}"/>
              </a:ext>
            </a:extLst>
          </p:cNvPr>
          <p:cNvSpPr/>
          <p:nvPr/>
        </p:nvSpPr>
        <p:spPr>
          <a:xfrm>
            <a:off x="1686674" y="3984237"/>
            <a:ext cx="2159769" cy="1440160"/>
          </a:xfrm>
          <a:prstGeom prst="clou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atin typeface="Raleway" panose="020B0503030101060003" pitchFamily="34" charset="77"/>
              </a:rPr>
              <a:t>Rest of the world</a:t>
            </a:r>
          </a:p>
        </p:txBody>
      </p:sp>
      <p:cxnSp>
        <p:nvCxnSpPr>
          <p:cNvPr id="9" name="Straight Arrow Connector 11">
            <a:extLst>
              <a:ext uri="{FF2B5EF4-FFF2-40B4-BE49-F238E27FC236}">
                <a16:creationId xmlns:a16="http://schemas.microsoft.com/office/drawing/2014/main" id="{96EA08ED-F4A6-F145-886B-6F725A0562D7}"/>
              </a:ext>
            </a:extLst>
          </p:cNvPr>
          <p:cNvCxnSpPr>
            <a:stCxn id="8" idx="0"/>
            <a:endCxn id="5" idx="1"/>
          </p:cNvCxnSpPr>
          <p:nvPr/>
        </p:nvCxnSpPr>
        <p:spPr>
          <a:xfrm>
            <a:off x="3844643" y="4704317"/>
            <a:ext cx="865896" cy="1588"/>
          </a:xfrm>
          <a:prstGeom prst="straightConnector1">
            <a:avLst/>
          </a:prstGeom>
          <a:ln w="31750">
            <a:solidFill>
              <a:schemeClr val="tx2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320310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17120" y="1535496"/>
            <a:ext cx="8229600" cy="5112568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 err="1">
                <a:latin typeface="Raleway" panose="020B0503030101060003" pitchFamily="34" charset="77"/>
              </a:rPr>
              <a:t>MaxCompiler</a:t>
            </a:r>
            <a:r>
              <a:rPr lang="en-GB" sz="2400" dirty="0">
                <a:latin typeface="Raleway" panose="020B0503030101060003" pitchFamily="34" charset="77"/>
              </a:rPr>
              <a:t> gives detailed latency and area annotation back to the programmer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>
              <a:latin typeface="Raleway" panose="020B0503030101060003" pitchFamily="34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>
              <a:latin typeface="Raleway" panose="020B0503030101060003" pitchFamily="34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>
              <a:latin typeface="Raleway" panose="020B0503030101060003" pitchFamily="34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>
              <a:latin typeface="Raleway" panose="020B0503030101060003" pitchFamily="34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>
              <a:latin typeface="Raleway" panose="020B0503030101060003" pitchFamily="34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>
              <a:latin typeface="Raleway" panose="020B0503030101060003" pitchFamily="34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>
              <a:latin typeface="Raleway" panose="020B0503030101060003" pitchFamily="34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latin typeface="Raleway" panose="020B0503030101060003" pitchFamily="34" charset="77"/>
              </a:rPr>
              <a:t>Evaluate precise effect of code </a:t>
            </a:r>
          </a:p>
          <a:p>
            <a:r>
              <a:rPr lang="en-GB" sz="2400" dirty="0">
                <a:latin typeface="Raleway" panose="020B0503030101060003" pitchFamily="34" charset="77"/>
              </a:rPr>
              <a:t>    on latency and chip area</a:t>
            </a:r>
          </a:p>
          <a:p>
            <a:pPr>
              <a:buNone/>
            </a:pPr>
            <a:endParaRPr lang="en-GB" dirty="0">
              <a:latin typeface="Raleway" panose="020B0503030101060003" pitchFamily="34" charset="77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2D9C5-9C72-4C75-A1BC-B4986A40F6AC}" type="slidenum">
              <a:rPr lang="en-GB" smtClean="0">
                <a:solidFill>
                  <a:srgbClr val="FFFFFF"/>
                </a:solidFill>
                <a:latin typeface="Calibri"/>
              </a:rPr>
              <a:pPr/>
              <a:t>100</a:t>
            </a:fld>
            <a:endParaRPr lang="en-GB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029" name="AutoShape 5" descr="Inline images 1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333333"/>
              </a:solidFill>
              <a:latin typeface="Calibri"/>
            </a:endParaRPr>
          </a:p>
        </p:txBody>
      </p:sp>
      <p:pic>
        <p:nvPicPr>
          <p:cNvPr id="9" name="Picture 8" descr="latencyanno.png"/>
          <p:cNvPicPr>
            <a:picLocks noChangeAspect="1"/>
          </p:cNvPicPr>
          <p:nvPr/>
        </p:nvPicPr>
        <p:blipFill>
          <a:blip r:embed="rId2" cstate="print"/>
          <a:srcRect t="76384" r="15669" b="8702"/>
          <a:stretch>
            <a:fillRect/>
          </a:stretch>
        </p:blipFill>
        <p:spPr>
          <a:xfrm>
            <a:off x="933872" y="2517380"/>
            <a:ext cx="7300966" cy="1008112"/>
          </a:xfrm>
          <a:prstGeom prst="rect">
            <a:avLst/>
          </a:prstGeom>
        </p:spPr>
      </p:pic>
      <p:sp>
        <p:nvSpPr>
          <p:cNvPr id="76" name="TextBox 75"/>
          <p:cNvSpPr txBox="1"/>
          <p:nvPr/>
        </p:nvSpPr>
        <p:spPr>
          <a:xfrm>
            <a:off x="573832" y="3885532"/>
            <a:ext cx="805029" cy="36933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333333"/>
                </a:solidFill>
                <a:latin typeface="Calibri"/>
              </a:rPr>
              <a:t>12.8ns</a:t>
            </a:r>
          </a:p>
        </p:txBody>
      </p:sp>
      <p:cxnSp>
        <p:nvCxnSpPr>
          <p:cNvPr id="78" name="Straight Arrow Connector 77"/>
          <p:cNvCxnSpPr>
            <a:stCxn id="76" idx="0"/>
            <a:endCxn id="88" idx="1"/>
          </p:cNvCxnSpPr>
          <p:nvPr/>
        </p:nvCxnSpPr>
        <p:spPr>
          <a:xfrm flipV="1">
            <a:off x="976347" y="2923065"/>
            <a:ext cx="533589" cy="962467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/>
          <p:cNvSpPr txBox="1"/>
          <p:nvPr/>
        </p:nvSpPr>
        <p:spPr>
          <a:xfrm>
            <a:off x="1797968" y="3885532"/>
            <a:ext cx="688009" cy="36933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333333"/>
                </a:solidFill>
                <a:latin typeface="Calibri"/>
              </a:rPr>
              <a:t>6.4ns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1408118" y="3741516"/>
            <a:ext cx="3898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solidFill>
                  <a:srgbClr val="333333"/>
                </a:solidFill>
                <a:latin typeface="Calibri"/>
              </a:rPr>
              <a:t>+</a:t>
            </a:r>
            <a:endParaRPr lang="en-US" sz="3200" dirty="0">
              <a:solidFill>
                <a:srgbClr val="333333"/>
              </a:solidFill>
              <a:latin typeface="Calibri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2518048" y="3741516"/>
            <a:ext cx="3898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solidFill>
                  <a:srgbClr val="333333"/>
                </a:solidFill>
                <a:latin typeface="Calibri"/>
              </a:rPr>
              <a:t>=</a:t>
            </a:r>
            <a:endParaRPr lang="en-US" sz="3200" dirty="0">
              <a:solidFill>
                <a:srgbClr val="333333"/>
              </a:solidFill>
              <a:latin typeface="Calibri"/>
            </a:endParaRPr>
          </a:p>
        </p:txBody>
      </p:sp>
      <p:pic>
        <p:nvPicPr>
          <p:cNvPr id="85" name="Content Placeholder 3" descr="kernel1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257429" y="3714367"/>
            <a:ext cx="2495475" cy="2336389"/>
          </a:xfrm>
          <a:prstGeom prst="rect">
            <a:avLst/>
          </a:prstGeom>
        </p:spPr>
      </p:pic>
      <p:pic>
        <p:nvPicPr>
          <p:cNvPr id="88" name="Picture 87" descr="latencyanno.png"/>
          <p:cNvPicPr>
            <a:picLocks noChangeAspect="1"/>
          </p:cNvPicPr>
          <p:nvPr/>
        </p:nvPicPr>
        <p:blipFill>
          <a:blip r:embed="rId2" cstate="print"/>
          <a:srcRect l="13332" t="76384" r="81294" b="21455"/>
          <a:stretch>
            <a:fillRect/>
          </a:stretch>
        </p:blipFill>
        <p:spPr>
          <a:xfrm>
            <a:off x="1509936" y="2833078"/>
            <a:ext cx="432048" cy="179973"/>
          </a:xfrm>
          <a:prstGeom prst="rect">
            <a:avLst/>
          </a:prstGeom>
        </p:spPr>
      </p:pic>
      <p:pic>
        <p:nvPicPr>
          <p:cNvPr id="89" name="Picture 88" descr="latencyanno.png"/>
          <p:cNvPicPr>
            <a:picLocks noChangeAspect="1"/>
          </p:cNvPicPr>
          <p:nvPr/>
        </p:nvPicPr>
        <p:blipFill>
          <a:blip r:embed="rId2" cstate="print"/>
          <a:srcRect l="13332" t="76384" r="81294" b="21455"/>
          <a:stretch>
            <a:fillRect/>
          </a:stretch>
        </p:blipFill>
        <p:spPr>
          <a:xfrm>
            <a:off x="1509936" y="3201503"/>
            <a:ext cx="432048" cy="179973"/>
          </a:xfrm>
          <a:prstGeom prst="rect">
            <a:avLst/>
          </a:prstGeom>
        </p:spPr>
      </p:pic>
      <p:cxnSp>
        <p:nvCxnSpPr>
          <p:cNvPr id="80" name="Straight Arrow Connector 79"/>
          <p:cNvCxnSpPr>
            <a:stCxn id="79" idx="0"/>
            <a:endCxn id="89" idx="3"/>
          </p:cNvCxnSpPr>
          <p:nvPr/>
        </p:nvCxnSpPr>
        <p:spPr>
          <a:xfrm flipH="1" flipV="1">
            <a:off x="1941984" y="3291490"/>
            <a:ext cx="199989" cy="594042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2937155" y="3885532"/>
            <a:ext cx="3059476" cy="36933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333333"/>
                </a:solidFill>
                <a:latin typeface="Calibri"/>
              </a:rPr>
              <a:t>19.2ns (total compute latency)</a:t>
            </a:r>
            <a:endParaRPr lang="en-US" dirty="0">
              <a:solidFill>
                <a:srgbClr val="333333"/>
              </a:solidFill>
              <a:latin typeface="Calibri"/>
            </a:endParaRPr>
          </a:p>
        </p:txBody>
      </p:sp>
      <p:sp>
        <p:nvSpPr>
          <p:cNvPr id="17" name="Slide Number Placeholder 2">
            <a:extLst>
              <a:ext uri="{FF2B5EF4-FFF2-40B4-BE49-F238E27FC236}">
                <a16:creationId xmlns:a16="http://schemas.microsoft.com/office/drawing/2014/main" id="{669431DE-E8F5-124A-BC42-1AF6255C8AF1}"/>
              </a:ext>
            </a:extLst>
          </p:cNvPr>
          <p:cNvSpPr txBox="1">
            <a:spLocks/>
          </p:cNvSpPr>
          <p:nvPr/>
        </p:nvSpPr>
        <p:spPr>
          <a:xfrm>
            <a:off x="6457951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F162D9C5-9C72-4C75-A1BC-B4986A40F6AC}" type="slidenum">
              <a:rPr lang="en-GB" smtClean="0"/>
              <a:pPr/>
              <a:t>100</a:t>
            </a:fld>
            <a:endParaRPr lang="en-GB" dirty="0"/>
          </a:p>
        </p:txBody>
      </p:sp>
      <p:sp>
        <p:nvSpPr>
          <p:cNvPr id="20" name="Google Shape;138;p28">
            <a:extLst>
              <a:ext uri="{FF2B5EF4-FFF2-40B4-BE49-F238E27FC236}">
                <a16:creationId xmlns:a16="http://schemas.microsoft.com/office/drawing/2014/main" id="{73A9E48E-95CF-8048-B775-F37BFF253FB8}"/>
              </a:ext>
            </a:extLst>
          </p:cNvPr>
          <p:cNvSpPr/>
          <p:nvPr/>
        </p:nvSpPr>
        <p:spPr>
          <a:xfrm>
            <a:off x="789884" y="515754"/>
            <a:ext cx="8203195" cy="5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500" b="1" dirty="0">
                <a:solidFill>
                  <a:srgbClr val="595959"/>
                </a:solidFill>
                <a:latin typeface="Raleway"/>
                <a:ea typeface="Raleway"/>
                <a:cs typeface="Raleway"/>
                <a:sym typeface="Raleway"/>
              </a:rPr>
              <a:t>Compilation: </a:t>
            </a:r>
            <a:r>
              <a:rPr lang="en-GB" sz="3500" dirty="0">
                <a:solidFill>
                  <a:srgbClr val="595959"/>
                </a:solidFill>
                <a:latin typeface="Raleway"/>
                <a:ea typeface="Raleway"/>
                <a:cs typeface="Raleway"/>
                <a:sym typeface="Raleway"/>
              </a:rPr>
              <a:t>Latency Report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latin typeface="Raleway" panose="020B0503030101060003" pitchFamily="34" charset="77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solidFill>
                <a:srgbClr val="7F7F7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241213478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3208;p145">
            <a:extLst>
              <a:ext uri="{FF2B5EF4-FFF2-40B4-BE49-F238E27FC236}">
                <a16:creationId xmlns:a16="http://schemas.microsoft.com/office/drawing/2014/main" id="{5918386E-D450-1845-A797-F44D63709ED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90756" y="1600927"/>
            <a:ext cx="5325076" cy="451505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8"/>
          <p:cNvSpPr txBox="1">
            <a:spLocks noGrp="1"/>
          </p:cNvSpPr>
          <p:nvPr>
            <p:ph type="body" idx="1"/>
          </p:nvPr>
        </p:nvSpPr>
        <p:spPr>
          <a:xfrm>
            <a:off x="851792" y="1324000"/>
            <a:ext cx="4750018" cy="46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noAutofit/>
          </a:bodyPr>
          <a:lstStyle/>
          <a:p>
            <a:pPr marL="285750" indent="-285750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SzPts val="2220"/>
            </a:pPr>
            <a:r>
              <a:rPr lang="en-GB" sz="2400" dirty="0">
                <a:solidFill>
                  <a:schemeClr val="tx1"/>
                </a:solidFill>
                <a:latin typeface="Raleway"/>
                <a:sym typeface="Raleway"/>
              </a:rPr>
              <a:t>Real data flow graph as generated by </a:t>
            </a:r>
            <a:r>
              <a:rPr lang="en-GB" sz="2400" dirty="0" err="1">
                <a:solidFill>
                  <a:schemeClr val="tx1"/>
                </a:solidFill>
                <a:latin typeface="Raleway"/>
                <a:sym typeface="Raleway"/>
              </a:rPr>
              <a:t>MaxCompiler</a:t>
            </a:r>
            <a:r>
              <a:rPr lang="en-GB" sz="2400" dirty="0">
                <a:solidFill>
                  <a:schemeClr val="tx1"/>
                </a:solidFill>
                <a:latin typeface="Raleway"/>
                <a:sym typeface="Raleway"/>
              </a:rPr>
              <a:t> </a:t>
            </a:r>
          </a:p>
          <a:p>
            <a:pPr marL="742950" lvl="1" indent="-285750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SzPts val="2220"/>
            </a:pPr>
            <a:r>
              <a:rPr lang="en-GB" sz="2000" dirty="0">
                <a:solidFill>
                  <a:schemeClr val="tx1"/>
                </a:solidFill>
                <a:latin typeface="Raleway"/>
                <a:sym typeface="Raleway"/>
              </a:rPr>
              <a:t>4866 nodes</a:t>
            </a:r>
          </a:p>
          <a:p>
            <a:pPr marL="742950" lvl="1" indent="-285750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SzPts val="2220"/>
            </a:pPr>
            <a:r>
              <a:rPr lang="en-GB" sz="2000" dirty="0">
                <a:solidFill>
                  <a:schemeClr val="tx1"/>
                </a:solidFill>
                <a:latin typeface="Raleway"/>
                <a:sym typeface="Raleway"/>
              </a:rPr>
              <a:t>10,000s of stages/cycles</a:t>
            </a:r>
          </a:p>
        </p:txBody>
      </p:sp>
      <p:sp>
        <p:nvSpPr>
          <p:cNvPr id="138" name="Google Shape;138;p28"/>
          <p:cNvSpPr/>
          <p:nvPr/>
        </p:nvSpPr>
        <p:spPr>
          <a:xfrm>
            <a:off x="789884" y="515754"/>
            <a:ext cx="8203195" cy="5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500" b="1" dirty="0">
                <a:solidFill>
                  <a:srgbClr val="595959"/>
                </a:solidFill>
                <a:latin typeface="Raleway"/>
                <a:ea typeface="Raleway"/>
                <a:cs typeface="Raleway"/>
                <a:sym typeface="Raleway"/>
              </a:rPr>
              <a:t>Compilation: </a:t>
            </a:r>
            <a:r>
              <a:rPr lang="en-GB" sz="3500" dirty="0">
                <a:solidFill>
                  <a:srgbClr val="595959"/>
                </a:solidFill>
                <a:latin typeface="Raleway"/>
                <a:ea typeface="Raleway"/>
                <a:cs typeface="Raleway"/>
                <a:sym typeface="Raleway"/>
              </a:rPr>
              <a:t>Dataflow Graph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latin typeface="Raleway" panose="020B0503030101060003" pitchFamily="34" charset="77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solidFill>
                <a:srgbClr val="7F7F7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40" name="Google Shape;140;p28"/>
          <p:cNvSpPr txBox="1"/>
          <p:nvPr/>
        </p:nvSpPr>
        <p:spPr>
          <a:xfrm>
            <a:off x="8475260" y="6356354"/>
            <a:ext cx="409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rgbClr val="888888"/>
                </a:solidFill>
                <a:latin typeface="Raleway" panose="020B0503030101060003" pitchFamily="34" charset="77"/>
                <a:ea typeface="Calibri"/>
                <a:cs typeface="Calibri"/>
                <a:sym typeface="Calibri"/>
              </a:rPr>
              <a:t>101</a:t>
            </a:fld>
            <a:endParaRPr sz="1200" dirty="0">
              <a:solidFill>
                <a:srgbClr val="888888"/>
              </a:solidFill>
              <a:latin typeface="Raleway" panose="020B0503030101060003" pitchFamily="34" charset="77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8431768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27" descr="FullLogoVector_Inverted2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2702" y="5029874"/>
            <a:ext cx="2412554" cy="112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7"/>
          <p:cNvSpPr txBox="1"/>
          <p:nvPr/>
        </p:nvSpPr>
        <p:spPr>
          <a:xfrm>
            <a:off x="-231228" y="500958"/>
            <a:ext cx="9375229" cy="30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875" tIns="104875" rIns="104875" bIns="104875" anchor="t" anchorCtr="0">
            <a:noAutofit/>
          </a:bodyPr>
          <a:lstStyle/>
          <a:p>
            <a:pPr lvl="0" algn="r">
              <a:buClr>
                <a:schemeClr val="dk1"/>
              </a:buClr>
              <a:buSzPts val="1100"/>
            </a:pPr>
            <a:r>
              <a:rPr lang="de-DE" sz="4800" dirty="0">
                <a:solidFill>
                  <a:schemeClr val="lt1"/>
                </a:solidFill>
                <a:latin typeface="Raleway" panose="020B0503030101060003" pitchFamily="34" charset="77"/>
                <a:ea typeface="Calibri"/>
                <a:cs typeface="Calibri"/>
                <a:sym typeface="Calibri"/>
              </a:rPr>
              <a:t>Hands on </a:t>
            </a:r>
            <a:r>
              <a:rPr lang="de-DE" sz="4800" dirty="0" err="1">
                <a:solidFill>
                  <a:schemeClr val="lt1"/>
                </a:solidFill>
                <a:latin typeface="Raleway" panose="020B0503030101060003" pitchFamily="34" charset="77"/>
                <a:ea typeface="Calibri"/>
                <a:cs typeface="Calibri"/>
                <a:sym typeface="Calibri"/>
              </a:rPr>
              <a:t>Example</a:t>
            </a:r>
            <a:endParaRPr sz="4800" u="none" strike="noStrike" cap="none" dirty="0">
              <a:solidFill>
                <a:srgbClr val="FFFFFF"/>
              </a:solidFill>
              <a:latin typeface="Raleway" panose="020B0503030101060003" pitchFamily="34" charset="77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alibri"/>
              <a:buNone/>
            </a:pPr>
            <a:endParaRPr sz="2000" u="none" strike="noStrike" cap="none" dirty="0">
              <a:solidFill>
                <a:srgbClr val="FFFFFF"/>
              </a:solidFill>
              <a:latin typeface="Raleway" panose="020B0503030101060003" pitchFamily="34" charset="77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27"/>
          <p:cNvSpPr txBox="1"/>
          <p:nvPr/>
        </p:nvSpPr>
        <p:spPr>
          <a:xfrm>
            <a:off x="6951350" y="5274250"/>
            <a:ext cx="1940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lt1"/>
                </a:solidFill>
                <a:latin typeface="Raleway" panose="020B0503030101060003" pitchFamily="34" charset="77"/>
                <a:ea typeface="Calibri"/>
                <a:cs typeface="Calibri"/>
                <a:sym typeface="Calibri"/>
              </a:rPr>
              <a:t>10.7.2019</a:t>
            </a:r>
            <a:endParaRPr dirty="0">
              <a:latin typeface="Raleway" panose="020B05030301010600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07537604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8"/>
          <p:cNvSpPr txBox="1">
            <a:spLocks noGrp="1"/>
          </p:cNvSpPr>
          <p:nvPr>
            <p:ph type="body" idx="1"/>
          </p:nvPr>
        </p:nvSpPr>
        <p:spPr>
          <a:xfrm>
            <a:off x="851792" y="1324000"/>
            <a:ext cx="8049000" cy="46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noAutofit/>
          </a:bodyPr>
          <a:lstStyle/>
          <a:p>
            <a:pPr marL="285750" indent="-285750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SzPts val="2220"/>
            </a:pPr>
            <a:r>
              <a:rPr lang="en-GB" sz="2400" dirty="0">
                <a:solidFill>
                  <a:schemeClr val="tx1"/>
                </a:solidFill>
                <a:latin typeface="Raleway"/>
                <a:sym typeface="Raleway"/>
              </a:rPr>
              <a:t>Three shared accounts to have a first look around</a:t>
            </a:r>
          </a:p>
          <a:p>
            <a:pPr marL="285750" indent="-285750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SzPts val="2220"/>
            </a:pPr>
            <a:r>
              <a:rPr lang="de-DE" sz="2400" dirty="0">
                <a:solidFill>
                  <a:schemeClr val="tx1"/>
                </a:solidFill>
                <a:latin typeface="Raleway"/>
                <a:sym typeface="Raleway"/>
                <a:hlinkClick r:id="rId3"/>
              </a:rPr>
              <a:t>https://webide.maxeler.com</a:t>
            </a:r>
            <a:endParaRPr lang="de-DE" sz="2400" dirty="0">
              <a:solidFill>
                <a:schemeClr val="tx1"/>
              </a:solidFill>
              <a:latin typeface="Raleway"/>
              <a:sym typeface="Raleway"/>
            </a:endParaRPr>
          </a:p>
          <a:p>
            <a:pPr marL="285750" indent="-285750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SzPts val="2220"/>
            </a:pPr>
            <a:endParaRPr lang="de-DE" sz="2400" dirty="0">
              <a:solidFill>
                <a:schemeClr val="tx1"/>
              </a:solidFill>
              <a:latin typeface="Raleway"/>
              <a:sym typeface="Raleway"/>
            </a:endParaRPr>
          </a:p>
          <a:p>
            <a:pPr marL="285750" indent="-285750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SzPts val="2220"/>
            </a:pPr>
            <a:endParaRPr lang="de-DE" sz="2400" dirty="0">
              <a:solidFill>
                <a:schemeClr val="tx1"/>
              </a:solidFill>
              <a:latin typeface="Raleway"/>
              <a:sym typeface="Raleway"/>
            </a:endParaRPr>
          </a:p>
          <a:p>
            <a:pPr marL="285750" indent="-285750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SzPts val="2220"/>
            </a:pPr>
            <a:endParaRPr lang="de-DE" sz="2400" dirty="0">
              <a:solidFill>
                <a:schemeClr val="tx1"/>
              </a:solidFill>
              <a:latin typeface="Raleway"/>
              <a:sym typeface="Raleway"/>
            </a:endParaRPr>
          </a:p>
          <a:p>
            <a:pPr marL="285750" indent="-285750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SzPts val="2220"/>
            </a:pPr>
            <a:r>
              <a:rPr lang="en-GB" sz="2400" dirty="0">
                <a:solidFill>
                  <a:schemeClr val="tx1"/>
                </a:solidFill>
                <a:latin typeface="Raleway"/>
                <a:sym typeface="Raleway"/>
              </a:rPr>
              <a:t>Full development environment on AWS:</a:t>
            </a:r>
          </a:p>
          <a:p>
            <a:pPr marL="742950" lvl="1" indent="-285750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SzPts val="2220"/>
            </a:pPr>
            <a:r>
              <a:rPr lang="en-GB" sz="2000" dirty="0" err="1">
                <a:solidFill>
                  <a:schemeClr val="tx1"/>
                </a:solidFill>
                <a:latin typeface="Raleway"/>
                <a:sym typeface="Raleway"/>
              </a:rPr>
              <a:t>MaxCompiler</a:t>
            </a:r>
            <a:r>
              <a:rPr lang="en-GB" sz="2000" dirty="0">
                <a:solidFill>
                  <a:schemeClr val="tx1"/>
                </a:solidFill>
                <a:latin typeface="Raleway"/>
                <a:sym typeface="Raleway"/>
              </a:rPr>
              <a:t> AMI on AWS marketplace</a:t>
            </a:r>
          </a:p>
          <a:p>
            <a:pPr marL="742950" lvl="1" indent="-285750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SzPts val="2220"/>
            </a:pPr>
            <a:r>
              <a:rPr lang="en-GB" sz="2000" dirty="0">
                <a:solidFill>
                  <a:schemeClr val="tx1"/>
                </a:solidFill>
                <a:latin typeface="Raleway"/>
                <a:sym typeface="Raleway"/>
              </a:rPr>
              <a:t>https://</a:t>
            </a:r>
            <a:r>
              <a:rPr lang="en-GB" sz="2000" dirty="0" err="1">
                <a:solidFill>
                  <a:schemeClr val="tx1"/>
                </a:solidFill>
                <a:latin typeface="Raleway"/>
                <a:sym typeface="Raleway"/>
              </a:rPr>
              <a:t>aws.amazon.com</a:t>
            </a:r>
            <a:r>
              <a:rPr lang="en-GB" sz="2000" dirty="0">
                <a:solidFill>
                  <a:schemeClr val="tx1"/>
                </a:solidFill>
                <a:latin typeface="Raleway"/>
                <a:sym typeface="Raleway"/>
              </a:rPr>
              <a:t>/marketplace/pp/</a:t>
            </a:r>
            <a:r>
              <a:rPr lang="en-GB" sz="2000" dirty="0" err="1">
                <a:solidFill>
                  <a:schemeClr val="tx1"/>
                </a:solidFill>
                <a:latin typeface="Raleway"/>
                <a:sym typeface="Raleway"/>
              </a:rPr>
              <a:t>Maxeler</a:t>
            </a:r>
            <a:r>
              <a:rPr lang="en-GB" sz="2000" dirty="0">
                <a:solidFill>
                  <a:schemeClr val="tx1"/>
                </a:solidFill>
                <a:latin typeface="Raleway"/>
                <a:sym typeface="Raleway"/>
              </a:rPr>
              <a:t>-Technologies-Inc-</a:t>
            </a:r>
            <a:r>
              <a:rPr lang="en-GB" sz="2000" dirty="0" err="1">
                <a:solidFill>
                  <a:schemeClr val="tx1"/>
                </a:solidFill>
                <a:latin typeface="Raleway"/>
                <a:sym typeface="Raleway"/>
              </a:rPr>
              <a:t>MaxCompiler</a:t>
            </a:r>
            <a:r>
              <a:rPr lang="en-GB" sz="2000" dirty="0">
                <a:solidFill>
                  <a:schemeClr val="tx1"/>
                </a:solidFill>
                <a:latin typeface="Raleway"/>
                <a:sym typeface="Raleway"/>
              </a:rPr>
              <a:t>-AMI/B07K6TGWNQ</a:t>
            </a:r>
          </a:p>
          <a:p>
            <a:pPr marL="285750" indent="-285750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SzPts val="2220"/>
            </a:pPr>
            <a:r>
              <a:rPr lang="en-GB" sz="2400" dirty="0">
                <a:solidFill>
                  <a:schemeClr val="tx1"/>
                </a:solidFill>
                <a:latin typeface="Raleway"/>
                <a:sym typeface="Raleway"/>
              </a:rPr>
              <a:t>For further information contact either </a:t>
            </a:r>
            <a:r>
              <a:rPr lang="en-GB" sz="2400" dirty="0" err="1">
                <a:solidFill>
                  <a:schemeClr val="tx1"/>
                </a:solidFill>
                <a:latin typeface="Raleway"/>
                <a:sym typeface="Raleway"/>
              </a:rPr>
              <a:t>info@maxeler.com</a:t>
            </a:r>
            <a:r>
              <a:rPr lang="en-GB" sz="2400" dirty="0">
                <a:solidFill>
                  <a:schemeClr val="tx1"/>
                </a:solidFill>
                <a:latin typeface="Raleway"/>
                <a:sym typeface="Raleway"/>
              </a:rPr>
              <a:t> or </a:t>
            </a:r>
            <a:r>
              <a:rPr lang="en-GB" sz="2400" dirty="0" err="1">
                <a:solidFill>
                  <a:schemeClr val="tx1"/>
                </a:solidFill>
                <a:latin typeface="Raleway"/>
                <a:sym typeface="Raleway"/>
              </a:rPr>
              <a:t>nvoss@maxeler.com</a:t>
            </a:r>
            <a:endParaRPr lang="en-GB" sz="2400" dirty="0">
              <a:solidFill>
                <a:schemeClr val="tx1"/>
              </a:solidFill>
              <a:latin typeface="Raleway"/>
              <a:sym typeface="Raleway"/>
            </a:endParaRPr>
          </a:p>
        </p:txBody>
      </p:sp>
      <p:sp>
        <p:nvSpPr>
          <p:cNvPr id="138" name="Google Shape;138;p28"/>
          <p:cNvSpPr/>
          <p:nvPr/>
        </p:nvSpPr>
        <p:spPr>
          <a:xfrm>
            <a:off x="789885" y="515754"/>
            <a:ext cx="7946152" cy="5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500" b="1" dirty="0">
                <a:solidFill>
                  <a:srgbClr val="595959"/>
                </a:solidFill>
                <a:latin typeface="Raleway"/>
                <a:ea typeface="Raleway"/>
                <a:cs typeface="Raleway"/>
                <a:sym typeface="Raleway"/>
              </a:rPr>
              <a:t>Login</a:t>
            </a:r>
            <a:endParaRPr lang="en-GB" sz="3500" dirty="0">
              <a:solidFill>
                <a:srgbClr val="595959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latin typeface="Raleway" panose="020B0503030101060003" pitchFamily="34" charset="77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solidFill>
                <a:srgbClr val="7F7F7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40" name="Google Shape;140;p28"/>
          <p:cNvSpPr txBox="1"/>
          <p:nvPr/>
        </p:nvSpPr>
        <p:spPr>
          <a:xfrm>
            <a:off x="8475260" y="6356354"/>
            <a:ext cx="409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rgbClr val="888888"/>
                </a:solidFill>
                <a:latin typeface="Raleway" panose="020B0503030101060003" pitchFamily="34" charset="77"/>
                <a:ea typeface="Calibri"/>
                <a:cs typeface="Calibri"/>
                <a:sym typeface="Calibri"/>
              </a:rPr>
              <a:t>103</a:t>
            </a:fld>
            <a:endParaRPr sz="1200" dirty="0">
              <a:solidFill>
                <a:srgbClr val="888888"/>
              </a:solidFill>
              <a:latin typeface="Raleway" panose="020B0503030101060003" pitchFamily="34" charset="77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3" name="Tabelle 2">
            <a:extLst>
              <a:ext uri="{FF2B5EF4-FFF2-40B4-BE49-F238E27FC236}">
                <a16:creationId xmlns:a16="http://schemas.microsoft.com/office/drawing/2014/main" id="{74BC121E-F2E6-9143-8010-84CDD2B9FF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4716602"/>
              </p:ext>
            </p:extLst>
          </p:nvPr>
        </p:nvGraphicFramePr>
        <p:xfrm>
          <a:off x="1496646" y="2237154"/>
          <a:ext cx="6096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117415588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368089826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>
                          <a:latin typeface="Raleway" panose="020B0503030101060003" pitchFamily="34" charset="77"/>
                        </a:rPr>
                        <a:t>User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Raleway" panose="020B0503030101060003" pitchFamily="34" charset="77"/>
                        </a:rPr>
                        <a:t>Password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59479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>
                          <a:latin typeface="Raleway" panose="020B0503030101060003" pitchFamily="34" charset="77"/>
                        </a:rPr>
                        <a:t>user32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Raleway" panose="020B0503030101060003" pitchFamily="34" charset="77"/>
                        </a:rPr>
                        <a:t>1275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95813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>
                          <a:latin typeface="Raleway" panose="020B0503030101060003" pitchFamily="34" charset="77"/>
                        </a:rPr>
                        <a:t>user33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Raleway" panose="020B0503030101060003" pitchFamily="34" charset="77"/>
                        </a:rPr>
                        <a:t>1158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06044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>
                          <a:latin typeface="Raleway" panose="020B0503030101060003" pitchFamily="34" charset="77"/>
                        </a:rPr>
                        <a:t>user34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Raleway" panose="020B0503030101060003" pitchFamily="34" charset="77"/>
                        </a:rPr>
                        <a:t>1342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36114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831447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8"/>
          <p:cNvSpPr/>
          <p:nvPr/>
        </p:nvSpPr>
        <p:spPr>
          <a:xfrm>
            <a:off x="789885" y="515754"/>
            <a:ext cx="7389000" cy="5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3500" b="1" dirty="0" err="1">
                <a:solidFill>
                  <a:srgbClr val="595959"/>
                </a:solidFill>
                <a:latin typeface="Raleway"/>
                <a:ea typeface="Raleway"/>
                <a:cs typeface="Raleway"/>
                <a:sym typeface="Raleway"/>
              </a:rPr>
              <a:t>Dataflow</a:t>
            </a:r>
            <a:r>
              <a:rPr lang="de-DE" sz="3500" b="1" dirty="0">
                <a:solidFill>
                  <a:srgbClr val="595959"/>
                </a:solidFill>
                <a:latin typeface="Raleway"/>
                <a:ea typeface="Raleway"/>
                <a:cs typeface="Raleway"/>
                <a:sym typeface="Raleway"/>
              </a:rPr>
              <a:t> Computing</a:t>
            </a:r>
            <a:endParaRPr sz="3500" dirty="0">
              <a:solidFill>
                <a:srgbClr val="595959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latin typeface="Raleway" panose="020B0503030101060003" pitchFamily="34" charset="77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solidFill>
                <a:srgbClr val="7F7F7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39" name="Google Shape;139;p28"/>
          <p:cNvSpPr txBox="1">
            <a:spLocks noGrp="1"/>
          </p:cNvSpPr>
          <p:nvPr>
            <p:ph type="body" idx="1"/>
          </p:nvPr>
        </p:nvSpPr>
        <p:spPr>
          <a:xfrm>
            <a:off x="789885" y="3923854"/>
            <a:ext cx="3986865" cy="2573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noAutofit/>
          </a:bodyPr>
          <a:lstStyle/>
          <a:p>
            <a:pPr marL="285750" indent="-285750">
              <a:spcBef>
                <a:spcPts val="0"/>
              </a:spcBef>
              <a:buClr>
                <a:schemeClr val="accent5"/>
              </a:buClr>
              <a:buSzPts val="2220"/>
            </a:pPr>
            <a:r>
              <a:rPr lang="en-GB" sz="2000" dirty="0">
                <a:solidFill>
                  <a:schemeClr val="tx1"/>
                </a:solidFill>
                <a:latin typeface="Raleway"/>
                <a:sym typeface="Raleway"/>
              </a:rPr>
              <a:t>Single worker builds a single bicycle from a group of parts</a:t>
            </a:r>
          </a:p>
          <a:p>
            <a:pPr marL="285750" indent="-285750">
              <a:spcBef>
                <a:spcPts val="0"/>
              </a:spcBef>
              <a:buClr>
                <a:schemeClr val="accent5"/>
              </a:buClr>
              <a:buSzPts val="2220"/>
            </a:pPr>
            <a:endParaRPr lang="en-GB" sz="2000" dirty="0">
              <a:solidFill>
                <a:schemeClr val="tx1"/>
              </a:solidFill>
              <a:latin typeface="Raleway"/>
              <a:sym typeface="Raleway"/>
            </a:endParaRPr>
          </a:p>
          <a:p>
            <a:pPr marL="285750" indent="-285750">
              <a:spcBef>
                <a:spcPts val="0"/>
              </a:spcBef>
              <a:buClr>
                <a:schemeClr val="accent5"/>
              </a:buClr>
              <a:buSzPts val="2220"/>
            </a:pPr>
            <a:r>
              <a:rPr lang="en-GB" sz="2000" dirty="0">
                <a:solidFill>
                  <a:schemeClr val="tx1"/>
                </a:solidFill>
                <a:latin typeface="Raleway"/>
                <a:sym typeface="Raleway"/>
              </a:rPr>
              <a:t>All operations must be done in sequence by the single worker</a:t>
            </a:r>
          </a:p>
          <a:p>
            <a:pPr marL="285750" indent="-285750">
              <a:spcBef>
                <a:spcPts val="0"/>
              </a:spcBef>
              <a:buClr>
                <a:schemeClr val="accent5"/>
              </a:buClr>
              <a:buSzPts val="2220"/>
            </a:pPr>
            <a:r>
              <a:rPr lang="en-GB" sz="2000" dirty="0">
                <a:solidFill>
                  <a:schemeClr val="tx1"/>
                </a:solidFill>
                <a:latin typeface="Raleway"/>
                <a:sym typeface="Raleway"/>
              </a:rPr>
              <a:t>The worker expends/wastes a lot of time getting and selecting parts</a:t>
            </a:r>
          </a:p>
        </p:txBody>
      </p:sp>
      <p:sp>
        <p:nvSpPr>
          <p:cNvPr id="140" name="Google Shape;140;p28"/>
          <p:cNvSpPr txBox="1"/>
          <p:nvPr/>
        </p:nvSpPr>
        <p:spPr>
          <a:xfrm>
            <a:off x="8475260" y="6356354"/>
            <a:ext cx="409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rgbClr val="888888"/>
                </a:solidFill>
                <a:latin typeface="Raleway" panose="020B0503030101060003" pitchFamily="34" charset="77"/>
                <a:ea typeface="Calibri"/>
                <a:cs typeface="Calibri"/>
                <a:sym typeface="Calibri"/>
              </a:rPr>
              <a:t>11</a:t>
            </a:fld>
            <a:endParaRPr sz="1200" dirty="0">
              <a:solidFill>
                <a:srgbClr val="888888"/>
              </a:solidFill>
              <a:latin typeface="Raleway" panose="020B0503030101060003" pitchFamily="34" charset="77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139;p28">
            <a:extLst>
              <a:ext uri="{FF2B5EF4-FFF2-40B4-BE49-F238E27FC236}">
                <a16:creationId xmlns:a16="http://schemas.microsoft.com/office/drawing/2014/main" id="{3D094C97-4916-0840-80BE-B65329E17524}"/>
              </a:ext>
            </a:extLst>
          </p:cNvPr>
          <p:cNvSpPr txBox="1">
            <a:spLocks/>
          </p:cNvSpPr>
          <p:nvPr/>
        </p:nvSpPr>
        <p:spPr>
          <a:xfrm>
            <a:off x="4897895" y="3923854"/>
            <a:ext cx="3986865" cy="2450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 ea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285750" indent="-285750">
              <a:spcBef>
                <a:spcPts val="0"/>
              </a:spcBef>
              <a:buClr>
                <a:schemeClr val="accent5"/>
              </a:buClr>
              <a:buSzPts val="2220"/>
            </a:pPr>
            <a:r>
              <a:rPr lang="en-GB" sz="2000" dirty="0">
                <a:solidFill>
                  <a:schemeClr val="tx1"/>
                </a:solidFill>
                <a:latin typeface="Raleway"/>
                <a:sym typeface="Raleway"/>
              </a:rPr>
              <a:t>Each component is added to the bicycle in a production line.</a:t>
            </a:r>
          </a:p>
          <a:p>
            <a:pPr marL="285750" indent="-285750">
              <a:spcBef>
                <a:spcPts val="0"/>
              </a:spcBef>
              <a:buClr>
                <a:schemeClr val="accent5"/>
              </a:buClr>
              <a:buSzPts val="2220"/>
            </a:pPr>
            <a:r>
              <a:rPr lang="en-GB" sz="2000" dirty="0">
                <a:solidFill>
                  <a:schemeClr val="tx1"/>
                </a:solidFill>
                <a:latin typeface="Raleway"/>
                <a:sym typeface="Raleway"/>
              </a:rPr>
              <a:t>All operations happen in parallel with many workers</a:t>
            </a:r>
          </a:p>
          <a:p>
            <a:pPr marL="285750" indent="-285750">
              <a:spcBef>
                <a:spcPts val="0"/>
              </a:spcBef>
              <a:buClr>
                <a:schemeClr val="accent5"/>
              </a:buClr>
              <a:buSzPts val="2220"/>
            </a:pPr>
            <a:endParaRPr lang="en-GB" sz="2000" dirty="0">
              <a:solidFill>
                <a:schemeClr val="tx1"/>
              </a:solidFill>
              <a:latin typeface="Raleway"/>
              <a:sym typeface="Raleway"/>
            </a:endParaRPr>
          </a:p>
          <a:p>
            <a:pPr marL="285750" indent="-285750">
              <a:spcBef>
                <a:spcPts val="0"/>
              </a:spcBef>
              <a:buClr>
                <a:schemeClr val="accent5"/>
              </a:buClr>
              <a:buSzPts val="2220"/>
            </a:pPr>
            <a:r>
              <a:rPr lang="en-GB" sz="2000" dirty="0">
                <a:solidFill>
                  <a:schemeClr val="tx1"/>
                </a:solidFill>
                <a:latin typeface="Raleway"/>
                <a:sym typeface="Raleway"/>
              </a:rPr>
              <a:t>Only one types of parts needs to be delivered to each worker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A41B9358-2BE0-6E43-9428-5AFED146C3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2726" y="1093132"/>
            <a:ext cx="2996432" cy="2832652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B44A0848-21EC-164E-93B1-F8079E2E6A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7682" y="1093132"/>
            <a:ext cx="2996433" cy="283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1284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8"/>
          <p:cNvSpPr/>
          <p:nvPr/>
        </p:nvSpPr>
        <p:spPr>
          <a:xfrm>
            <a:off x="789884" y="515754"/>
            <a:ext cx="8242149" cy="5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3500" b="1" dirty="0" err="1">
                <a:solidFill>
                  <a:srgbClr val="595959"/>
                </a:solidFill>
                <a:latin typeface="Raleway"/>
                <a:ea typeface="Raleway"/>
                <a:cs typeface="Raleway"/>
                <a:sym typeface="Raleway"/>
              </a:rPr>
              <a:t>MaxCompiler</a:t>
            </a:r>
            <a:r>
              <a:rPr lang="de-DE" sz="3500" b="1" dirty="0">
                <a:solidFill>
                  <a:srgbClr val="595959"/>
                </a:solidFill>
                <a:latin typeface="Raleway"/>
                <a:ea typeface="Raleway"/>
                <a:cs typeface="Raleway"/>
                <a:sym typeface="Raleway"/>
              </a:rPr>
              <a:t>: </a:t>
            </a:r>
            <a:r>
              <a:rPr lang="de-DE" sz="3500" b="1" dirty="0" err="1">
                <a:solidFill>
                  <a:srgbClr val="595959"/>
                </a:solidFill>
                <a:latin typeface="Raleway"/>
                <a:ea typeface="Raleway"/>
                <a:cs typeface="Raleway"/>
                <a:sym typeface="Raleway"/>
              </a:rPr>
              <a:t>Dataflow</a:t>
            </a:r>
            <a:r>
              <a:rPr lang="de-DE" sz="3500" b="1" dirty="0">
                <a:solidFill>
                  <a:srgbClr val="595959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de-DE" sz="3500" b="1" dirty="0" err="1">
                <a:solidFill>
                  <a:srgbClr val="595959"/>
                </a:solidFill>
                <a:latin typeface="Raleway"/>
                <a:ea typeface="Raleway"/>
                <a:cs typeface="Raleway"/>
                <a:sym typeface="Raleway"/>
              </a:rPr>
              <a:t>Programming</a:t>
            </a:r>
            <a:endParaRPr sz="3500" dirty="0">
              <a:solidFill>
                <a:srgbClr val="595959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latin typeface="Raleway" panose="020B0503030101060003" pitchFamily="34" charset="77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solidFill>
                <a:srgbClr val="7F7F7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40" name="Google Shape;140;p28"/>
          <p:cNvSpPr txBox="1"/>
          <p:nvPr/>
        </p:nvSpPr>
        <p:spPr>
          <a:xfrm>
            <a:off x="8475260" y="6356354"/>
            <a:ext cx="409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rgbClr val="888888"/>
                </a:solidFill>
                <a:latin typeface="Raleway" panose="020B0503030101060003" pitchFamily="34" charset="77"/>
                <a:ea typeface="Calibri"/>
                <a:cs typeface="Calibri"/>
                <a:sym typeface="Calibri"/>
              </a:rPr>
              <a:t>12</a:t>
            </a:fld>
            <a:endParaRPr sz="1200" dirty="0">
              <a:solidFill>
                <a:srgbClr val="888888"/>
              </a:solidFill>
              <a:latin typeface="Raleway" panose="020B0503030101060003" pitchFamily="34" charset="77"/>
              <a:ea typeface="Calibri"/>
              <a:cs typeface="Calibri"/>
              <a:sym typeface="Calibri"/>
            </a:endParaRPr>
          </a:p>
        </p:txBody>
      </p:sp>
      <p:pic>
        <p:nvPicPr>
          <p:cNvPr id="5" name="Picture 6" descr="MaxIDEv2Image.png">
            <a:extLst>
              <a:ext uri="{FF2B5EF4-FFF2-40B4-BE49-F238E27FC236}">
                <a16:creationId xmlns:a16="http://schemas.microsoft.com/office/drawing/2014/main" id="{BF9A9D69-A0D8-4146-A9C8-488755941356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28383" y="1096854"/>
            <a:ext cx="6687234" cy="5349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4937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8"/>
          <p:cNvSpPr/>
          <p:nvPr/>
        </p:nvSpPr>
        <p:spPr>
          <a:xfrm>
            <a:off x="789885" y="515754"/>
            <a:ext cx="7389000" cy="5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3500" b="1" dirty="0">
                <a:solidFill>
                  <a:srgbClr val="595959"/>
                </a:solidFill>
                <a:latin typeface="Raleway"/>
                <a:ea typeface="Raleway"/>
                <a:cs typeface="Raleway"/>
                <a:sym typeface="Raleway"/>
              </a:rPr>
              <a:t>FPGA </a:t>
            </a:r>
            <a:r>
              <a:rPr lang="de-DE" sz="3500" b="1" dirty="0" err="1">
                <a:solidFill>
                  <a:srgbClr val="595959"/>
                </a:solidFill>
                <a:latin typeface="Raleway"/>
                <a:ea typeface="Raleway"/>
                <a:cs typeface="Raleway"/>
                <a:sym typeface="Raleway"/>
              </a:rPr>
              <a:t>vs</a:t>
            </a:r>
            <a:r>
              <a:rPr lang="de-DE" sz="3500" b="1" dirty="0">
                <a:solidFill>
                  <a:srgbClr val="595959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de-DE" sz="3500" b="1" dirty="0" err="1">
                <a:solidFill>
                  <a:srgbClr val="595959"/>
                </a:solidFill>
                <a:latin typeface="Raleway"/>
                <a:ea typeface="Raleway"/>
                <a:cs typeface="Raleway"/>
                <a:sym typeface="Raleway"/>
              </a:rPr>
              <a:t>Dataflow</a:t>
            </a:r>
            <a:endParaRPr sz="3500" dirty="0">
              <a:solidFill>
                <a:srgbClr val="595959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latin typeface="Raleway" panose="020B0503030101060003" pitchFamily="34" charset="77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solidFill>
                <a:srgbClr val="7F7F7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39" name="Google Shape;139;p28"/>
          <p:cNvSpPr txBox="1">
            <a:spLocks noGrp="1"/>
          </p:cNvSpPr>
          <p:nvPr>
            <p:ph type="body" idx="1"/>
          </p:nvPr>
        </p:nvSpPr>
        <p:spPr>
          <a:xfrm>
            <a:off x="851792" y="1324000"/>
            <a:ext cx="8049000" cy="46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noAutofit/>
          </a:bodyPr>
          <a:lstStyle/>
          <a:p>
            <a:pPr marL="285750" indent="-285750">
              <a:spcBef>
                <a:spcPts val="0"/>
              </a:spcBef>
              <a:buClr>
                <a:schemeClr val="accent5"/>
              </a:buClr>
              <a:buSzPts val="2220"/>
            </a:pPr>
            <a:r>
              <a:rPr lang="en-GB" dirty="0">
                <a:solidFill>
                  <a:schemeClr val="tx1"/>
                </a:solidFill>
                <a:latin typeface="Raleway"/>
                <a:sym typeface="Raleway"/>
              </a:rPr>
              <a:t>Current DFEs are implemented using FPGA technology</a:t>
            </a:r>
          </a:p>
          <a:p>
            <a:pPr marL="742950" lvl="1" indent="-285750">
              <a:spcBef>
                <a:spcPts val="0"/>
              </a:spcBef>
              <a:buClr>
                <a:schemeClr val="accent5"/>
              </a:buClr>
              <a:buSzPts val="2220"/>
            </a:pPr>
            <a:r>
              <a:rPr lang="en-GB" dirty="0" err="1">
                <a:solidFill>
                  <a:schemeClr val="tx1"/>
                </a:solidFill>
                <a:latin typeface="Raleway"/>
                <a:sym typeface="Raleway"/>
              </a:rPr>
              <a:t>Maxeler</a:t>
            </a:r>
            <a:r>
              <a:rPr lang="en-GB" dirty="0">
                <a:solidFill>
                  <a:schemeClr val="tx1"/>
                </a:solidFill>
                <a:latin typeface="Raleway"/>
                <a:sym typeface="Raleway"/>
              </a:rPr>
              <a:t> MAX4C, MAX4N, MAX5C</a:t>
            </a:r>
          </a:p>
          <a:p>
            <a:pPr marL="742950" lvl="1" indent="-285750">
              <a:spcBef>
                <a:spcPts val="0"/>
              </a:spcBef>
              <a:buClr>
                <a:schemeClr val="accent5"/>
              </a:buClr>
              <a:buSzPts val="2220"/>
            </a:pPr>
            <a:r>
              <a:rPr lang="en-GB" dirty="0">
                <a:solidFill>
                  <a:schemeClr val="tx1"/>
                </a:solidFill>
                <a:latin typeface="Raleway"/>
                <a:sym typeface="Raleway"/>
              </a:rPr>
              <a:t>Xilinx </a:t>
            </a:r>
            <a:r>
              <a:rPr lang="en-GB" dirty="0" err="1">
                <a:solidFill>
                  <a:schemeClr val="tx1"/>
                </a:solidFill>
                <a:latin typeface="Raleway"/>
                <a:sym typeface="Raleway"/>
              </a:rPr>
              <a:t>Alveo</a:t>
            </a:r>
            <a:endParaRPr lang="en-GB" dirty="0">
              <a:solidFill>
                <a:schemeClr val="tx1"/>
              </a:solidFill>
              <a:latin typeface="Raleway"/>
              <a:sym typeface="Raleway"/>
            </a:endParaRPr>
          </a:p>
          <a:p>
            <a:pPr marL="742950" lvl="1" indent="-285750">
              <a:spcBef>
                <a:spcPts val="0"/>
              </a:spcBef>
              <a:buClr>
                <a:schemeClr val="accent5"/>
              </a:buClr>
              <a:buSzPts val="2220"/>
            </a:pPr>
            <a:r>
              <a:rPr lang="en-GB" dirty="0">
                <a:solidFill>
                  <a:schemeClr val="tx1"/>
                </a:solidFill>
                <a:latin typeface="Raleway"/>
                <a:sym typeface="Raleway"/>
              </a:rPr>
              <a:t>Amazon EC2 F1 instance</a:t>
            </a:r>
          </a:p>
          <a:p>
            <a:pPr marL="285750" indent="-285750">
              <a:spcBef>
                <a:spcPts val="0"/>
              </a:spcBef>
              <a:buClr>
                <a:schemeClr val="accent5"/>
              </a:buClr>
              <a:buSzPts val="2220"/>
            </a:pPr>
            <a:r>
              <a:rPr lang="en-GB" dirty="0">
                <a:solidFill>
                  <a:schemeClr val="tx1"/>
                </a:solidFill>
                <a:latin typeface="Raleway"/>
                <a:sym typeface="Raleway"/>
              </a:rPr>
              <a:t>FPGA development for HPC often focused on kernels</a:t>
            </a:r>
          </a:p>
          <a:p>
            <a:pPr marL="742950" lvl="1" indent="-285750">
              <a:spcBef>
                <a:spcPts val="0"/>
              </a:spcBef>
              <a:buClr>
                <a:schemeClr val="accent5"/>
              </a:buClr>
              <a:buSzPts val="2220"/>
            </a:pPr>
            <a:r>
              <a:rPr lang="en-GB" dirty="0">
                <a:solidFill>
                  <a:schemeClr val="tx1"/>
                </a:solidFill>
                <a:latin typeface="Raleway"/>
                <a:sym typeface="Raleway"/>
              </a:rPr>
              <a:t>E.g. accelerate matrix multiply, FFT, convolution</a:t>
            </a:r>
          </a:p>
          <a:p>
            <a:pPr marL="285750" indent="-285750">
              <a:spcBef>
                <a:spcPts val="0"/>
              </a:spcBef>
              <a:buClr>
                <a:schemeClr val="accent5"/>
              </a:buClr>
              <a:buSzPts val="2220"/>
            </a:pPr>
            <a:r>
              <a:rPr lang="en-GB" dirty="0">
                <a:solidFill>
                  <a:schemeClr val="tx1"/>
                </a:solidFill>
                <a:latin typeface="Raleway"/>
                <a:sym typeface="Raleway"/>
              </a:rPr>
              <a:t>This often ignores I/O and memory bottlenecks</a:t>
            </a:r>
          </a:p>
          <a:p>
            <a:pPr marL="285750" indent="-285750">
              <a:spcBef>
                <a:spcPts val="0"/>
              </a:spcBef>
              <a:buClr>
                <a:schemeClr val="accent5"/>
              </a:buClr>
              <a:buSzPts val="2220"/>
            </a:pPr>
            <a:r>
              <a:rPr lang="en-GB" dirty="0">
                <a:solidFill>
                  <a:schemeClr val="tx1"/>
                </a:solidFill>
                <a:latin typeface="Raleway"/>
                <a:sym typeface="Raleway"/>
              </a:rPr>
              <a:t>Dataflow looks at the complete application</a:t>
            </a:r>
          </a:p>
          <a:p>
            <a:pPr marL="742950" lvl="1" indent="-285750">
              <a:spcBef>
                <a:spcPts val="0"/>
              </a:spcBef>
              <a:buClr>
                <a:schemeClr val="accent5"/>
              </a:buClr>
              <a:buSzPts val="2220"/>
            </a:pPr>
            <a:r>
              <a:rPr lang="en-GB" dirty="0">
                <a:solidFill>
                  <a:schemeClr val="tx1"/>
                </a:solidFill>
                <a:latin typeface="Raleway"/>
                <a:sym typeface="Raleway"/>
              </a:rPr>
              <a:t>Optimise Dataflow</a:t>
            </a:r>
          </a:p>
          <a:p>
            <a:pPr marL="742950" lvl="1" indent="-285750">
              <a:spcBef>
                <a:spcPts val="0"/>
              </a:spcBef>
              <a:buClr>
                <a:schemeClr val="accent5"/>
              </a:buClr>
              <a:buSzPts val="2220"/>
            </a:pPr>
            <a:r>
              <a:rPr lang="en-GB" dirty="0">
                <a:solidFill>
                  <a:schemeClr val="tx1"/>
                </a:solidFill>
                <a:latin typeface="Raleway"/>
                <a:sym typeface="Raleway"/>
              </a:rPr>
              <a:t>Reduce Bandwidth requirements</a:t>
            </a:r>
          </a:p>
          <a:p>
            <a:pPr marL="742950" lvl="1" indent="-285750">
              <a:spcBef>
                <a:spcPts val="0"/>
              </a:spcBef>
              <a:buClr>
                <a:schemeClr val="accent5"/>
              </a:buClr>
              <a:buSzPts val="2220"/>
            </a:pPr>
            <a:r>
              <a:rPr lang="en-GB" dirty="0">
                <a:solidFill>
                  <a:schemeClr val="tx1"/>
                </a:solidFill>
                <a:latin typeface="Raleway"/>
                <a:sym typeface="Raleway"/>
              </a:rPr>
              <a:t>Optimise throughput</a:t>
            </a:r>
          </a:p>
          <a:p>
            <a:pPr marL="285750" indent="-285750">
              <a:spcBef>
                <a:spcPts val="0"/>
              </a:spcBef>
              <a:buClr>
                <a:schemeClr val="accent5"/>
              </a:buClr>
              <a:buSzPts val="2220"/>
            </a:pPr>
            <a:endParaRPr lang="de-DE" sz="1800" dirty="0">
              <a:solidFill>
                <a:schemeClr val="tx1"/>
              </a:solidFill>
              <a:latin typeface="Raleway"/>
              <a:sym typeface="Raleway"/>
            </a:endParaRPr>
          </a:p>
        </p:txBody>
      </p:sp>
      <p:sp>
        <p:nvSpPr>
          <p:cNvPr id="140" name="Google Shape;140;p28"/>
          <p:cNvSpPr txBox="1"/>
          <p:nvPr/>
        </p:nvSpPr>
        <p:spPr>
          <a:xfrm>
            <a:off x="8475260" y="6356354"/>
            <a:ext cx="409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rgbClr val="888888"/>
                </a:solidFill>
                <a:latin typeface="Raleway" panose="020B0503030101060003" pitchFamily="34" charset="77"/>
                <a:ea typeface="Calibri"/>
                <a:cs typeface="Calibri"/>
                <a:sym typeface="Calibri"/>
              </a:rPr>
              <a:t>13</a:t>
            </a:fld>
            <a:endParaRPr sz="1200" dirty="0">
              <a:solidFill>
                <a:srgbClr val="888888"/>
              </a:solidFill>
              <a:latin typeface="Raleway" panose="020B0503030101060003" pitchFamily="34" charset="77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331441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3560685" y="2440096"/>
            <a:ext cx="2160240" cy="10081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dirty="0">
                <a:solidFill>
                  <a:prstClr val="white"/>
                </a:solidFill>
                <a:latin typeface="Raleway" panose="020B0503030101060003" pitchFamily="34" charset="77"/>
              </a:rPr>
              <a:t>CPU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560685" y="1431984"/>
            <a:ext cx="2160240" cy="86409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dirty="0">
                <a:solidFill>
                  <a:prstClr val="white"/>
                </a:solidFill>
                <a:latin typeface="Raleway" panose="020B0503030101060003" pitchFamily="34" charset="77"/>
              </a:rPr>
              <a:t>DFE </a:t>
            </a:r>
          </a:p>
        </p:txBody>
      </p:sp>
      <p:sp>
        <p:nvSpPr>
          <p:cNvPr id="6" name="Rectangle 5"/>
          <p:cNvSpPr/>
          <p:nvPr/>
        </p:nvSpPr>
        <p:spPr>
          <a:xfrm>
            <a:off x="3848717" y="1792024"/>
            <a:ext cx="1656184" cy="43204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000000"/>
                </a:solidFill>
                <a:latin typeface="Raleway" panose="020B0503030101060003" pitchFamily="34" charset="77"/>
              </a:rPr>
              <a:t>Function1 – </a:t>
            </a:r>
            <a:r>
              <a:rPr lang="en-GB" dirty="0">
                <a:solidFill>
                  <a:srgbClr val="FF0000"/>
                </a:solidFill>
                <a:latin typeface="Raleway" panose="020B0503030101060003" pitchFamily="34" charset="77"/>
              </a:rPr>
              <a:t>5s</a:t>
            </a:r>
          </a:p>
        </p:txBody>
      </p:sp>
      <p:sp>
        <p:nvSpPr>
          <p:cNvPr id="7" name="Rectangle 6"/>
          <p:cNvSpPr/>
          <p:nvPr/>
        </p:nvSpPr>
        <p:spPr>
          <a:xfrm>
            <a:off x="3848717" y="2800136"/>
            <a:ext cx="1656184" cy="50405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000000"/>
                </a:solidFill>
                <a:latin typeface="Raleway" panose="020B0503030101060003" pitchFamily="34" charset="77"/>
              </a:rPr>
              <a:t>Function2 – </a:t>
            </a:r>
            <a:r>
              <a:rPr lang="en-GB" dirty="0">
                <a:solidFill>
                  <a:srgbClr val="FF0000"/>
                </a:solidFill>
                <a:latin typeface="Raleway" panose="020B0503030101060003" pitchFamily="34" charset="77"/>
              </a:rPr>
              <a:t>1s</a:t>
            </a:r>
          </a:p>
        </p:txBody>
      </p:sp>
      <p:cxnSp>
        <p:nvCxnSpPr>
          <p:cNvPr id="8" name="Straight Arrow Connector 7"/>
          <p:cNvCxnSpPr>
            <a:stCxn id="6" idx="2"/>
            <a:endCxn id="7" idx="0"/>
          </p:cNvCxnSpPr>
          <p:nvPr/>
        </p:nvCxnSpPr>
        <p:spPr>
          <a:xfrm>
            <a:off x="4676809" y="2224072"/>
            <a:ext cx="0" cy="576064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ounded Rectangle 8"/>
          <p:cNvSpPr/>
          <p:nvPr/>
        </p:nvSpPr>
        <p:spPr>
          <a:xfrm>
            <a:off x="756528" y="1387380"/>
            <a:ext cx="2232248" cy="201622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dirty="0">
                <a:solidFill>
                  <a:prstClr val="white"/>
                </a:solidFill>
                <a:latin typeface="Raleway" panose="020B0503030101060003" pitchFamily="34" charset="77"/>
              </a:rPr>
              <a:t>CPU</a:t>
            </a:r>
          </a:p>
        </p:txBody>
      </p:sp>
      <p:sp>
        <p:nvSpPr>
          <p:cNvPr id="10" name="Rectangle 9"/>
          <p:cNvSpPr/>
          <p:nvPr/>
        </p:nvSpPr>
        <p:spPr>
          <a:xfrm>
            <a:off x="828536" y="1810427"/>
            <a:ext cx="2088232" cy="44104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000000"/>
                </a:solidFill>
                <a:latin typeface="Raleway" panose="020B0503030101060003" pitchFamily="34" charset="77"/>
              </a:rPr>
              <a:t>Function1 – </a:t>
            </a:r>
            <a:r>
              <a:rPr lang="en-GB" dirty="0">
                <a:solidFill>
                  <a:srgbClr val="FF0000"/>
                </a:solidFill>
                <a:latin typeface="Raleway" panose="020B0503030101060003" pitchFamily="34" charset="77"/>
              </a:rPr>
              <a:t>1,000s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900544" y="2818538"/>
            <a:ext cx="1944216" cy="44104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000000"/>
                </a:solidFill>
                <a:latin typeface="Raleway" panose="020B0503030101060003" pitchFamily="34" charset="77"/>
              </a:rPr>
              <a:t>Function2 – </a:t>
            </a:r>
            <a:r>
              <a:rPr lang="en-GB" dirty="0">
                <a:solidFill>
                  <a:srgbClr val="FF0000"/>
                </a:solidFill>
                <a:latin typeface="Raleway" panose="020B0503030101060003" pitchFamily="34" charset="77"/>
              </a:rPr>
              <a:t>1s</a:t>
            </a:r>
          </a:p>
        </p:txBody>
      </p:sp>
      <p:cxnSp>
        <p:nvCxnSpPr>
          <p:cNvPr id="12" name="Straight Arrow Connector 11"/>
          <p:cNvCxnSpPr>
            <a:stCxn id="10" idx="2"/>
            <a:endCxn id="11" idx="0"/>
          </p:cNvCxnSpPr>
          <p:nvPr/>
        </p:nvCxnSpPr>
        <p:spPr>
          <a:xfrm>
            <a:off x="1872652" y="2251476"/>
            <a:ext cx="0" cy="567062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908656" y="2244870"/>
            <a:ext cx="11521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rgbClr val="FFFFFF"/>
                </a:solidFill>
                <a:latin typeface="Raleway" panose="020B0503030101060003" pitchFamily="34" charset="77"/>
              </a:rPr>
              <a:t>10G data transferred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712813" y="2420351"/>
            <a:ext cx="1224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prstClr val="white"/>
                </a:solidFill>
                <a:latin typeface="Raleway" panose="020B0503030101060003" pitchFamily="34" charset="77"/>
              </a:rPr>
              <a:t>Transfer 5s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6285838" y="3782996"/>
            <a:ext cx="2160240" cy="4745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dirty="0">
                <a:solidFill>
                  <a:prstClr val="white"/>
                </a:solidFill>
                <a:latin typeface="Raleway" panose="020B0503030101060003" pitchFamily="34" charset="77"/>
              </a:rPr>
              <a:t>CPU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6213830" y="1449184"/>
            <a:ext cx="2160240" cy="194421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dirty="0">
                <a:solidFill>
                  <a:prstClr val="white"/>
                </a:solidFill>
                <a:latin typeface="Raleway" panose="020B0503030101060003" pitchFamily="34" charset="77"/>
              </a:rPr>
              <a:t>DFE </a:t>
            </a:r>
          </a:p>
        </p:txBody>
      </p:sp>
      <p:sp>
        <p:nvSpPr>
          <p:cNvPr id="17" name="Rectangle 16"/>
          <p:cNvSpPr/>
          <p:nvPr/>
        </p:nvSpPr>
        <p:spPr>
          <a:xfrm>
            <a:off x="6573870" y="1863230"/>
            <a:ext cx="1584176" cy="4500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000000"/>
                </a:solidFill>
                <a:latin typeface="Raleway" panose="020B0503030101060003" pitchFamily="34" charset="77"/>
              </a:rPr>
              <a:t>Function1 – </a:t>
            </a:r>
            <a:r>
              <a:rPr lang="en-GB" dirty="0">
                <a:solidFill>
                  <a:srgbClr val="FF0000"/>
                </a:solidFill>
                <a:latin typeface="Raleway" panose="020B0503030101060003" pitchFamily="34" charset="77"/>
              </a:rPr>
              <a:t>5s</a:t>
            </a:r>
          </a:p>
        </p:txBody>
      </p:sp>
      <p:sp>
        <p:nvSpPr>
          <p:cNvPr id="18" name="Rectangle 17"/>
          <p:cNvSpPr/>
          <p:nvPr/>
        </p:nvSpPr>
        <p:spPr>
          <a:xfrm>
            <a:off x="6573870" y="2583310"/>
            <a:ext cx="1584176" cy="4500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000000"/>
                </a:solidFill>
                <a:latin typeface="Raleway" panose="020B0503030101060003" pitchFamily="34" charset="77"/>
              </a:rPr>
              <a:t>Function2 – </a:t>
            </a:r>
            <a:r>
              <a:rPr lang="en-GB" dirty="0">
                <a:solidFill>
                  <a:srgbClr val="FF0000"/>
                </a:solidFill>
                <a:latin typeface="Raleway" panose="020B0503030101060003" pitchFamily="34" charset="77"/>
              </a:rPr>
              <a:t>2s</a:t>
            </a:r>
          </a:p>
        </p:txBody>
      </p:sp>
      <p:cxnSp>
        <p:nvCxnSpPr>
          <p:cNvPr id="19" name="Straight Arrow Connector 18"/>
          <p:cNvCxnSpPr>
            <a:stCxn id="17" idx="2"/>
            <a:endCxn id="18" idx="0"/>
          </p:cNvCxnSpPr>
          <p:nvPr/>
        </p:nvCxnSpPr>
        <p:spPr>
          <a:xfrm>
            <a:off x="7365958" y="2313280"/>
            <a:ext cx="0" cy="270030"/>
          </a:xfrm>
          <a:prstGeom prst="straightConnector1">
            <a:avLst/>
          </a:prstGeom>
          <a:ln w="28575">
            <a:solidFill>
              <a:schemeClr val="tx2">
                <a:lumMod val="1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8" idx="2"/>
            <a:endCxn id="15" idx="0"/>
          </p:cNvCxnSpPr>
          <p:nvPr/>
        </p:nvCxnSpPr>
        <p:spPr>
          <a:xfrm>
            <a:off x="7365958" y="3033360"/>
            <a:ext cx="0" cy="749636"/>
          </a:xfrm>
          <a:prstGeom prst="straightConnector1">
            <a:avLst/>
          </a:prstGeom>
          <a:ln w="28575">
            <a:solidFill>
              <a:schemeClr val="tx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7365958" y="3420199"/>
            <a:ext cx="23042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003760">
                    <a:lumMod val="50000"/>
                  </a:srgbClr>
                </a:solidFill>
                <a:latin typeface="Raleway" panose="020B0503030101060003" pitchFamily="34" charset="77"/>
              </a:rPr>
              <a:t>Final result only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101262" y="1071944"/>
            <a:ext cx="19442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003760"/>
                </a:solidFill>
                <a:latin typeface="Raleway" panose="020B0503030101060003" pitchFamily="34" charset="77"/>
              </a:rPr>
              <a:t>CPU time 1,001s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560685" y="1071944"/>
            <a:ext cx="21602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003760"/>
                </a:solidFill>
                <a:latin typeface="Raleway" panose="020B0503030101060003" pitchFamily="34" charset="77"/>
              </a:rPr>
              <a:t>Option 1 time 11s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357846" y="1089144"/>
            <a:ext cx="21602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003760"/>
                </a:solidFill>
                <a:latin typeface="Raleway" panose="020B0503030101060003" pitchFamily="34" charset="77"/>
              </a:rPr>
              <a:t>Option 2 time 7s</a:t>
            </a:r>
          </a:p>
        </p:txBody>
      </p:sp>
      <p:sp>
        <p:nvSpPr>
          <p:cNvPr id="26" name="Content Placeholder 25">
            <a:extLst>
              <a:ext uri="{FF2B5EF4-FFF2-40B4-BE49-F238E27FC236}">
                <a16:creationId xmlns:a16="http://schemas.microsoft.com/office/drawing/2014/main" id="{EF9DCDC1-16D5-4941-AAA8-877E860A11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9A9A895-D2D0-8446-A4E4-307ADCF5757F}"/>
              </a:ext>
            </a:extLst>
          </p:cNvPr>
          <p:cNvSpPr txBox="1"/>
          <p:nvPr/>
        </p:nvSpPr>
        <p:spPr>
          <a:xfrm>
            <a:off x="900544" y="3498656"/>
            <a:ext cx="528601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Raleway" panose="020B0503030101060003" pitchFamily="34" charset="77"/>
              </a:rPr>
              <a:t>Some observations</a:t>
            </a:r>
          </a:p>
          <a:p>
            <a:r>
              <a:rPr lang="en-US" sz="1800" dirty="0">
                <a:latin typeface="Raleway" panose="020B0503030101060003" pitchFamily="34" charset="77"/>
              </a:rPr>
              <a:t>At Kernel level: </a:t>
            </a:r>
          </a:p>
          <a:p>
            <a:pPr marL="285750" lvl="4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Raleway" panose="020B0503030101060003" pitchFamily="34" charset="77"/>
              </a:rPr>
              <a:t>Kernel 1 speedup 		200x (!)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Raleway" panose="020B0503030101060003" pitchFamily="34" charset="77"/>
              </a:rPr>
              <a:t>Kernel 2 “speedup” 		 0.5x (!)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latin typeface="Raleway" panose="020B0503030101060003" pitchFamily="34" charset="77"/>
            </a:endParaRPr>
          </a:p>
          <a:p>
            <a:r>
              <a:rPr lang="en-US" sz="1800" dirty="0">
                <a:latin typeface="Raleway" panose="020B0503030101060003" pitchFamily="34" charset="77"/>
              </a:rPr>
              <a:t>At System level: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Raleway" panose="020B0503030101060003" pitchFamily="34" charset="77"/>
              </a:rPr>
              <a:t>Option 1 (Kernel 1 only) speedup 	  91x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Raleway" panose="020B0503030101060003" pitchFamily="34" charset="77"/>
              </a:rPr>
              <a:t>Option 2 (Kernels 1 and 2) speedup 	143x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latin typeface="Raleway" panose="020B0503030101060003" pitchFamily="34" charset="77"/>
            </a:endParaRPr>
          </a:p>
        </p:txBody>
      </p:sp>
      <p:sp>
        <p:nvSpPr>
          <p:cNvPr id="30" name="Google Shape;478;p36">
            <a:extLst>
              <a:ext uri="{FF2B5EF4-FFF2-40B4-BE49-F238E27FC236}">
                <a16:creationId xmlns:a16="http://schemas.microsoft.com/office/drawing/2014/main" id="{F28829EC-5ACD-9547-8927-4EF9387BEEB8}"/>
              </a:ext>
            </a:extLst>
          </p:cNvPr>
          <p:cNvSpPr txBox="1">
            <a:spLocks/>
          </p:cNvSpPr>
          <p:nvPr/>
        </p:nvSpPr>
        <p:spPr>
          <a:xfrm>
            <a:off x="3060784" y="5983909"/>
            <a:ext cx="3996222" cy="390243"/>
          </a:xfrm>
          <a:prstGeom prst="rect">
            <a:avLst/>
          </a:prstGeom>
          <a:solidFill>
            <a:srgbClr val="D3E6FD"/>
          </a:solidFill>
          <a:ln w="9525" cap="flat" cmpd="sng">
            <a:solidFill>
              <a:srgbClr val="8AA8B4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89693" tIns="89693" rIns="89693" bIns="89693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GB" sz="1600" dirty="0">
                <a:latin typeface="Raleway" panose="020B0503030101060003" pitchFamily="34" charset="77"/>
              </a:rPr>
              <a:t>But what about the required effort?</a:t>
            </a:r>
          </a:p>
        </p:txBody>
      </p:sp>
      <p:sp>
        <p:nvSpPr>
          <p:cNvPr id="31" name="Slide Number Placeholder 2">
            <a:extLst>
              <a:ext uri="{FF2B5EF4-FFF2-40B4-BE49-F238E27FC236}">
                <a16:creationId xmlns:a16="http://schemas.microsoft.com/office/drawing/2014/main" id="{0216655D-3E57-9441-B565-25820D428724}"/>
              </a:ext>
            </a:extLst>
          </p:cNvPr>
          <p:cNvSpPr txBox="1">
            <a:spLocks/>
          </p:cNvSpPr>
          <p:nvPr/>
        </p:nvSpPr>
        <p:spPr>
          <a:xfrm>
            <a:off x="6457951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F162D9C5-9C72-4C75-A1BC-B4986A40F6AC}" type="slidenum">
              <a:rPr lang="en-GB" smtClean="0"/>
              <a:pPr/>
              <a:t>14</a:t>
            </a:fld>
            <a:endParaRPr lang="en-GB" dirty="0"/>
          </a:p>
        </p:txBody>
      </p:sp>
      <p:sp>
        <p:nvSpPr>
          <p:cNvPr id="32" name="Google Shape;138;p28">
            <a:extLst>
              <a:ext uri="{FF2B5EF4-FFF2-40B4-BE49-F238E27FC236}">
                <a16:creationId xmlns:a16="http://schemas.microsoft.com/office/drawing/2014/main" id="{695BB93A-6285-8445-B8E9-9012A710102A}"/>
              </a:ext>
            </a:extLst>
          </p:cNvPr>
          <p:cNvSpPr/>
          <p:nvPr/>
        </p:nvSpPr>
        <p:spPr>
          <a:xfrm>
            <a:off x="789885" y="515754"/>
            <a:ext cx="7389000" cy="5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de-DE" sz="3500" b="1" dirty="0" err="1">
                <a:solidFill>
                  <a:srgbClr val="595959"/>
                </a:solidFill>
                <a:latin typeface="Raleway"/>
                <a:ea typeface="Raleway"/>
                <a:cs typeface="Raleway"/>
                <a:sym typeface="Raleway"/>
              </a:rPr>
              <a:t>Decelerate</a:t>
            </a:r>
            <a:r>
              <a:rPr lang="de-DE" sz="3500" b="1" dirty="0">
                <a:solidFill>
                  <a:srgbClr val="595959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de-DE" sz="3500" b="1" dirty="0" err="1">
                <a:solidFill>
                  <a:srgbClr val="595959"/>
                </a:solidFill>
                <a:latin typeface="Raleway"/>
                <a:ea typeface="Raleway"/>
                <a:cs typeface="Raleway"/>
                <a:sym typeface="Raleway"/>
              </a:rPr>
              <a:t>to</a:t>
            </a:r>
            <a:r>
              <a:rPr lang="de-DE" sz="3500" b="1" dirty="0">
                <a:solidFill>
                  <a:srgbClr val="595959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de-DE" sz="3500" b="1" dirty="0" err="1">
                <a:solidFill>
                  <a:srgbClr val="595959"/>
                </a:solidFill>
                <a:latin typeface="Raleway"/>
                <a:ea typeface="Raleway"/>
                <a:cs typeface="Raleway"/>
                <a:sym typeface="Raleway"/>
              </a:rPr>
              <a:t>Accelerate</a:t>
            </a:r>
            <a:endParaRPr sz="3500" dirty="0">
              <a:solidFill>
                <a:srgbClr val="595959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latin typeface="Raleway" panose="020B0503030101060003" pitchFamily="34" charset="77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solidFill>
                <a:srgbClr val="7F7F7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11687470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A8B99-9408-4755-83CD-5550CF8601E7}" type="slidenum">
              <a:rPr lang="en-GB" smtClean="0"/>
              <a:pPr/>
              <a:t>15</a:t>
            </a:fld>
            <a:endParaRPr lang="en-GB" dirty="0"/>
          </a:p>
        </p:txBody>
      </p:sp>
      <p:sp>
        <p:nvSpPr>
          <p:cNvPr id="14" name="Google Shape;247;p32">
            <a:extLst>
              <a:ext uri="{FF2B5EF4-FFF2-40B4-BE49-F238E27FC236}">
                <a16:creationId xmlns:a16="http://schemas.microsoft.com/office/drawing/2014/main" id="{A4132031-1517-1043-B73D-3E60C3558EEF}"/>
              </a:ext>
            </a:extLst>
          </p:cNvPr>
          <p:cNvSpPr/>
          <p:nvPr/>
        </p:nvSpPr>
        <p:spPr>
          <a:xfrm>
            <a:off x="4752020" y="5035173"/>
            <a:ext cx="4340469" cy="765900"/>
          </a:xfrm>
          <a:prstGeom prst="rect">
            <a:avLst/>
          </a:prstGeom>
          <a:solidFill>
            <a:srgbClr val="5B98CC"/>
          </a:solidFill>
          <a:ln w="25400" cap="flat" cmpd="sng">
            <a:solidFill>
              <a:srgbClr val="8398A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933"/>
              </a:buClr>
              <a:buFont typeface="Calibri"/>
              <a:buNone/>
            </a:pPr>
            <a:r>
              <a:rPr lang="en-GB" b="1" dirty="0">
                <a:solidFill>
                  <a:srgbClr val="001933"/>
                </a:solidFill>
                <a:latin typeface="Raleway" panose="020B0503030101060003" pitchFamily="34" charset="77"/>
                <a:ea typeface="Calibri"/>
                <a:cs typeface="Calibri"/>
                <a:sym typeface="Calibri"/>
              </a:rPr>
              <a:t>SIMULATE AND DEBUG</a:t>
            </a:r>
            <a:endParaRPr dirty="0">
              <a:latin typeface="Raleway" panose="020B0503030101060003" pitchFamily="34" charset="77"/>
            </a:endParaRPr>
          </a:p>
        </p:txBody>
      </p:sp>
      <p:sp>
        <p:nvSpPr>
          <p:cNvPr id="15" name="Google Shape;241;p32">
            <a:extLst>
              <a:ext uri="{FF2B5EF4-FFF2-40B4-BE49-F238E27FC236}">
                <a16:creationId xmlns:a16="http://schemas.microsoft.com/office/drawing/2014/main" id="{6C825E50-EE93-6F49-AFCB-2371910CD579}"/>
              </a:ext>
            </a:extLst>
          </p:cNvPr>
          <p:cNvSpPr/>
          <p:nvPr/>
        </p:nvSpPr>
        <p:spPr>
          <a:xfrm>
            <a:off x="7064765" y="1101669"/>
            <a:ext cx="2034230" cy="4097410"/>
          </a:xfrm>
          <a:prstGeom prst="downArrowCallout">
            <a:avLst>
              <a:gd name="adj1" fmla="val 25000"/>
              <a:gd name="adj2" fmla="val 25000"/>
              <a:gd name="adj3" fmla="val 16325"/>
              <a:gd name="adj4" fmla="val 84027"/>
            </a:avLst>
          </a:prstGeom>
          <a:solidFill>
            <a:srgbClr val="5B98CC"/>
          </a:solidFill>
          <a:ln w="25400" cap="flat" cmpd="sng">
            <a:solidFill>
              <a:srgbClr val="8398A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933"/>
              </a:buClr>
              <a:buFont typeface="Calibri"/>
              <a:buNone/>
            </a:pPr>
            <a:r>
              <a:rPr lang="en-GB" b="1" dirty="0">
                <a:solidFill>
                  <a:srgbClr val="001933"/>
                </a:solidFill>
                <a:latin typeface="Raleway" panose="020B0503030101060003" pitchFamily="34" charset="77"/>
                <a:ea typeface="Calibri"/>
                <a:cs typeface="Calibri"/>
                <a:sym typeface="Calibri"/>
              </a:rPr>
              <a:t>GENERATE DATAFLOW</a:t>
            </a:r>
            <a:endParaRPr sz="1400" b="0" i="0" u="none" strike="noStrike" cap="none" dirty="0">
              <a:solidFill>
                <a:srgbClr val="001933"/>
              </a:solidFill>
              <a:latin typeface="Raleway" panose="020B0503030101060003" pitchFamily="34" charset="77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 dirty="0">
              <a:solidFill>
                <a:srgbClr val="001933"/>
              </a:solidFill>
              <a:latin typeface="Raleway" panose="020B0503030101060003" pitchFamily="34" charset="77"/>
              <a:ea typeface="Calibri"/>
              <a:cs typeface="Calibri"/>
              <a:sym typeface="Calibri"/>
            </a:endParaRPr>
          </a:p>
        </p:txBody>
      </p:sp>
      <p:pic>
        <p:nvPicPr>
          <p:cNvPr id="16" name="Google Shape;242;p32" descr="codeAndGraph.png">
            <a:extLst>
              <a:ext uri="{FF2B5EF4-FFF2-40B4-BE49-F238E27FC236}">
                <a16:creationId xmlns:a16="http://schemas.microsoft.com/office/drawing/2014/main" id="{2AB0A6B4-E8CD-E149-9353-29B7F552DA5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67209" t="7261" r="2902" b="38952"/>
          <a:stretch/>
        </p:blipFill>
        <p:spPr>
          <a:xfrm>
            <a:off x="7156516" y="1226333"/>
            <a:ext cx="1839070" cy="234990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243;p32">
            <a:extLst>
              <a:ext uri="{FF2B5EF4-FFF2-40B4-BE49-F238E27FC236}">
                <a16:creationId xmlns:a16="http://schemas.microsoft.com/office/drawing/2014/main" id="{D6C6679C-EB98-0741-AF22-F9E1AEE016AB}"/>
              </a:ext>
            </a:extLst>
          </p:cNvPr>
          <p:cNvSpPr/>
          <p:nvPr/>
        </p:nvSpPr>
        <p:spPr>
          <a:xfrm>
            <a:off x="4752020" y="1084410"/>
            <a:ext cx="2464343" cy="3453600"/>
          </a:xfrm>
          <a:prstGeom prst="rightArrowCallout">
            <a:avLst>
              <a:gd name="adj1" fmla="val 36433"/>
              <a:gd name="adj2" fmla="val 25000"/>
              <a:gd name="adj3" fmla="val 12995"/>
              <a:gd name="adj4" fmla="val 81554"/>
            </a:avLst>
          </a:prstGeom>
          <a:solidFill>
            <a:srgbClr val="5B98CC"/>
          </a:solidFill>
          <a:ln w="25400" cap="flat" cmpd="sng">
            <a:solidFill>
              <a:srgbClr val="8398A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933"/>
              </a:buClr>
              <a:buFont typeface="Calibri"/>
              <a:buNone/>
            </a:pPr>
            <a:r>
              <a:rPr lang="en-GB" b="1" dirty="0">
                <a:solidFill>
                  <a:srgbClr val="001933"/>
                </a:solidFill>
                <a:latin typeface="Raleway" panose="020B0503030101060003" pitchFamily="34" charset="77"/>
                <a:cs typeface="Calibri"/>
                <a:sym typeface="Calibri"/>
              </a:rPr>
              <a:t>PROGRAM</a:t>
            </a:r>
            <a:endParaRPr dirty="0">
              <a:latin typeface="Raleway" panose="020B0503030101060003" pitchFamily="34" charset="77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 dirty="0">
              <a:solidFill>
                <a:srgbClr val="001933"/>
              </a:solidFill>
              <a:latin typeface="Raleway" panose="020B0503030101060003" pitchFamily="34" charset="77"/>
              <a:ea typeface="Calibri"/>
              <a:cs typeface="Calibri"/>
              <a:sym typeface="Calibri"/>
            </a:endParaRPr>
          </a:p>
        </p:txBody>
      </p:sp>
      <p:pic>
        <p:nvPicPr>
          <p:cNvPr id="18" name="Google Shape;244;p32" descr="codeAndGraphSimple.png">
            <a:extLst>
              <a:ext uri="{FF2B5EF4-FFF2-40B4-BE49-F238E27FC236}">
                <a16:creationId xmlns:a16="http://schemas.microsoft.com/office/drawing/2014/main" id="{154ACEE2-7709-6D42-A0AB-E312508E615A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13932" t="7346" r="48051" b="26651"/>
          <a:stretch/>
        </p:blipFill>
        <p:spPr>
          <a:xfrm>
            <a:off x="4822110" y="1226333"/>
            <a:ext cx="1876834" cy="234990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245;p32">
            <a:extLst>
              <a:ext uri="{FF2B5EF4-FFF2-40B4-BE49-F238E27FC236}">
                <a16:creationId xmlns:a16="http://schemas.microsoft.com/office/drawing/2014/main" id="{5C9BE94C-2B4A-D74D-AABE-2CCF3A514876}"/>
              </a:ext>
            </a:extLst>
          </p:cNvPr>
          <p:cNvSpPr/>
          <p:nvPr/>
        </p:nvSpPr>
        <p:spPr>
          <a:xfrm>
            <a:off x="2422692" y="1084410"/>
            <a:ext cx="2464343" cy="3453600"/>
          </a:xfrm>
          <a:prstGeom prst="rightArrowCallout">
            <a:avLst>
              <a:gd name="adj1" fmla="val 36433"/>
              <a:gd name="adj2" fmla="val 25000"/>
              <a:gd name="adj3" fmla="val 12995"/>
              <a:gd name="adj4" fmla="val 81554"/>
            </a:avLst>
          </a:prstGeom>
          <a:solidFill>
            <a:srgbClr val="5B98CC"/>
          </a:solidFill>
          <a:ln w="25400" cap="flat" cmpd="sng">
            <a:solidFill>
              <a:srgbClr val="8398A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933"/>
              </a:buClr>
              <a:buFont typeface="Calibri"/>
              <a:buNone/>
            </a:pPr>
            <a:r>
              <a:rPr lang="en-GB" b="1" dirty="0">
                <a:solidFill>
                  <a:srgbClr val="001933"/>
                </a:solidFill>
                <a:latin typeface="Raleway" panose="020B0503030101060003" pitchFamily="34" charset="77"/>
                <a:ea typeface="Calibri"/>
                <a:cs typeface="Calibri"/>
                <a:sym typeface="Calibri"/>
              </a:rPr>
              <a:t>ARCHITECT</a:t>
            </a:r>
            <a:endParaRPr lang="en-GB" dirty="0">
              <a:latin typeface="Raleway" panose="020B0503030101060003" pitchFamily="34" charset="77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 dirty="0">
              <a:solidFill>
                <a:srgbClr val="001933"/>
              </a:solidFill>
              <a:latin typeface="Raleway" panose="020B0503030101060003" pitchFamily="34" charset="77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250;p32">
            <a:extLst>
              <a:ext uri="{FF2B5EF4-FFF2-40B4-BE49-F238E27FC236}">
                <a16:creationId xmlns:a16="http://schemas.microsoft.com/office/drawing/2014/main" id="{55E927AE-AA9F-EA4D-BEE3-8277DDE2B2B3}"/>
              </a:ext>
            </a:extLst>
          </p:cNvPr>
          <p:cNvSpPr/>
          <p:nvPr/>
        </p:nvSpPr>
        <p:spPr>
          <a:xfrm>
            <a:off x="71500" y="1084410"/>
            <a:ext cx="2465357" cy="3453600"/>
          </a:xfrm>
          <a:prstGeom prst="rightArrowCallout">
            <a:avLst>
              <a:gd name="adj1" fmla="val 36433"/>
              <a:gd name="adj2" fmla="val 25000"/>
              <a:gd name="adj3" fmla="val 12995"/>
              <a:gd name="adj4" fmla="val 81554"/>
            </a:avLst>
          </a:prstGeom>
          <a:solidFill>
            <a:srgbClr val="5B98CC"/>
          </a:solidFill>
          <a:ln w="25400" cap="flat" cmpd="sng">
            <a:solidFill>
              <a:srgbClr val="8398A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933"/>
              </a:buClr>
              <a:buFont typeface="Calibri"/>
              <a:buNone/>
            </a:pPr>
            <a:r>
              <a:rPr lang="en-GB" b="1" dirty="0">
                <a:solidFill>
                  <a:srgbClr val="001933"/>
                </a:solidFill>
                <a:latin typeface="Raleway" panose="020B0503030101060003" pitchFamily="34" charset="77"/>
                <a:ea typeface="Calibri"/>
                <a:cs typeface="Calibri"/>
                <a:sym typeface="Calibri"/>
              </a:rPr>
              <a:t>ANALYSE</a:t>
            </a:r>
            <a:endParaRPr lang="en-GB" dirty="0">
              <a:latin typeface="Raleway" panose="020B0503030101060003" pitchFamily="34" charset="77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 dirty="0">
              <a:solidFill>
                <a:srgbClr val="001933"/>
              </a:solidFill>
              <a:latin typeface="Raleway" panose="020B0503030101060003" pitchFamily="34" charset="77"/>
              <a:ea typeface="Calibri"/>
              <a:cs typeface="Calibri"/>
              <a:sym typeface="Calibri"/>
            </a:endParaRPr>
          </a:p>
        </p:txBody>
      </p:sp>
      <p:pic>
        <p:nvPicPr>
          <p:cNvPr id="21" name="Google Shape;251;p32">
            <a:extLst>
              <a:ext uri="{FF2B5EF4-FFF2-40B4-BE49-F238E27FC236}">
                <a16:creationId xmlns:a16="http://schemas.microsoft.com/office/drawing/2014/main" id="{87F21A6A-B018-9A4C-9836-8D212653BF80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2884" t="1366" b="41231"/>
          <a:stretch/>
        </p:blipFill>
        <p:spPr>
          <a:xfrm>
            <a:off x="244167" y="1192352"/>
            <a:ext cx="1737688" cy="234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52;p32">
            <a:extLst>
              <a:ext uri="{FF2B5EF4-FFF2-40B4-BE49-F238E27FC236}">
                <a16:creationId xmlns:a16="http://schemas.microsoft.com/office/drawing/2014/main" id="{977649C4-24CF-854E-BF1A-42DE11437749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5400000">
            <a:off x="2216269" y="1465593"/>
            <a:ext cx="2431229" cy="1790055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Shape 551">
            <a:extLst>
              <a:ext uri="{FF2B5EF4-FFF2-40B4-BE49-F238E27FC236}">
                <a16:creationId xmlns:a16="http://schemas.microsoft.com/office/drawing/2014/main" id="{E8FC12FA-B80E-554C-83A0-310BDC3DA40D}"/>
              </a:ext>
            </a:extLst>
          </p:cNvPr>
          <p:cNvSpPr txBox="1">
            <a:spLocks/>
          </p:cNvSpPr>
          <p:nvPr/>
        </p:nvSpPr>
        <p:spPr>
          <a:xfrm>
            <a:off x="1571218" y="6052266"/>
            <a:ext cx="7424368" cy="296839"/>
          </a:xfrm>
          <a:prstGeom prst="rect">
            <a:avLst/>
          </a:prstGeom>
          <a:solidFill>
            <a:srgbClr val="D3E6FD"/>
          </a:solidFill>
          <a:ln w="9525" cap="flat" cmpd="sng">
            <a:solidFill>
              <a:srgbClr val="8AA8B4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83575" tIns="83575" rIns="83575" bIns="835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534604" marR="0" lvl="0" indent="-267302" algn="just" rtl="0">
              <a:lnSpc>
                <a:spcPct val="100000"/>
              </a:lnSpc>
              <a:spcBef>
                <a:spcPts val="1052"/>
              </a:spcBef>
              <a:spcAft>
                <a:spcPts val="0"/>
              </a:spcAft>
              <a:buClr>
                <a:srgbClr val="003366"/>
              </a:buClr>
              <a:buSzPts val="1300"/>
              <a:buFont typeface="Calibri"/>
              <a:buNone/>
              <a:defRPr sz="3040" b="1" i="0" u="none" strike="noStrike" cap="none">
                <a:solidFill>
                  <a:srgbClr val="03204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1069208" marR="0" lvl="1" indent="-267302" algn="just" rtl="0">
              <a:lnSpc>
                <a:spcPct val="100000"/>
              </a:lnSpc>
              <a:spcBef>
                <a:spcPts val="1052"/>
              </a:spcBef>
              <a:spcAft>
                <a:spcPts val="0"/>
              </a:spcAft>
              <a:buClr>
                <a:srgbClr val="003366"/>
              </a:buClr>
              <a:buSzPts val="1300"/>
              <a:buFont typeface="Calibri"/>
              <a:buNone/>
              <a:defRPr sz="3040" b="1" i="0" u="none" strike="noStrike" cap="none">
                <a:solidFill>
                  <a:srgbClr val="03204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603812" marR="0" lvl="2" indent="-267302" algn="just" rtl="0">
              <a:lnSpc>
                <a:spcPct val="100000"/>
              </a:lnSpc>
              <a:spcBef>
                <a:spcPts val="1052"/>
              </a:spcBef>
              <a:spcAft>
                <a:spcPts val="0"/>
              </a:spcAft>
              <a:buClr>
                <a:srgbClr val="003366"/>
              </a:buClr>
              <a:buSzPts val="1300"/>
              <a:buFont typeface="Calibri"/>
              <a:buNone/>
              <a:defRPr sz="3040" b="1" i="0" u="none" strike="noStrike" cap="none">
                <a:solidFill>
                  <a:srgbClr val="03204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138416" marR="0" lvl="3" indent="-267302" algn="just" rtl="0">
              <a:lnSpc>
                <a:spcPct val="100000"/>
              </a:lnSpc>
              <a:spcBef>
                <a:spcPts val="1052"/>
              </a:spcBef>
              <a:spcAft>
                <a:spcPts val="0"/>
              </a:spcAft>
              <a:buClr>
                <a:srgbClr val="003366"/>
              </a:buClr>
              <a:buSzPts val="1300"/>
              <a:buFont typeface="Calibri"/>
              <a:buNone/>
              <a:defRPr sz="3040" b="1" i="0" u="none" strike="noStrike" cap="none">
                <a:solidFill>
                  <a:srgbClr val="03204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673020" marR="0" lvl="4" indent="-267302" algn="just" rtl="0">
              <a:lnSpc>
                <a:spcPct val="100000"/>
              </a:lnSpc>
              <a:spcBef>
                <a:spcPts val="1052"/>
              </a:spcBef>
              <a:spcAft>
                <a:spcPts val="0"/>
              </a:spcAft>
              <a:buClr>
                <a:srgbClr val="003366"/>
              </a:buClr>
              <a:buSzPts val="1300"/>
              <a:buFont typeface="Calibri"/>
              <a:buNone/>
              <a:defRPr sz="3040" b="1" i="0" u="none" strike="noStrike" cap="none">
                <a:solidFill>
                  <a:srgbClr val="03204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207624" marR="0" lvl="5" indent="-400953" algn="l" rtl="0">
              <a:lnSpc>
                <a:spcPct val="100000"/>
              </a:lnSpc>
              <a:spcBef>
                <a:spcPts val="468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  <a:defRPr sz="210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742228" marR="0" lvl="6" indent="-400953" algn="l" rtl="0">
              <a:lnSpc>
                <a:spcPct val="100000"/>
              </a:lnSpc>
              <a:spcBef>
                <a:spcPts val="468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  <a:defRPr sz="210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276832" marR="0" lvl="7" indent="-400953" algn="l" rtl="0">
              <a:lnSpc>
                <a:spcPct val="100000"/>
              </a:lnSpc>
              <a:spcBef>
                <a:spcPts val="468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  <a:defRPr sz="210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811436" marR="0" lvl="8" indent="-400953" algn="l" rtl="0">
              <a:lnSpc>
                <a:spcPct val="100000"/>
              </a:lnSpc>
              <a:spcBef>
                <a:spcPts val="468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  <a:defRPr sz="210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 algn="ctr">
              <a:spcBef>
                <a:spcPts val="300"/>
              </a:spcBef>
              <a:buClr>
                <a:srgbClr val="000000"/>
              </a:buClr>
              <a:buSzPts val="1100"/>
            </a:pPr>
            <a:r>
              <a:rPr lang="en-GB" sz="1710" b="0" i="1" dirty="0">
                <a:latin typeface="Raleway" panose="020B0503030101060003" pitchFamily="34" charset="77"/>
              </a:rPr>
              <a:t>Used to build </a:t>
            </a:r>
            <a:r>
              <a:rPr lang="en-GB" sz="1710" i="1" dirty="0">
                <a:latin typeface="Raleway" panose="020B0503030101060003" pitchFamily="34" charset="77"/>
              </a:rPr>
              <a:t>balanced </a:t>
            </a:r>
            <a:r>
              <a:rPr lang="en-GB" sz="1710" b="0" i="1" dirty="0">
                <a:latin typeface="Raleway" panose="020B0503030101060003" pitchFamily="34" charset="77"/>
              </a:rPr>
              <a:t>real systems, however, not easy to learn/educate</a:t>
            </a:r>
          </a:p>
        </p:txBody>
      </p:sp>
      <p:sp>
        <p:nvSpPr>
          <p:cNvPr id="13" name="Google Shape;246;p32">
            <a:extLst>
              <a:ext uri="{FF2B5EF4-FFF2-40B4-BE49-F238E27FC236}">
                <a16:creationId xmlns:a16="http://schemas.microsoft.com/office/drawing/2014/main" id="{FCACA0A4-0B4F-E54A-9DD5-5B009B4FDC4E}"/>
              </a:ext>
            </a:extLst>
          </p:cNvPr>
          <p:cNvSpPr/>
          <p:nvPr/>
        </p:nvSpPr>
        <p:spPr>
          <a:xfrm>
            <a:off x="5276174" y="4432797"/>
            <a:ext cx="968705" cy="602375"/>
          </a:xfrm>
          <a:prstGeom prst="upArrow">
            <a:avLst>
              <a:gd name="adj1" fmla="val 55173"/>
              <a:gd name="adj2" fmla="val 56583"/>
            </a:avLst>
          </a:prstGeom>
          <a:solidFill>
            <a:srgbClr val="5B98CC"/>
          </a:solidFill>
          <a:ln w="25400" cap="flat" cmpd="sng">
            <a:solidFill>
              <a:srgbClr val="8398A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1" i="0" u="none" strike="noStrike" cap="none">
              <a:solidFill>
                <a:srgbClr val="00193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Diamond 4">
            <a:extLst>
              <a:ext uri="{FF2B5EF4-FFF2-40B4-BE49-F238E27FC236}">
                <a16:creationId xmlns:a16="http://schemas.microsoft.com/office/drawing/2014/main" id="{5BFE1DD0-0ABE-D44B-97B4-C8F30EA70B68}"/>
              </a:ext>
            </a:extLst>
          </p:cNvPr>
          <p:cNvSpPr/>
          <p:nvPr/>
        </p:nvSpPr>
        <p:spPr>
          <a:xfrm>
            <a:off x="3679509" y="4911368"/>
            <a:ext cx="1071132" cy="996734"/>
          </a:xfrm>
          <a:prstGeom prst="diamond">
            <a:avLst/>
          </a:prstGeom>
          <a:solidFill>
            <a:srgbClr val="6897C9"/>
          </a:solidFill>
          <a:ln>
            <a:solidFill>
              <a:srgbClr val="8798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Raleway" panose="020B0503030101060003" pitchFamily="34" charset="77"/>
                <a:cs typeface="Calibri" panose="020F0502020204030204" pitchFamily="34" charset="0"/>
              </a:rPr>
              <a:t>OK?</a:t>
            </a:r>
          </a:p>
        </p:txBody>
      </p:sp>
      <p:sp>
        <p:nvSpPr>
          <p:cNvPr id="9" name="Striped Right Arrow 8">
            <a:extLst>
              <a:ext uri="{FF2B5EF4-FFF2-40B4-BE49-F238E27FC236}">
                <a16:creationId xmlns:a16="http://schemas.microsoft.com/office/drawing/2014/main" id="{881D7E7E-3578-EC4A-AFB0-991940E2F286}"/>
              </a:ext>
            </a:extLst>
          </p:cNvPr>
          <p:cNvSpPr/>
          <p:nvPr/>
        </p:nvSpPr>
        <p:spPr>
          <a:xfrm flipH="1">
            <a:off x="1840576" y="4919756"/>
            <a:ext cx="1825421" cy="996734"/>
          </a:xfrm>
          <a:prstGeom prst="stripedRightArrow">
            <a:avLst/>
          </a:prstGeom>
          <a:solidFill>
            <a:srgbClr val="CF877B"/>
          </a:solidFill>
          <a:ln>
            <a:solidFill>
              <a:srgbClr val="8798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Raleway" panose="020B0503030101060003" pitchFamily="34" charset="77"/>
              </a:rPr>
              <a:t>many hours …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C094E176-0B77-AD4F-8714-6C1A58494BF6}"/>
              </a:ext>
            </a:extLst>
          </p:cNvPr>
          <p:cNvGrpSpPr/>
          <p:nvPr/>
        </p:nvGrpSpPr>
        <p:grpSpPr>
          <a:xfrm>
            <a:off x="729176" y="4884089"/>
            <a:ext cx="1097888" cy="1058440"/>
            <a:chOff x="566533" y="5037848"/>
            <a:chExt cx="1097888" cy="1058440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1BF197F6-522B-4B43-82AC-ACC1CBAF9B87}"/>
                </a:ext>
              </a:extLst>
            </p:cNvPr>
            <p:cNvSpPr/>
            <p:nvPr/>
          </p:nvSpPr>
          <p:spPr>
            <a:xfrm>
              <a:off x="737754" y="5202879"/>
              <a:ext cx="759697" cy="720855"/>
            </a:xfrm>
            <a:prstGeom prst="roundRect">
              <a:avLst/>
            </a:prstGeom>
            <a:solidFill>
              <a:srgbClr val="6897C9"/>
            </a:solidFill>
            <a:ln>
              <a:solidFill>
                <a:srgbClr val="8798A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  <a:latin typeface="Raleway" panose="020B0503030101060003" pitchFamily="34" charset="77"/>
                </a:rPr>
                <a:t>Custom HW</a:t>
              </a:r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4C246FF2-3C5D-C044-A67A-7A1709EA0F2E}"/>
                </a:ext>
              </a:extLst>
            </p:cNvPr>
            <p:cNvGrpSpPr/>
            <p:nvPr/>
          </p:nvGrpSpPr>
          <p:grpSpPr>
            <a:xfrm>
              <a:off x="878298" y="5037848"/>
              <a:ext cx="462710" cy="164715"/>
              <a:chOff x="868101" y="5037848"/>
              <a:chExt cx="462710" cy="164715"/>
            </a:xfrm>
          </p:grpSpPr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6F76A592-262C-0F4F-9F1B-CAC27D02622D}"/>
                  </a:ext>
                </a:extLst>
              </p:cNvPr>
              <p:cNvCxnSpPr/>
              <p:nvPr/>
            </p:nvCxnSpPr>
            <p:spPr>
              <a:xfrm>
                <a:off x="868101" y="5039018"/>
                <a:ext cx="0" cy="160463"/>
              </a:xfrm>
              <a:prstGeom prst="line">
                <a:avLst/>
              </a:prstGeom>
              <a:ln w="476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12D576CA-A943-F849-A6C6-89677214E1F4}"/>
                  </a:ext>
                </a:extLst>
              </p:cNvPr>
              <p:cNvCxnSpPr/>
              <p:nvPr/>
            </p:nvCxnSpPr>
            <p:spPr>
              <a:xfrm>
                <a:off x="961065" y="5037849"/>
                <a:ext cx="0" cy="160463"/>
              </a:xfrm>
              <a:prstGeom prst="line">
                <a:avLst/>
              </a:prstGeom>
              <a:ln w="476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73CABB43-3B13-A84C-8185-4C92D8D976C8}"/>
                  </a:ext>
                </a:extLst>
              </p:cNvPr>
              <p:cNvCxnSpPr/>
              <p:nvPr/>
            </p:nvCxnSpPr>
            <p:spPr>
              <a:xfrm>
                <a:off x="1055870" y="5038701"/>
                <a:ext cx="0" cy="160463"/>
              </a:xfrm>
              <a:prstGeom prst="line">
                <a:avLst/>
              </a:prstGeom>
              <a:ln w="476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AC9DADEC-8883-594D-A740-04FADA5D5F68}"/>
                  </a:ext>
                </a:extLst>
              </p:cNvPr>
              <p:cNvCxnSpPr/>
              <p:nvPr/>
            </p:nvCxnSpPr>
            <p:spPr>
              <a:xfrm>
                <a:off x="1150394" y="5037848"/>
                <a:ext cx="0" cy="160463"/>
              </a:xfrm>
              <a:prstGeom prst="line">
                <a:avLst/>
              </a:prstGeom>
              <a:ln w="476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49B4F27B-9FF5-1048-BD65-1E6D8D6033A2}"/>
                  </a:ext>
                </a:extLst>
              </p:cNvPr>
              <p:cNvCxnSpPr/>
              <p:nvPr/>
            </p:nvCxnSpPr>
            <p:spPr>
              <a:xfrm>
                <a:off x="1239597" y="5042100"/>
                <a:ext cx="0" cy="160463"/>
              </a:xfrm>
              <a:prstGeom prst="line">
                <a:avLst/>
              </a:prstGeom>
              <a:ln w="476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CF0342BA-7661-2147-BE6F-403A3F942808}"/>
                  </a:ext>
                </a:extLst>
              </p:cNvPr>
              <p:cNvCxnSpPr/>
              <p:nvPr/>
            </p:nvCxnSpPr>
            <p:spPr>
              <a:xfrm>
                <a:off x="1330811" y="5042099"/>
                <a:ext cx="0" cy="160463"/>
              </a:xfrm>
              <a:prstGeom prst="line">
                <a:avLst/>
              </a:prstGeom>
              <a:ln w="476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A67F9049-C61C-3147-A8E8-2EB09B95B5EE}"/>
                </a:ext>
              </a:extLst>
            </p:cNvPr>
            <p:cNvGrpSpPr/>
            <p:nvPr/>
          </p:nvGrpSpPr>
          <p:grpSpPr>
            <a:xfrm>
              <a:off x="881655" y="5931573"/>
              <a:ext cx="462710" cy="164715"/>
              <a:chOff x="868101" y="5037848"/>
              <a:chExt cx="462710" cy="164715"/>
            </a:xfrm>
          </p:grpSpPr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49DD0C14-28C3-DE43-B7F1-335C68827859}"/>
                  </a:ext>
                </a:extLst>
              </p:cNvPr>
              <p:cNvCxnSpPr/>
              <p:nvPr/>
            </p:nvCxnSpPr>
            <p:spPr>
              <a:xfrm>
                <a:off x="868101" y="5039018"/>
                <a:ext cx="0" cy="160463"/>
              </a:xfrm>
              <a:prstGeom prst="line">
                <a:avLst/>
              </a:prstGeom>
              <a:ln w="476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4981BD42-4873-8B49-9DE9-975CCF9F5BEE}"/>
                  </a:ext>
                </a:extLst>
              </p:cNvPr>
              <p:cNvCxnSpPr/>
              <p:nvPr/>
            </p:nvCxnSpPr>
            <p:spPr>
              <a:xfrm>
                <a:off x="961065" y="5037849"/>
                <a:ext cx="0" cy="160463"/>
              </a:xfrm>
              <a:prstGeom prst="line">
                <a:avLst/>
              </a:prstGeom>
              <a:ln w="476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9A800A1E-474A-3840-BD36-38A511873C99}"/>
                  </a:ext>
                </a:extLst>
              </p:cNvPr>
              <p:cNvCxnSpPr/>
              <p:nvPr/>
            </p:nvCxnSpPr>
            <p:spPr>
              <a:xfrm>
                <a:off x="1055870" y="5038701"/>
                <a:ext cx="0" cy="160463"/>
              </a:xfrm>
              <a:prstGeom prst="line">
                <a:avLst/>
              </a:prstGeom>
              <a:ln w="476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457A7C40-4867-F248-8F36-26EFDE18CF94}"/>
                  </a:ext>
                </a:extLst>
              </p:cNvPr>
              <p:cNvCxnSpPr/>
              <p:nvPr/>
            </p:nvCxnSpPr>
            <p:spPr>
              <a:xfrm>
                <a:off x="1150394" y="5037848"/>
                <a:ext cx="0" cy="160463"/>
              </a:xfrm>
              <a:prstGeom prst="line">
                <a:avLst/>
              </a:prstGeom>
              <a:ln w="476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1177FEE4-9623-7E48-B571-014A19630955}"/>
                  </a:ext>
                </a:extLst>
              </p:cNvPr>
              <p:cNvCxnSpPr/>
              <p:nvPr/>
            </p:nvCxnSpPr>
            <p:spPr>
              <a:xfrm>
                <a:off x="1239597" y="5042100"/>
                <a:ext cx="0" cy="160463"/>
              </a:xfrm>
              <a:prstGeom prst="line">
                <a:avLst/>
              </a:prstGeom>
              <a:ln w="476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7996F8B7-119A-E841-A61F-A0905A20AEDE}"/>
                  </a:ext>
                </a:extLst>
              </p:cNvPr>
              <p:cNvCxnSpPr/>
              <p:nvPr/>
            </p:nvCxnSpPr>
            <p:spPr>
              <a:xfrm>
                <a:off x="1330811" y="5042099"/>
                <a:ext cx="0" cy="160463"/>
              </a:xfrm>
              <a:prstGeom prst="line">
                <a:avLst/>
              </a:prstGeom>
              <a:ln w="476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6CE3751F-460F-8741-923D-324BF1927162}"/>
                </a:ext>
              </a:extLst>
            </p:cNvPr>
            <p:cNvGrpSpPr/>
            <p:nvPr/>
          </p:nvGrpSpPr>
          <p:grpSpPr>
            <a:xfrm rot="16200000">
              <a:off x="1350709" y="5496403"/>
              <a:ext cx="462710" cy="164715"/>
              <a:chOff x="868101" y="5037848"/>
              <a:chExt cx="462710" cy="164715"/>
            </a:xfrm>
          </p:grpSpPr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BAE573B8-52F7-2844-A8D8-A1792EB30F04}"/>
                  </a:ext>
                </a:extLst>
              </p:cNvPr>
              <p:cNvCxnSpPr/>
              <p:nvPr/>
            </p:nvCxnSpPr>
            <p:spPr>
              <a:xfrm>
                <a:off x="868101" y="5039018"/>
                <a:ext cx="0" cy="160463"/>
              </a:xfrm>
              <a:prstGeom prst="line">
                <a:avLst/>
              </a:prstGeom>
              <a:ln w="476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FF968CC7-B096-C04F-A57D-5A890617844D}"/>
                  </a:ext>
                </a:extLst>
              </p:cNvPr>
              <p:cNvCxnSpPr/>
              <p:nvPr/>
            </p:nvCxnSpPr>
            <p:spPr>
              <a:xfrm>
                <a:off x="961065" y="5037849"/>
                <a:ext cx="0" cy="160463"/>
              </a:xfrm>
              <a:prstGeom prst="line">
                <a:avLst/>
              </a:prstGeom>
              <a:ln w="476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085C4FD6-A740-7C42-8131-0D157756BEA9}"/>
                  </a:ext>
                </a:extLst>
              </p:cNvPr>
              <p:cNvCxnSpPr/>
              <p:nvPr/>
            </p:nvCxnSpPr>
            <p:spPr>
              <a:xfrm>
                <a:off x="1055870" y="5038701"/>
                <a:ext cx="0" cy="160463"/>
              </a:xfrm>
              <a:prstGeom prst="line">
                <a:avLst/>
              </a:prstGeom>
              <a:ln w="476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6A40F059-BB9D-4746-9FF0-28DEB1CB5B4E}"/>
                  </a:ext>
                </a:extLst>
              </p:cNvPr>
              <p:cNvCxnSpPr/>
              <p:nvPr/>
            </p:nvCxnSpPr>
            <p:spPr>
              <a:xfrm>
                <a:off x="1150394" y="5037848"/>
                <a:ext cx="0" cy="160463"/>
              </a:xfrm>
              <a:prstGeom prst="line">
                <a:avLst/>
              </a:prstGeom>
              <a:ln w="476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67A35601-B020-3C49-8048-6296AB9DF43B}"/>
                  </a:ext>
                </a:extLst>
              </p:cNvPr>
              <p:cNvCxnSpPr/>
              <p:nvPr/>
            </p:nvCxnSpPr>
            <p:spPr>
              <a:xfrm>
                <a:off x="1239597" y="5042100"/>
                <a:ext cx="0" cy="160463"/>
              </a:xfrm>
              <a:prstGeom prst="line">
                <a:avLst/>
              </a:prstGeom>
              <a:ln w="476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76110605-9667-5E4A-8867-DD427ADD700A}"/>
                  </a:ext>
                </a:extLst>
              </p:cNvPr>
              <p:cNvCxnSpPr/>
              <p:nvPr/>
            </p:nvCxnSpPr>
            <p:spPr>
              <a:xfrm>
                <a:off x="1330811" y="5042099"/>
                <a:ext cx="0" cy="160463"/>
              </a:xfrm>
              <a:prstGeom prst="line">
                <a:avLst/>
              </a:prstGeom>
              <a:ln w="476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EBC779F1-852E-364D-86DE-AD743B518C55}"/>
                </a:ext>
              </a:extLst>
            </p:cNvPr>
            <p:cNvGrpSpPr/>
            <p:nvPr/>
          </p:nvGrpSpPr>
          <p:grpSpPr>
            <a:xfrm rot="16200000">
              <a:off x="417536" y="5496402"/>
              <a:ext cx="462710" cy="164715"/>
              <a:chOff x="868101" y="5037848"/>
              <a:chExt cx="462710" cy="164715"/>
            </a:xfrm>
          </p:grpSpPr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A2A4B4FA-D74E-9D48-A160-6D77724AED11}"/>
                  </a:ext>
                </a:extLst>
              </p:cNvPr>
              <p:cNvCxnSpPr/>
              <p:nvPr/>
            </p:nvCxnSpPr>
            <p:spPr>
              <a:xfrm>
                <a:off x="868101" y="5039018"/>
                <a:ext cx="0" cy="160463"/>
              </a:xfrm>
              <a:prstGeom prst="line">
                <a:avLst/>
              </a:prstGeom>
              <a:ln w="476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51F4C5F9-673D-7846-BC73-D9875E9EFD40}"/>
                  </a:ext>
                </a:extLst>
              </p:cNvPr>
              <p:cNvCxnSpPr/>
              <p:nvPr/>
            </p:nvCxnSpPr>
            <p:spPr>
              <a:xfrm>
                <a:off x="961065" y="5037849"/>
                <a:ext cx="0" cy="160463"/>
              </a:xfrm>
              <a:prstGeom prst="line">
                <a:avLst/>
              </a:prstGeom>
              <a:ln w="476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75A159DA-B1A3-4C4C-B08B-CE029F286348}"/>
                  </a:ext>
                </a:extLst>
              </p:cNvPr>
              <p:cNvCxnSpPr/>
              <p:nvPr/>
            </p:nvCxnSpPr>
            <p:spPr>
              <a:xfrm>
                <a:off x="1055870" y="5038701"/>
                <a:ext cx="0" cy="160463"/>
              </a:xfrm>
              <a:prstGeom prst="line">
                <a:avLst/>
              </a:prstGeom>
              <a:ln w="476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49B644CF-431E-1F41-8BF9-4A3994D9D99B}"/>
                  </a:ext>
                </a:extLst>
              </p:cNvPr>
              <p:cNvCxnSpPr/>
              <p:nvPr/>
            </p:nvCxnSpPr>
            <p:spPr>
              <a:xfrm>
                <a:off x="1150394" y="5037848"/>
                <a:ext cx="0" cy="160463"/>
              </a:xfrm>
              <a:prstGeom prst="line">
                <a:avLst/>
              </a:prstGeom>
              <a:ln w="476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90537582-3435-B443-BB5B-0513A946A4F7}"/>
                  </a:ext>
                </a:extLst>
              </p:cNvPr>
              <p:cNvCxnSpPr/>
              <p:nvPr/>
            </p:nvCxnSpPr>
            <p:spPr>
              <a:xfrm>
                <a:off x="1239597" y="5042100"/>
                <a:ext cx="0" cy="160463"/>
              </a:xfrm>
              <a:prstGeom prst="line">
                <a:avLst/>
              </a:prstGeom>
              <a:ln w="476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8FBC53E8-6E5F-DA41-862D-A5726D8B1589}"/>
                  </a:ext>
                </a:extLst>
              </p:cNvPr>
              <p:cNvCxnSpPr/>
              <p:nvPr/>
            </p:nvCxnSpPr>
            <p:spPr>
              <a:xfrm>
                <a:off x="1330811" y="5042099"/>
                <a:ext cx="0" cy="160463"/>
              </a:xfrm>
              <a:prstGeom prst="line">
                <a:avLst/>
              </a:prstGeom>
              <a:ln w="476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3" name="Google Shape;138;p28">
            <a:extLst>
              <a:ext uri="{FF2B5EF4-FFF2-40B4-BE49-F238E27FC236}">
                <a16:creationId xmlns:a16="http://schemas.microsoft.com/office/drawing/2014/main" id="{1253EC41-D01D-514D-BB61-354E63E16845}"/>
              </a:ext>
            </a:extLst>
          </p:cNvPr>
          <p:cNvSpPr/>
          <p:nvPr/>
        </p:nvSpPr>
        <p:spPr>
          <a:xfrm>
            <a:off x="789885" y="515754"/>
            <a:ext cx="7389000" cy="5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3500" b="1" dirty="0">
                <a:solidFill>
                  <a:srgbClr val="595959"/>
                </a:solidFill>
                <a:latin typeface="Raleway"/>
                <a:ea typeface="Raleway"/>
                <a:cs typeface="Raleway"/>
                <a:sym typeface="Raleway"/>
              </a:rPr>
              <a:t>Non Traditional Design </a:t>
            </a:r>
            <a:r>
              <a:rPr lang="de-DE" sz="3500" b="1" dirty="0" err="1">
                <a:solidFill>
                  <a:srgbClr val="595959"/>
                </a:solidFill>
                <a:latin typeface="Raleway"/>
                <a:ea typeface="Raleway"/>
                <a:cs typeface="Raleway"/>
                <a:sym typeface="Raleway"/>
              </a:rPr>
              <a:t>Process</a:t>
            </a:r>
            <a:endParaRPr sz="3500" dirty="0">
              <a:solidFill>
                <a:srgbClr val="595959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latin typeface="Raleway" panose="020B0503030101060003" pitchFamily="34" charset="77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solidFill>
                <a:srgbClr val="7F7F7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28034992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69D51D75-0F9A-3A48-8062-8447F3915D0E}"/>
              </a:ext>
            </a:extLst>
          </p:cNvPr>
          <p:cNvGrpSpPr/>
          <p:nvPr/>
        </p:nvGrpSpPr>
        <p:grpSpPr>
          <a:xfrm>
            <a:off x="1022732" y="2832143"/>
            <a:ext cx="4522258" cy="3460596"/>
            <a:chOff x="4373834" y="1052736"/>
            <a:chExt cx="4571948" cy="3456384"/>
          </a:xfrm>
          <a:effectLst/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D6C275D1-5369-0544-AB3E-914D1897D8BD}"/>
                </a:ext>
              </a:extLst>
            </p:cNvPr>
            <p:cNvCxnSpPr/>
            <p:nvPr/>
          </p:nvCxnSpPr>
          <p:spPr>
            <a:xfrm flipV="1">
              <a:off x="6300192" y="2060848"/>
              <a:ext cx="0" cy="1022514"/>
            </a:xfrm>
            <a:prstGeom prst="straightConnector1">
              <a:avLst/>
            </a:prstGeom>
            <a:noFill/>
            <a:ln w="38100" cap="flat" cmpd="sng" algn="ctr">
              <a:solidFill>
                <a:srgbClr val="9BBB59"/>
              </a:solidFill>
              <a:prstDash val="solid"/>
              <a:tailEnd type="arrow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13AF30B-2FBC-014F-9771-36158AF64A89}"/>
                </a:ext>
              </a:extLst>
            </p:cNvPr>
            <p:cNvSpPr txBox="1"/>
            <p:nvPr/>
          </p:nvSpPr>
          <p:spPr>
            <a:xfrm>
              <a:off x="6300192" y="1772816"/>
              <a:ext cx="969453" cy="4303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Arial"/>
                </a:rPr>
                <a:t>MaxRing</a:t>
              </a: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Arial"/>
                </a:rPr>
                <a:t> 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Arial"/>
                </a:rPr>
                <a:t>Interconnect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73E35CA-82C6-A149-8DD9-403C54A74910}"/>
                </a:ext>
              </a:extLst>
            </p:cNvPr>
            <p:cNvSpPr/>
            <p:nvPr/>
          </p:nvSpPr>
          <p:spPr>
            <a:xfrm>
              <a:off x="5272437" y="1095127"/>
              <a:ext cx="1646871" cy="26129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Arial"/>
                </a:rPr>
                <a:t>Dataflow Engine (DFE)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5E1935C-7D5C-294B-A759-EBAFB7EFB55A}"/>
                </a:ext>
              </a:extLst>
            </p:cNvPr>
            <p:cNvSpPr/>
            <p:nvPr/>
          </p:nvSpPr>
          <p:spPr>
            <a:xfrm>
              <a:off x="4769316" y="1052736"/>
              <a:ext cx="4176466" cy="3456384"/>
            </a:xfrm>
            <a:prstGeom prst="rect">
              <a:avLst/>
            </a:prstGeom>
            <a:solidFill>
              <a:sysClr val="window" lastClr="FFFFFF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6E03A655-5C61-9A48-A2F5-EEFBE850FA85}"/>
                </a:ext>
              </a:extLst>
            </p:cNvPr>
            <p:cNvGrpSpPr/>
            <p:nvPr/>
          </p:nvGrpSpPr>
          <p:grpSpPr>
            <a:xfrm>
              <a:off x="4373834" y="1088738"/>
              <a:ext cx="4277284" cy="3377222"/>
              <a:chOff x="1240256" y="1531529"/>
              <a:chExt cx="6232857" cy="3960442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E26B60E5-7908-A44C-98F2-EE9852252FC5}"/>
                  </a:ext>
                </a:extLst>
              </p:cNvPr>
              <p:cNvSpPr/>
              <p:nvPr/>
            </p:nvSpPr>
            <p:spPr>
              <a:xfrm>
                <a:off x="3400497" y="1531529"/>
                <a:ext cx="2160241" cy="936104"/>
              </a:xfrm>
              <a:prstGeom prst="rect">
                <a:avLst/>
              </a:prstGeom>
              <a:solidFill>
                <a:srgbClr val="C0504D"/>
              </a:solidFill>
              <a:ln w="25400" cap="flat" cmpd="sng" algn="ctr">
                <a:solidFill>
                  <a:srgbClr val="C0504D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Raleway" panose="020B0503030101060003" pitchFamily="34" charset="77"/>
                  </a:rPr>
                  <a:t>LMEM</a:t>
                </a:r>
                <a:r>
                  <a:rPr kumimoji="0" lang="en-GB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Raleway" panose="020B0503030101060003" pitchFamily="34" charset="77"/>
                  </a:rPr>
                  <a:t> </a:t>
                </a:r>
                <a:br>
                  <a:rPr kumimoji="0" lang="en-GB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Raleway" panose="020B0503030101060003" pitchFamily="34" charset="77"/>
                  </a:rPr>
                </a:br>
                <a:r>
                  <a:rPr kumimoji="0" lang="en-GB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Raleway" panose="020B0503030101060003" pitchFamily="34" charset="77"/>
                  </a:rPr>
                  <a:t>(Large Memory)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Raleway" panose="020B0503030101060003" pitchFamily="34" charset="77"/>
                  </a:rPr>
                  <a:t>4-96GB</a:t>
                </a:r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B871B5E3-AC40-8347-9631-AB5E28F293EF}"/>
                  </a:ext>
                </a:extLst>
              </p:cNvPr>
              <p:cNvSpPr/>
              <p:nvPr/>
            </p:nvSpPr>
            <p:spPr>
              <a:xfrm>
                <a:off x="3405561" y="2971690"/>
                <a:ext cx="2160240" cy="1872208"/>
              </a:xfrm>
              <a:prstGeom prst="rect">
                <a:avLst/>
              </a:prstGeom>
              <a:solidFill>
                <a:srgbClr val="0070C0"/>
              </a:solidFill>
              <a:ln w="25400" cap="flat" cmpd="sng" algn="ctr">
                <a:solidFill>
                  <a:srgbClr val="0070C0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Raleway" panose="020B0503030101060003" pitchFamily="34" charset="77"/>
                  </a:rPr>
                  <a:t>Reconfigurable compute fabric 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1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Raleway" panose="020B0503030101060003" pitchFamily="34" charset="77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Raleway" panose="020B0503030101060003" pitchFamily="34" charset="77"/>
                  </a:rPr>
                  <a:t>Dataflow cores &amp; </a:t>
                </a:r>
                <a:r>
                  <a:rPr kumimoji="0" lang="en-GB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Raleway" panose="020B0503030101060003" pitchFamily="34" charset="77"/>
                  </a:rPr>
                  <a:t>FMEM</a:t>
                </a:r>
                <a:r>
                  <a:rPr kumimoji="0" lang="en-GB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Raleway" panose="020B0503030101060003" pitchFamily="34" charset="77"/>
                  </a:rPr>
                  <a:t> (Fast </a:t>
                </a:r>
                <a:r>
                  <a:rPr lang="en-GB" sz="1100" dirty="0">
                    <a:solidFill>
                      <a:sysClr val="window" lastClr="FFFFFF"/>
                    </a:solidFill>
                    <a:latin typeface="Raleway" panose="020B0503030101060003" pitchFamily="34" charset="77"/>
                  </a:rPr>
                  <a:t>M</a:t>
                </a:r>
                <a:r>
                  <a:rPr kumimoji="0" lang="en-GB" sz="11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Raleway" panose="020B0503030101060003" pitchFamily="34" charset="77"/>
                  </a:rPr>
                  <a:t>emory</a:t>
                </a:r>
                <a:r>
                  <a:rPr kumimoji="0" lang="en-GB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Raleway" panose="020B0503030101060003" pitchFamily="34" charset="77"/>
                  </a:rPr>
                  <a:t>)</a:t>
                </a:r>
              </a:p>
            </p:txBody>
          </p:sp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5986A0B5-ECF9-DB4F-A82F-6C5B75EDFE9E}"/>
                  </a:ext>
                </a:extLst>
              </p:cNvPr>
              <p:cNvCxnSpPr>
                <a:stCxn id="20" idx="2"/>
                <a:endCxn id="21" idx="0"/>
              </p:cNvCxnSpPr>
              <p:nvPr/>
            </p:nvCxnSpPr>
            <p:spPr>
              <a:xfrm>
                <a:off x="4480617" y="2467635"/>
                <a:ext cx="5064" cy="504056"/>
              </a:xfrm>
              <a:prstGeom prst="straightConnector1">
                <a:avLst/>
              </a:prstGeom>
              <a:noFill/>
              <a:ln w="19050" cap="flat" cmpd="sng" algn="ctr">
                <a:solidFill>
                  <a:srgbClr val="003760"/>
                </a:solidFill>
                <a:prstDash val="solid"/>
                <a:headEnd type="triangle" w="lg" len="med"/>
                <a:tailEnd type="triangle" w="lg" len="med"/>
              </a:ln>
              <a:effectLst/>
            </p:spPr>
          </p:cxn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6C0994D4-F1B0-364C-995C-60476B2FE624}"/>
                  </a:ext>
                </a:extLst>
              </p:cNvPr>
              <p:cNvCxnSpPr>
                <a:stCxn id="21" idx="2"/>
              </p:cNvCxnSpPr>
              <p:nvPr/>
            </p:nvCxnSpPr>
            <p:spPr>
              <a:xfrm>
                <a:off x="4485683" y="4843899"/>
                <a:ext cx="0" cy="648072"/>
              </a:xfrm>
              <a:prstGeom prst="straightConnector1">
                <a:avLst/>
              </a:prstGeom>
              <a:noFill/>
              <a:ln w="19050" cap="flat" cmpd="sng" algn="ctr">
                <a:solidFill>
                  <a:srgbClr val="003760"/>
                </a:solidFill>
                <a:prstDash val="solid"/>
                <a:headEnd type="triangle" w="lg" len="med"/>
                <a:tailEnd type="triangle" w="lg" len="med"/>
              </a:ln>
              <a:effectLst/>
            </p:spPr>
          </p:cxn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448642E-5BC1-3249-BBB6-A7E5FD2CDE19}"/>
                  </a:ext>
                </a:extLst>
              </p:cNvPr>
              <p:cNvSpPr txBox="1"/>
              <p:nvPr/>
            </p:nvSpPr>
            <p:spPr>
              <a:xfrm>
                <a:off x="4452037" y="2471923"/>
                <a:ext cx="2664298" cy="5046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3760"/>
                    </a:solidFill>
                    <a:effectLst/>
                    <a:uLnTx/>
                    <a:uFillTx/>
                    <a:latin typeface="Raleway" panose="020B0503030101060003" pitchFamily="34" charset="77"/>
                  </a:rPr>
                  <a:t>High bandwidth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3760"/>
                    </a:solidFill>
                    <a:effectLst/>
                    <a:uLnTx/>
                    <a:uFillTx/>
                    <a:latin typeface="Raleway" panose="020B0503030101060003" pitchFamily="34" charset="77"/>
                  </a:rPr>
                  <a:t>memory link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FBD14E5-0884-2C47-B4AD-49822F8B32D3}"/>
                  </a:ext>
                </a:extLst>
              </p:cNvPr>
              <p:cNvSpPr txBox="1"/>
              <p:nvPr/>
            </p:nvSpPr>
            <p:spPr>
              <a:xfrm>
                <a:off x="4452037" y="4928453"/>
                <a:ext cx="3021076" cy="5046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3760"/>
                    </a:solidFill>
                    <a:effectLst/>
                    <a:uLnTx/>
                    <a:uFillTx/>
                    <a:latin typeface="Raleway" panose="020B0503030101060003" pitchFamily="34" charset="77"/>
                  </a:rPr>
                  <a:t>Link to main data network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GB" sz="1100" dirty="0">
                    <a:solidFill>
                      <a:srgbClr val="003760"/>
                    </a:solidFill>
                    <a:latin typeface="Raleway" panose="020B0503030101060003" pitchFamily="34" charset="77"/>
                  </a:rPr>
                  <a:t>(e.g., </a:t>
                </a:r>
                <a:r>
                  <a:rPr lang="en-GB" sz="1100" dirty="0" err="1">
                    <a:solidFill>
                      <a:srgbClr val="003760"/>
                    </a:solidFill>
                    <a:latin typeface="Raleway" panose="020B0503030101060003" pitchFamily="34" charset="77"/>
                  </a:rPr>
                  <a:t>PCIe</a:t>
                </a:r>
                <a:r>
                  <a:rPr lang="en-GB" sz="1100" dirty="0">
                    <a:solidFill>
                      <a:srgbClr val="003760"/>
                    </a:solidFill>
                    <a:latin typeface="Raleway" panose="020B0503030101060003" pitchFamily="34" charset="77"/>
                  </a:rPr>
                  <a:t>, </a:t>
                </a:r>
                <a:r>
                  <a:rPr lang="en-GB" sz="1100" dirty="0" err="1">
                    <a:solidFill>
                      <a:srgbClr val="003760"/>
                    </a:solidFill>
                    <a:latin typeface="Raleway" panose="020B0503030101060003" pitchFamily="34" charset="77"/>
                  </a:rPr>
                  <a:t>Infiniband</a:t>
                </a:r>
                <a:r>
                  <a:rPr lang="en-GB" sz="1100" dirty="0">
                    <a:solidFill>
                      <a:srgbClr val="003760"/>
                    </a:solidFill>
                    <a:latin typeface="Raleway" panose="020B0503030101060003" pitchFamily="34" charset="77"/>
                  </a:rPr>
                  <a:t>)</a:t>
                </a:r>
                <a:endParaRPr kumimoji="0" lang="en-GB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3760"/>
                  </a:solidFill>
                  <a:effectLst/>
                  <a:uLnTx/>
                  <a:uFillTx/>
                  <a:latin typeface="Raleway" panose="020B0503030101060003" pitchFamily="34" charset="77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66ECC67-FC68-B04E-AD58-0FB409357935}"/>
                  </a:ext>
                </a:extLst>
              </p:cNvPr>
              <p:cNvSpPr txBox="1"/>
              <p:nvPr/>
            </p:nvSpPr>
            <p:spPr>
              <a:xfrm>
                <a:off x="1240256" y="3835787"/>
                <a:ext cx="1584176" cy="3064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3760"/>
                    </a:solidFill>
                    <a:effectLst/>
                    <a:uLnTx/>
                    <a:uFillTx/>
                    <a:latin typeface="Raleway" panose="020B0503030101060003" pitchFamily="34" charset="77"/>
                  </a:rPr>
                  <a:t>MaxRing</a:t>
                </a:r>
                <a:r>
                  <a:rPr kumimoji="0" lang="en-GB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3760"/>
                    </a:solidFill>
                    <a:effectLst/>
                    <a:uLnTx/>
                    <a:uFillTx/>
                    <a:latin typeface="Raleway" panose="020B0503030101060003" pitchFamily="34" charset="77"/>
                  </a:rPr>
                  <a:t> links</a:t>
                </a:r>
              </a:p>
            </p:txBody>
          </p:sp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E7A2BFCF-564D-FB46-BCD6-EBE6BEC26109}"/>
                  </a:ext>
                </a:extLst>
              </p:cNvPr>
              <p:cNvCxnSpPr/>
              <p:nvPr/>
            </p:nvCxnSpPr>
            <p:spPr>
              <a:xfrm flipH="1">
                <a:off x="2680414" y="3379356"/>
                <a:ext cx="720080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rgbClr val="003760"/>
                </a:solidFill>
                <a:prstDash val="solid"/>
                <a:headEnd type="triangle" w="lg" len="med"/>
                <a:tailEnd type="triangle" w="lg" len="med"/>
              </a:ln>
              <a:effectLst/>
            </p:spPr>
          </p:cxnSp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60481178-7965-3D4E-A036-E21F1C588B2A}"/>
                  </a:ext>
                </a:extLst>
              </p:cNvPr>
              <p:cNvCxnSpPr/>
              <p:nvPr/>
            </p:nvCxnSpPr>
            <p:spPr>
              <a:xfrm flipH="1">
                <a:off x="2680414" y="3503181"/>
                <a:ext cx="720080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rgbClr val="003760"/>
                </a:solidFill>
                <a:prstDash val="solid"/>
                <a:headEnd type="triangle" w="lg" len="med"/>
                <a:tailEnd type="triangle" w="lg" len="med"/>
              </a:ln>
              <a:effectLst/>
            </p:spPr>
          </p:cxn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7D35C14F-CD15-1E48-804D-3E13B4631542}"/>
                  </a:ext>
                </a:extLst>
              </p:cNvPr>
              <p:cNvCxnSpPr/>
              <p:nvPr/>
            </p:nvCxnSpPr>
            <p:spPr>
              <a:xfrm flipH="1">
                <a:off x="2680414" y="3638813"/>
                <a:ext cx="720080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rgbClr val="003760"/>
                </a:solidFill>
                <a:prstDash val="solid"/>
                <a:headEnd type="triangle" w="lg" len="med"/>
                <a:tailEnd type="triangle" w="lg" len="med"/>
              </a:ln>
              <a:effectLst/>
            </p:spPr>
          </p:cxnSp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65DEB1C4-975C-B24D-A666-B3FAFEDD717E}"/>
                  </a:ext>
                </a:extLst>
              </p:cNvPr>
              <p:cNvCxnSpPr/>
              <p:nvPr/>
            </p:nvCxnSpPr>
            <p:spPr>
              <a:xfrm flipH="1">
                <a:off x="2680414" y="3763779"/>
                <a:ext cx="720080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rgbClr val="003760"/>
                </a:solidFill>
                <a:prstDash val="solid"/>
                <a:headEnd type="triangle" w="lg" len="med"/>
                <a:tailEnd type="triangle" w="lg" len="med"/>
              </a:ln>
              <a:effectLst/>
            </p:spPr>
          </p:cxnSp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D9968D85-D4F7-5247-B8F6-18650FA0FED0}"/>
                  </a:ext>
                </a:extLst>
              </p:cNvPr>
              <p:cNvCxnSpPr/>
              <p:nvPr/>
            </p:nvCxnSpPr>
            <p:spPr>
              <a:xfrm flipH="1">
                <a:off x="2680414" y="4195827"/>
                <a:ext cx="720080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rgbClr val="003760"/>
                </a:solidFill>
                <a:prstDash val="solid"/>
                <a:headEnd type="triangle" w="lg" len="med"/>
                <a:tailEnd type="triangle" w="lg" len="med"/>
              </a:ln>
              <a:effectLst/>
            </p:spPr>
          </p:cxnSp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AD2F73A5-FF94-6E44-AF02-12A8A5CD8B1E}"/>
                  </a:ext>
                </a:extLst>
              </p:cNvPr>
              <p:cNvCxnSpPr/>
              <p:nvPr/>
            </p:nvCxnSpPr>
            <p:spPr>
              <a:xfrm flipH="1">
                <a:off x="2680414" y="4319652"/>
                <a:ext cx="720080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rgbClr val="003760"/>
                </a:solidFill>
                <a:prstDash val="solid"/>
                <a:headEnd type="triangle" w="lg" len="med"/>
                <a:tailEnd type="triangle" w="lg" len="med"/>
              </a:ln>
              <a:effectLst/>
            </p:spPr>
          </p:cxnSp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B488C98D-7217-E94F-B2B2-214EA289DA0D}"/>
                  </a:ext>
                </a:extLst>
              </p:cNvPr>
              <p:cNvCxnSpPr/>
              <p:nvPr/>
            </p:nvCxnSpPr>
            <p:spPr>
              <a:xfrm flipH="1">
                <a:off x="2680414" y="4455284"/>
                <a:ext cx="720080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rgbClr val="003760"/>
                </a:solidFill>
                <a:prstDash val="solid"/>
                <a:headEnd type="triangle" w="lg" len="med"/>
                <a:tailEnd type="triangle" w="lg" len="med"/>
              </a:ln>
              <a:effectLst/>
            </p:spPr>
          </p:cxnSp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C80E3FF0-BDA3-CA44-9193-575FF1AF6797}"/>
                  </a:ext>
                </a:extLst>
              </p:cNvPr>
              <p:cNvCxnSpPr/>
              <p:nvPr/>
            </p:nvCxnSpPr>
            <p:spPr>
              <a:xfrm flipH="1">
                <a:off x="2680414" y="4580250"/>
                <a:ext cx="720080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rgbClr val="003760"/>
                </a:solidFill>
                <a:prstDash val="solid"/>
                <a:headEnd type="triangle" w="lg" len="med"/>
                <a:tailEnd type="triangle" w="lg" len="med"/>
              </a:ln>
              <a:effectLst/>
            </p:spPr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C3976612-716B-7148-A2D1-9D1591810CBB}"/>
                  </a:ext>
                </a:extLst>
              </p:cNvPr>
              <p:cNvCxnSpPr/>
              <p:nvPr/>
            </p:nvCxnSpPr>
            <p:spPr>
              <a:xfrm>
                <a:off x="3040456" y="3835787"/>
                <a:ext cx="0" cy="288031"/>
              </a:xfrm>
              <a:prstGeom prst="line">
                <a:avLst/>
              </a:prstGeom>
              <a:noFill/>
              <a:ln w="50800" cap="flat" cmpd="sng" algn="ctr">
                <a:solidFill>
                  <a:srgbClr val="003760"/>
                </a:solidFill>
                <a:prstDash val="sysDot"/>
              </a:ln>
              <a:effectLst/>
            </p:spPr>
          </p:cxnSp>
        </p:grp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2EF93D59-BBA2-2547-87FE-ADC5F753FE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5976" y="3146106"/>
            <a:ext cx="1408878" cy="60380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5D80D7B-D9A1-4440-9795-3B2851CE6123}"/>
              </a:ext>
            </a:extLst>
          </p:cNvPr>
          <p:cNvSpPr txBox="1"/>
          <p:nvPr/>
        </p:nvSpPr>
        <p:spPr>
          <a:xfrm>
            <a:off x="2950385" y="1936423"/>
            <a:ext cx="5437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+</a:t>
            </a:r>
            <a:endParaRPr lang="en-US" sz="24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A719E9-CDEA-744C-B622-1B34592F20C3}"/>
              </a:ext>
            </a:extLst>
          </p:cNvPr>
          <p:cNvSpPr txBox="1"/>
          <p:nvPr/>
        </p:nvSpPr>
        <p:spPr>
          <a:xfrm>
            <a:off x="4216074" y="2613698"/>
            <a:ext cx="1037463" cy="315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900" dirty="0"/>
              <a:t>{</a:t>
            </a:r>
            <a:endParaRPr lang="en-US" sz="4400" dirty="0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4D0B3DAB-ACDC-0B4B-9B8E-9B4E7709F1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8077" y="3935595"/>
            <a:ext cx="1495595" cy="835537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C5B9473E-AEB2-6E40-8224-50C54CF280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8077" y="5044945"/>
            <a:ext cx="1736777" cy="498255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BB7AABFE-E1B0-BD45-B73C-BC96009B9553}"/>
              </a:ext>
            </a:extLst>
          </p:cNvPr>
          <p:cNvSpPr txBox="1"/>
          <p:nvPr/>
        </p:nvSpPr>
        <p:spPr>
          <a:xfrm>
            <a:off x="1315321" y="1336153"/>
            <a:ext cx="47516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Raleway" panose="020B0503030101060003" pitchFamily="34" charset="77"/>
              </a:rPr>
              <a:t>Application and </a:t>
            </a:r>
            <a:r>
              <a:rPr lang="en-US" sz="3600" dirty="0" err="1">
                <a:latin typeface="Raleway" panose="020B0503030101060003" pitchFamily="34" charset="77"/>
              </a:rPr>
              <a:t>MaxJ</a:t>
            </a:r>
            <a:endParaRPr lang="en-US" sz="1600" dirty="0">
              <a:latin typeface="Raleway" panose="020B0503030101060003" pitchFamily="34" charset="77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5E9CEFE-1B7B-F746-8FEF-A3637F70CB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1810" y="3146106"/>
            <a:ext cx="1398164" cy="661682"/>
          </a:xfrm>
          <a:prstGeom prst="rect">
            <a:avLst/>
          </a:prstGeom>
        </p:spPr>
      </p:pic>
      <p:pic>
        <p:nvPicPr>
          <p:cNvPr id="42" name="Picture 2">
            <a:extLst>
              <a:ext uri="{FF2B5EF4-FFF2-40B4-BE49-F238E27FC236}">
                <a16:creationId xmlns:a16="http://schemas.microsoft.com/office/drawing/2014/main" id="{6DD1F6C3-4A16-F744-87A9-8DEC91B3AA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153675" y="4971410"/>
            <a:ext cx="1874434" cy="12512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FD543C1-2AF6-E842-8425-8C7EC1DB9CF0}"/>
              </a:ext>
            </a:extLst>
          </p:cNvPr>
          <p:cNvSpPr txBox="1"/>
          <p:nvPr/>
        </p:nvSpPr>
        <p:spPr>
          <a:xfrm>
            <a:off x="6243445" y="2828068"/>
            <a:ext cx="6030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Raleway" panose="020B0503030101060003" pitchFamily="34" charset="77"/>
              </a:rPr>
              <a:t>gen4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9807739-538C-7746-B13D-6F494F656B2E}"/>
              </a:ext>
            </a:extLst>
          </p:cNvPr>
          <p:cNvSpPr txBox="1"/>
          <p:nvPr/>
        </p:nvSpPr>
        <p:spPr>
          <a:xfrm>
            <a:off x="8327210" y="2806533"/>
            <a:ext cx="6030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Raleway" panose="020B0503030101060003" pitchFamily="34" charset="77"/>
              </a:rPr>
              <a:t>gen5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69633EB-E9A2-6B49-8DE2-18E4C82BB069}"/>
              </a:ext>
            </a:extLst>
          </p:cNvPr>
          <p:cNvCxnSpPr>
            <a:cxnSpLocks/>
          </p:cNvCxnSpPr>
          <p:nvPr/>
        </p:nvCxnSpPr>
        <p:spPr>
          <a:xfrm>
            <a:off x="7124117" y="2351921"/>
            <a:ext cx="1" cy="4099835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ight Arrow 10">
            <a:extLst>
              <a:ext uri="{FF2B5EF4-FFF2-40B4-BE49-F238E27FC236}">
                <a16:creationId xmlns:a16="http://schemas.microsoft.com/office/drawing/2014/main" id="{7DFE338F-357E-854C-8F09-ABBE12F7F6E6}"/>
              </a:ext>
            </a:extLst>
          </p:cNvPr>
          <p:cNvSpPr/>
          <p:nvPr/>
        </p:nvSpPr>
        <p:spPr>
          <a:xfrm>
            <a:off x="5582540" y="2117977"/>
            <a:ext cx="3076267" cy="695552"/>
          </a:xfrm>
          <a:prstGeom prst="rightArrow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Raleway" panose="020B0503030101060003" pitchFamily="34" charset="77"/>
              </a:rPr>
              <a:t>Performance Portable Migration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EDA585D-B611-174D-A2C6-3AFC84EA19ED}"/>
              </a:ext>
            </a:extLst>
          </p:cNvPr>
          <p:cNvSpPr txBox="1"/>
          <p:nvPr/>
        </p:nvSpPr>
        <p:spPr>
          <a:xfrm>
            <a:off x="5762889" y="6257012"/>
            <a:ext cx="14061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Raleway" panose="020B0503030101060003" pitchFamily="34" charset="77"/>
              </a:rPr>
              <a:t>(MAX4 Intel based)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D78ED3D-7336-C949-A68B-CB6A7130A219}"/>
              </a:ext>
            </a:extLst>
          </p:cNvPr>
          <p:cNvSpPr txBox="1"/>
          <p:nvPr/>
        </p:nvSpPr>
        <p:spPr>
          <a:xfrm>
            <a:off x="7530836" y="6249527"/>
            <a:ext cx="146386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Raleway" panose="020B0503030101060003" pitchFamily="34" charset="77"/>
              </a:rPr>
              <a:t>(MAX5 Xilinx based)</a:t>
            </a:r>
          </a:p>
        </p:txBody>
      </p:sp>
      <p:sp>
        <p:nvSpPr>
          <p:cNvPr id="44" name="Slide Number Placeholder 2">
            <a:extLst>
              <a:ext uri="{FF2B5EF4-FFF2-40B4-BE49-F238E27FC236}">
                <a16:creationId xmlns:a16="http://schemas.microsoft.com/office/drawing/2014/main" id="{85F45667-1094-4F45-9662-DFB6163CFD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1" y="6356350"/>
            <a:ext cx="2057400" cy="365100"/>
          </a:xfrm>
        </p:spPr>
        <p:txBody>
          <a:bodyPr/>
          <a:lstStyle/>
          <a:p>
            <a:fld id="{F162D9C5-9C72-4C75-A1BC-B4986A40F6AC}" type="slidenum">
              <a:rPr lang="en-GB" smtClean="0"/>
              <a:pPr/>
              <a:t>16</a:t>
            </a:fld>
            <a:endParaRPr lang="en-GB" dirty="0"/>
          </a:p>
        </p:txBody>
      </p:sp>
      <p:sp>
        <p:nvSpPr>
          <p:cNvPr id="45" name="Google Shape;138;p28">
            <a:extLst>
              <a:ext uri="{FF2B5EF4-FFF2-40B4-BE49-F238E27FC236}">
                <a16:creationId xmlns:a16="http://schemas.microsoft.com/office/drawing/2014/main" id="{1E7CDB6D-E693-804F-A8BB-FE6907BE3E81}"/>
              </a:ext>
            </a:extLst>
          </p:cNvPr>
          <p:cNvSpPr/>
          <p:nvPr/>
        </p:nvSpPr>
        <p:spPr>
          <a:xfrm>
            <a:off x="789884" y="515754"/>
            <a:ext cx="8354116" cy="5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3500" b="1" dirty="0">
                <a:solidFill>
                  <a:srgbClr val="595959"/>
                </a:solidFill>
                <a:latin typeface="Raleway"/>
                <a:ea typeface="Raleway"/>
                <a:cs typeface="Raleway"/>
                <a:sym typeface="Raleway"/>
              </a:rPr>
              <a:t>Multiple </a:t>
            </a:r>
            <a:r>
              <a:rPr lang="de-DE" sz="3500" b="1" dirty="0" err="1">
                <a:solidFill>
                  <a:srgbClr val="595959"/>
                </a:solidFill>
                <a:latin typeface="Raleway"/>
                <a:ea typeface="Raleway"/>
                <a:cs typeface="Raleway"/>
                <a:sym typeface="Raleway"/>
              </a:rPr>
              <a:t>Platforms</a:t>
            </a:r>
            <a:r>
              <a:rPr lang="de-DE" sz="3500" b="1" dirty="0">
                <a:solidFill>
                  <a:srgbClr val="595959"/>
                </a:solidFill>
                <a:latin typeface="Raleway"/>
                <a:ea typeface="Raleway"/>
                <a:cs typeface="Raleway"/>
                <a:sym typeface="Raleway"/>
              </a:rPr>
              <a:t> - Single </a:t>
            </a:r>
            <a:r>
              <a:rPr lang="de-DE" sz="3500" b="1" dirty="0" err="1">
                <a:solidFill>
                  <a:srgbClr val="595959"/>
                </a:solidFill>
                <a:latin typeface="Raleway"/>
                <a:ea typeface="Raleway"/>
                <a:cs typeface="Raleway"/>
                <a:sym typeface="Raleway"/>
              </a:rPr>
              <a:t>Abstraction</a:t>
            </a:r>
            <a:endParaRPr sz="3500" dirty="0">
              <a:solidFill>
                <a:srgbClr val="595959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latin typeface="Raleway" panose="020B0503030101060003" pitchFamily="34" charset="77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solidFill>
                <a:srgbClr val="7F7F7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36197186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8"/>
          <p:cNvSpPr/>
          <p:nvPr/>
        </p:nvSpPr>
        <p:spPr>
          <a:xfrm>
            <a:off x="615820" y="515754"/>
            <a:ext cx="8505379" cy="5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3500" b="1" dirty="0" err="1">
                <a:solidFill>
                  <a:srgbClr val="595959"/>
                </a:solidFill>
                <a:latin typeface="Raleway"/>
                <a:ea typeface="Raleway"/>
                <a:cs typeface="Raleway"/>
                <a:sym typeface="Raleway"/>
              </a:rPr>
              <a:t>Maxeler</a:t>
            </a:r>
            <a:r>
              <a:rPr lang="de-DE" sz="3500" b="1" dirty="0">
                <a:solidFill>
                  <a:srgbClr val="595959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de-DE" sz="3500" b="1" dirty="0" err="1">
                <a:solidFill>
                  <a:srgbClr val="595959"/>
                </a:solidFill>
                <a:latin typeface="Raleway"/>
                <a:ea typeface="Raleway"/>
                <a:cs typeface="Raleway"/>
                <a:sym typeface="Raleway"/>
              </a:rPr>
              <a:t>Dataflow</a:t>
            </a:r>
            <a:r>
              <a:rPr lang="de-DE" sz="3500" b="1" dirty="0">
                <a:solidFill>
                  <a:srgbClr val="595959"/>
                </a:solidFill>
                <a:latin typeface="Raleway"/>
                <a:ea typeface="Raleway"/>
                <a:cs typeface="Raleway"/>
                <a:sym typeface="Raleway"/>
              </a:rPr>
              <a:t> Software </a:t>
            </a:r>
            <a:r>
              <a:rPr lang="de-DE" sz="3500" b="1" dirty="0" err="1">
                <a:solidFill>
                  <a:srgbClr val="595959"/>
                </a:solidFill>
                <a:latin typeface="Raleway"/>
                <a:ea typeface="Raleway"/>
                <a:cs typeface="Raleway"/>
                <a:sym typeface="Raleway"/>
              </a:rPr>
              <a:t>Ecosystem</a:t>
            </a:r>
            <a:endParaRPr sz="3500" dirty="0">
              <a:solidFill>
                <a:srgbClr val="595959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latin typeface="Raleway" panose="020B0503030101060003" pitchFamily="34" charset="77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solidFill>
                <a:srgbClr val="7F7F7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40" name="Google Shape;140;p28"/>
          <p:cNvSpPr txBox="1"/>
          <p:nvPr/>
        </p:nvSpPr>
        <p:spPr>
          <a:xfrm>
            <a:off x="8475260" y="6356354"/>
            <a:ext cx="409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rgbClr val="888888"/>
                </a:solidFill>
                <a:latin typeface="Raleway" panose="020B0503030101060003" pitchFamily="34" charset="77"/>
                <a:ea typeface="Calibri"/>
                <a:cs typeface="Calibri"/>
                <a:sym typeface="Calibri"/>
              </a:rPr>
              <a:t>17</a:t>
            </a:fld>
            <a:endParaRPr sz="1200" dirty="0">
              <a:solidFill>
                <a:srgbClr val="888888"/>
              </a:solidFill>
              <a:latin typeface="Raleway" panose="020B0503030101060003" pitchFamily="34" charset="77"/>
              <a:ea typeface="Calibri"/>
              <a:cs typeface="Calibri"/>
              <a:sym typeface="Calibri"/>
            </a:endParaRPr>
          </a:p>
        </p:txBody>
      </p:sp>
      <p:pic>
        <p:nvPicPr>
          <p:cNvPr id="7" name="Picture 1">
            <a:extLst>
              <a:ext uri="{FF2B5EF4-FFF2-40B4-BE49-F238E27FC236}">
                <a16:creationId xmlns:a16="http://schemas.microsoft.com/office/drawing/2014/main" id="{4618B936-E4BF-B24E-ACBC-15BBAC1EA3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885" y="1126052"/>
            <a:ext cx="8331316" cy="3980260"/>
          </a:xfrm>
          <a:prstGeom prst="rect">
            <a:avLst/>
          </a:prstGeom>
        </p:spPr>
      </p:pic>
      <p:pic>
        <p:nvPicPr>
          <p:cNvPr id="8" name="Picture 2" descr="C:\temp\logo-small.png">
            <a:extLst>
              <a:ext uri="{FF2B5EF4-FFF2-40B4-BE49-F238E27FC236}">
                <a16:creationId xmlns:a16="http://schemas.microsoft.com/office/drawing/2014/main" id="{BC7BDDAB-D340-F24A-964F-B43DA96061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436" y="5388433"/>
            <a:ext cx="2076450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Google Shape;139;p28">
            <a:extLst>
              <a:ext uri="{FF2B5EF4-FFF2-40B4-BE49-F238E27FC236}">
                <a16:creationId xmlns:a16="http://schemas.microsoft.com/office/drawing/2014/main" id="{4B18A177-F026-3B4F-ADAB-FCA2C4BB414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657600" y="5388432"/>
            <a:ext cx="5243191" cy="544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noAutofit/>
          </a:bodyPr>
          <a:lstStyle/>
          <a:p>
            <a:pPr marL="0" indent="0">
              <a:spcBef>
                <a:spcPts val="0"/>
              </a:spcBef>
              <a:buClr>
                <a:schemeClr val="accent5"/>
              </a:buClr>
              <a:buSzPts val="2220"/>
              <a:buNone/>
            </a:pPr>
            <a:r>
              <a:rPr lang="de-DE" sz="1800" u="sng" dirty="0">
                <a:solidFill>
                  <a:srgbClr val="0070C0"/>
                </a:solidFill>
                <a:latin typeface="Raleway"/>
                <a:sym typeface="Raleway"/>
              </a:rPr>
              <a:t>http://</a:t>
            </a:r>
            <a:r>
              <a:rPr lang="de-DE" sz="1800" u="sng" dirty="0" err="1">
                <a:solidFill>
                  <a:srgbClr val="0070C0"/>
                </a:solidFill>
                <a:latin typeface="Raleway"/>
                <a:sym typeface="Raleway"/>
              </a:rPr>
              <a:t>appgallery.maxeler.com</a:t>
            </a:r>
            <a:endParaRPr lang="de-DE" sz="1800" u="sng" dirty="0">
              <a:solidFill>
                <a:srgbClr val="0070C0"/>
              </a:solidFill>
              <a:latin typeface="Raleway"/>
              <a:sym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22872884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8"/>
          <p:cNvSpPr/>
          <p:nvPr/>
        </p:nvSpPr>
        <p:spPr>
          <a:xfrm>
            <a:off x="796457" y="376119"/>
            <a:ext cx="8354115" cy="5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de-DE" sz="2800" b="1" dirty="0">
                <a:solidFill>
                  <a:srgbClr val="595959"/>
                </a:solidFill>
                <a:latin typeface="Raleway"/>
                <a:ea typeface="Raleway"/>
                <a:cs typeface="Raleway"/>
                <a:sym typeface="Raleway"/>
              </a:rPr>
              <a:t>Over 150 </a:t>
            </a:r>
            <a:r>
              <a:rPr lang="de-DE" sz="2800" b="1" dirty="0" err="1">
                <a:solidFill>
                  <a:srgbClr val="595959"/>
                </a:solidFill>
                <a:latin typeface="Raleway"/>
                <a:ea typeface="Raleway"/>
                <a:cs typeface="Raleway"/>
                <a:sym typeface="Raleway"/>
              </a:rPr>
              <a:t>Maxeler</a:t>
            </a:r>
            <a:r>
              <a:rPr lang="de-DE" sz="2800" b="1" dirty="0">
                <a:solidFill>
                  <a:srgbClr val="595959"/>
                </a:solidFill>
                <a:latin typeface="Raleway"/>
                <a:ea typeface="Raleway"/>
                <a:cs typeface="Raleway"/>
                <a:sym typeface="Raleway"/>
              </a:rPr>
              <a:t> University </a:t>
            </a:r>
            <a:r>
              <a:rPr lang="de-DE" sz="2800" b="1" dirty="0" err="1">
                <a:solidFill>
                  <a:srgbClr val="595959"/>
                </a:solidFill>
                <a:latin typeface="Raleway"/>
                <a:ea typeface="Raleway"/>
                <a:cs typeface="Raleway"/>
                <a:sym typeface="Raleway"/>
              </a:rPr>
              <a:t>Program</a:t>
            </a:r>
            <a:r>
              <a:rPr lang="de-DE" sz="2800" b="1" dirty="0">
                <a:solidFill>
                  <a:srgbClr val="595959"/>
                </a:solidFill>
                <a:latin typeface="Raleway"/>
                <a:ea typeface="Raleway"/>
                <a:cs typeface="Raleway"/>
                <a:sym typeface="Raleway"/>
              </a:rPr>
              <a:t> Members</a:t>
            </a:r>
            <a:endParaRPr sz="1200" dirty="0">
              <a:latin typeface="Raleway" panose="020B0503030101060003" pitchFamily="34" charset="77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700" dirty="0">
              <a:solidFill>
                <a:srgbClr val="7F7F7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40" name="Google Shape;140;p28"/>
          <p:cNvSpPr txBox="1"/>
          <p:nvPr/>
        </p:nvSpPr>
        <p:spPr>
          <a:xfrm>
            <a:off x="8475260" y="6356354"/>
            <a:ext cx="409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rgbClr val="888888"/>
                </a:solidFill>
                <a:latin typeface="Raleway" panose="020B0503030101060003" pitchFamily="34" charset="77"/>
                <a:ea typeface="Calibri"/>
                <a:cs typeface="Calibri"/>
                <a:sym typeface="Calibri"/>
              </a:rPr>
              <a:t>18</a:t>
            </a:fld>
            <a:endParaRPr sz="1200" dirty="0">
              <a:solidFill>
                <a:srgbClr val="888888"/>
              </a:solidFill>
              <a:latin typeface="Raleway" panose="020B0503030101060003" pitchFamily="34" charset="77"/>
              <a:ea typeface="Calibri"/>
              <a:cs typeface="Calibri"/>
              <a:sym typeface="Calibri"/>
            </a:endParaRPr>
          </a:p>
        </p:txBody>
      </p:sp>
      <p:pic>
        <p:nvPicPr>
          <p:cNvPr id="7" name="Picture 2" descr="Korea University Symbol">
            <a:extLst>
              <a:ext uri="{FF2B5EF4-FFF2-40B4-BE49-F238E27FC236}">
                <a16:creationId xmlns:a16="http://schemas.microsoft.com/office/drawing/2014/main" id="{352BC27B-DD27-5E4C-8AE9-3F82BDA8D1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7466" y="1264707"/>
            <a:ext cx="1097983" cy="422301"/>
          </a:xfrm>
          <a:prstGeom prst="rect">
            <a:avLst/>
          </a:prstGeom>
          <a:noFill/>
        </p:spPr>
      </p:pic>
      <p:pic>
        <p:nvPicPr>
          <p:cNvPr id="8" name="Picture 4" descr="Stanford University">
            <a:extLst>
              <a:ext uri="{FF2B5EF4-FFF2-40B4-BE49-F238E27FC236}">
                <a16:creationId xmlns:a16="http://schemas.microsoft.com/office/drawing/2014/main" id="{18419363-7020-7445-BD83-F4A8821B8F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471602" y="1264707"/>
            <a:ext cx="1286050" cy="302600"/>
          </a:xfrm>
          <a:prstGeom prst="rect">
            <a:avLst/>
          </a:prstGeom>
          <a:noFill/>
        </p:spPr>
      </p:pic>
      <p:pic>
        <p:nvPicPr>
          <p:cNvPr id="9" name="Picture 6" descr="The University of Tokyo">
            <a:extLst>
              <a:ext uri="{FF2B5EF4-FFF2-40B4-BE49-F238E27FC236}">
                <a16:creationId xmlns:a16="http://schemas.microsoft.com/office/drawing/2014/main" id="{ED05FF9C-8A8C-034C-A145-BC414FF3C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615618" y="2344827"/>
            <a:ext cx="1930480" cy="283894"/>
          </a:xfrm>
          <a:prstGeom prst="rect">
            <a:avLst/>
          </a:prstGeom>
          <a:noFill/>
        </p:spPr>
      </p:pic>
      <p:pic>
        <p:nvPicPr>
          <p:cNvPr id="10" name="Picture 8" descr="Imperial College London">
            <a:extLst>
              <a:ext uri="{FF2B5EF4-FFF2-40B4-BE49-F238E27FC236}">
                <a16:creationId xmlns:a16="http://schemas.microsoft.com/office/drawing/2014/main" id="{615F6588-9903-4F4B-AC77-C498130895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19474" y="5369163"/>
            <a:ext cx="1169045" cy="306179"/>
          </a:xfrm>
          <a:prstGeom prst="rect">
            <a:avLst/>
          </a:prstGeom>
          <a:noFill/>
        </p:spPr>
      </p:pic>
      <p:pic>
        <p:nvPicPr>
          <p:cNvPr id="11" name="Picture 10" descr="Home">
            <a:extLst>
              <a:ext uri="{FF2B5EF4-FFF2-40B4-BE49-F238E27FC236}">
                <a16:creationId xmlns:a16="http://schemas.microsoft.com/office/drawing/2014/main" id="{76288F5B-5E88-3940-AEA5-E84C057D15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47466" y="3568963"/>
            <a:ext cx="1439673" cy="479892"/>
          </a:xfrm>
          <a:prstGeom prst="rect">
            <a:avLst/>
          </a:prstGeom>
          <a:noFill/>
        </p:spPr>
      </p:pic>
      <p:pic>
        <p:nvPicPr>
          <p:cNvPr id="12" name="Picture 12" descr="Logo of Frankfurt University - back to the university's homepage">
            <a:extLst>
              <a:ext uri="{FF2B5EF4-FFF2-40B4-BE49-F238E27FC236}">
                <a16:creationId xmlns:a16="http://schemas.microsoft.com/office/drawing/2014/main" id="{4D7372D0-A1D3-DF40-8AD6-395FB526B8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047666" y="2776875"/>
            <a:ext cx="1324485" cy="603376"/>
          </a:xfrm>
          <a:prstGeom prst="rect">
            <a:avLst/>
          </a:prstGeom>
          <a:noFill/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id="{DE4D9D0E-652A-124F-ABBC-97A315B754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3991882" y="5081131"/>
            <a:ext cx="2025223" cy="219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" name="Picture 17" descr="-TOHOKU UNIVERSITY-">
            <a:extLst>
              <a:ext uri="{FF2B5EF4-FFF2-40B4-BE49-F238E27FC236}">
                <a16:creationId xmlns:a16="http://schemas.microsoft.com/office/drawing/2014/main" id="{F47F4194-7D6B-974E-80BF-2AB492304A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2119674" y="4217035"/>
            <a:ext cx="1347523" cy="398564"/>
          </a:xfrm>
          <a:prstGeom prst="rect">
            <a:avLst/>
          </a:prstGeom>
          <a:noFill/>
        </p:spPr>
      </p:pic>
      <p:pic>
        <p:nvPicPr>
          <p:cNvPr id="15" name="Picture 18">
            <a:extLst>
              <a:ext uri="{FF2B5EF4-FFF2-40B4-BE49-F238E27FC236}">
                <a16:creationId xmlns:a16="http://schemas.microsoft.com/office/drawing/2014/main" id="{AC57681A-42CB-9F4E-83C8-E1FF23A6C1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4927986" y="4289043"/>
            <a:ext cx="943785" cy="5758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" name="Picture 20" descr="Technische Universität Kaiserslautern">
            <a:extLst>
              <a:ext uri="{FF2B5EF4-FFF2-40B4-BE49-F238E27FC236}">
                <a16:creationId xmlns:a16="http://schemas.microsoft.com/office/drawing/2014/main" id="{7CFF0B47-8E9C-DD45-991E-5EAAC913CC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247466" y="4073019"/>
            <a:ext cx="1612423" cy="460693"/>
          </a:xfrm>
          <a:prstGeom prst="rect">
            <a:avLst/>
          </a:prstGeom>
          <a:noFill/>
        </p:spPr>
      </p:pic>
      <p:pic>
        <p:nvPicPr>
          <p:cNvPr id="17" name="Picture 21">
            <a:extLst>
              <a:ext uri="{FF2B5EF4-FFF2-40B4-BE49-F238E27FC236}">
                <a16:creationId xmlns:a16="http://schemas.microsoft.com/office/drawing/2014/main" id="{46A115E7-7524-4D47-9115-80E7C8989F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8240354" y="1048683"/>
            <a:ext cx="864096" cy="897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8" name="Picture 22">
            <a:extLst>
              <a:ext uri="{FF2B5EF4-FFF2-40B4-BE49-F238E27FC236}">
                <a16:creationId xmlns:a16="http://schemas.microsoft.com/office/drawing/2014/main" id="{ED301905-5467-114A-8D96-0A7700016C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2047666" y="3568963"/>
            <a:ext cx="1128696" cy="5451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9" name="Picture 25">
            <a:extLst>
              <a:ext uri="{FF2B5EF4-FFF2-40B4-BE49-F238E27FC236}">
                <a16:creationId xmlns:a16="http://schemas.microsoft.com/office/drawing/2014/main" id="{FA88DA1B-CB82-E946-9C8E-ED4B682091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247466" y="2992899"/>
            <a:ext cx="1439647" cy="528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" name="Picture 32">
            <a:extLst>
              <a:ext uri="{FF2B5EF4-FFF2-40B4-BE49-F238E27FC236}">
                <a16:creationId xmlns:a16="http://schemas.microsoft.com/office/drawing/2014/main" id="{BFE8E7CF-0B57-A945-A233-CE414009FE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247466" y="1840771"/>
            <a:ext cx="1121018" cy="4760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1" name="Picture 33">
            <a:extLst>
              <a:ext uri="{FF2B5EF4-FFF2-40B4-BE49-F238E27FC236}">
                <a16:creationId xmlns:a16="http://schemas.microsoft.com/office/drawing/2014/main" id="{31195BF6-AB2B-1E47-9A21-B590A5C273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247466" y="2416835"/>
            <a:ext cx="1074948" cy="4914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2" name="Picture 34">
            <a:extLst>
              <a:ext uri="{FF2B5EF4-FFF2-40B4-BE49-F238E27FC236}">
                <a16:creationId xmlns:a16="http://schemas.microsoft.com/office/drawing/2014/main" id="{011A6DFF-A5EC-A144-B6DF-9559CAEB67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247466" y="4721091"/>
            <a:ext cx="1368152" cy="4975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3" name="Picture 36" descr="Universität Paderborn">
            <a:extLst>
              <a:ext uri="{FF2B5EF4-FFF2-40B4-BE49-F238E27FC236}">
                <a16:creationId xmlns:a16="http://schemas.microsoft.com/office/drawing/2014/main" id="{BC54B175-8CD3-3C45-8148-11FDBDA03D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print"/>
          <a:srcRect/>
          <a:stretch>
            <a:fillRect/>
          </a:stretch>
        </p:blipFill>
        <p:spPr bwMode="auto">
          <a:xfrm>
            <a:off x="1471602" y="1696755"/>
            <a:ext cx="1650806" cy="275888"/>
          </a:xfrm>
          <a:prstGeom prst="rect">
            <a:avLst/>
          </a:prstGeom>
          <a:noFill/>
        </p:spPr>
      </p:pic>
      <p:pic>
        <p:nvPicPr>
          <p:cNvPr id="24" name="Picture 2">
            <a:extLst>
              <a:ext uri="{FF2B5EF4-FFF2-40B4-BE49-F238E27FC236}">
                <a16:creationId xmlns:a16="http://schemas.microsoft.com/office/drawing/2014/main" id="{0084A7F2-001B-444E-AA25-921EAE2BBB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/>
          <a:srcRect/>
          <a:stretch>
            <a:fillRect/>
          </a:stretch>
        </p:blipFill>
        <p:spPr bwMode="auto">
          <a:xfrm>
            <a:off x="4711962" y="1120691"/>
            <a:ext cx="1339385" cy="491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" name="Picture 3">
            <a:extLst>
              <a:ext uri="{FF2B5EF4-FFF2-40B4-BE49-F238E27FC236}">
                <a16:creationId xmlns:a16="http://schemas.microsoft.com/office/drawing/2014/main" id="{99E8B1E5-F5F2-BD47-8F59-FA8A61A3DA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 cstate="print"/>
          <a:srcRect/>
          <a:stretch>
            <a:fillRect/>
          </a:stretch>
        </p:blipFill>
        <p:spPr bwMode="auto">
          <a:xfrm>
            <a:off x="5576058" y="1696755"/>
            <a:ext cx="1125091" cy="4260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" name="Picture 4">
            <a:extLst>
              <a:ext uri="{FF2B5EF4-FFF2-40B4-BE49-F238E27FC236}">
                <a16:creationId xmlns:a16="http://schemas.microsoft.com/office/drawing/2014/main" id="{BC2658B1-356C-A94C-B3E9-13E1254D52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 cstate="print"/>
          <a:srcRect/>
          <a:stretch>
            <a:fillRect/>
          </a:stretch>
        </p:blipFill>
        <p:spPr bwMode="auto">
          <a:xfrm>
            <a:off x="5504050" y="2920891"/>
            <a:ext cx="1045840" cy="2977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" name="Picture 5">
            <a:extLst>
              <a:ext uri="{FF2B5EF4-FFF2-40B4-BE49-F238E27FC236}">
                <a16:creationId xmlns:a16="http://schemas.microsoft.com/office/drawing/2014/main" id="{E03E69E9-84A5-9842-8B79-33B0B25CB1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 cstate="print"/>
          <a:srcRect/>
          <a:stretch>
            <a:fillRect/>
          </a:stretch>
        </p:blipFill>
        <p:spPr bwMode="auto">
          <a:xfrm>
            <a:off x="4135898" y="5936846"/>
            <a:ext cx="1997398" cy="3308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" name="Picture 6">
            <a:extLst>
              <a:ext uri="{FF2B5EF4-FFF2-40B4-BE49-F238E27FC236}">
                <a16:creationId xmlns:a16="http://schemas.microsoft.com/office/drawing/2014/main" id="{5FDED3B4-69C8-3A4C-BD87-5F0B94AAC6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 cstate="print"/>
          <a:srcRect/>
          <a:stretch>
            <a:fillRect/>
          </a:stretch>
        </p:blipFill>
        <p:spPr bwMode="auto">
          <a:xfrm>
            <a:off x="6440154" y="2200811"/>
            <a:ext cx="909067" cy="494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" name="Picture 7">
            <a:extLst>
              <a:ext uri="{FF2B5EF4-FFF2-40B4-BE49-F238E27FC236}">
                <a16:creationId xmlns:a16="http://schemas.microsoft.com/office/drawing/2014/main" id="{704341C6-541A-3C4F-9ACE-C3E71C4AE7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 cstate="print"/>
          <a:srcRect/>
          <a:stretch>
            <a:fillRect/>
          </a:stretch>
        </p:blipFill>
        <p:spPr bwMode="auto">
          <a:xfrm>
            <a:off x="7232242" y="5225147"/>
            <a:ext cx="1215571" cy="4821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" name="Picture 8">
            <a:extLst>
              <a:ext uri="{FF2B5EF4-FFF2-40B4-BE49-F238E27FC236}">
                <a16:creationId xmlns:a16="http://schemas.microsoft.com/office/drawing/2014/main" id="{0855F4C8-838E-4F42-A00F-C693807561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 cstate="print"/>
          <a:srcRect/>
          <a:stretch>
            <a:fillRect/>
          </a:stretch>
        </p:blipFill>
        <p:spPr bwMode="auto">
          <a:xfrm>
            <a:off x="3415818" y="3496955"/>
            <a:ext cx="1335038" cy="3961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" name="Picture 9">
            <a:extLst>
              <a:ext uri="{FF2B5EF4-FFF2-40B4-BE49-F238E27FC236}">
                <a16:creationId xmlns:a16="http://schemas.microsoft.com/office/drawing/2014/main" id="{832185C6-7C40-3144-AED9-EB2310E510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 cstate="print"/>
          <a:srcRect/>
          <a:stretch>
            <a:fillRect/>
          </a:stretch>
        </p:blipFill>
        <p:spPr bwMode="auto">
          <a:xfrm>
            <a:off x="2119674" y="5441171"/>
            <a:ext cx="1996629" cy="41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" name="Picture 10">
            <a:extLst>
              <a:ext uri="{FF2B5EF4-FFF2-40B4-BE49-F238E27FC236}">
                <a16:creationId xmlns:a16="http://schemas.microsoft.com/office/drawing/2014/main" id="{F434B92B-5AC8-EF49-9D38-472B5BF7F7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 cstate="print"/>
          <a:srcRect/>
          <a:stretch>
            <a:fillRect/>
          </a:stretch>
        </p:blipFill>
        <p:spPr bwMode="auto">
          <a:xfrm>
            <a:off x="3847866" y="4145027"/>
            <a:ext cx="703424" cy="7679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" name="Picture 11">
            <a:extLst>
              <a:ext uri="{FF2B5EF4-FFF2-40B4-BE49-F238E27FC236}">
                <a16:creationId xmlns:a16="http://schemas.microsoft.com/office/drawing/2014/main" id="{86306BD8-2717-A94C-B5BD-2471F76DE8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 cstate="print"/>
          <a:srcRect/>
          <a:stretch>
            <a:fillRect/>
          </a:stretch>
        </p:blipFill>
        <p:spPr bwMode="auto">
          <a:xfrm>
            <a:off x="3127786" y="1696755"/>
            <a:ext cx="2392859" cy="4845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4" name="Picture 12">
            <a:extLst>
              <a:ext uri="{FF2B5EF4-FFF2-40B4-BE49-F238E27FC236}">
                <a16:creationId xmlns:a16="http://schemas.microsoft.com/office/drawing/2014/main" id="{B9EB3FB5-C577-BE48-88B3-52AD087D00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 cstate="print"/>
          <a:srcRect/>
          <a:stretch>
            <a:fillRect/>
          </a:stretch>
        </p:blipFill>
        <p:spPr bwMode="auto">
          <a:xfrm>
            <a:off x="6080114" y="1120691"/>
            <a:ext cx="2099168" cy="4989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" name="Picture 13">
            <a:extLst>
              <a:ext uri="{FF2B5EF4-FFF2-40B4-BE49-F238E27FC236}">
                <a16:creationId xmlns:a16="http://schemas.microsoft.com/office/drawing/2014/main" id="{45820720-0789-3C46-A97A-436D2AFE1E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print"/>
          <a:srcRect/>
          <a:stretch>
            <a:fillRect/>
          </a:stretch>
        </p:blipFill>
        <p:spPr bwMode="auto">
          <a:xfrm>
            <a:off x="6872202" y="1624747"/>
            <a:ext cx="1106810" cy="5318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" name="Picture 14">
            <a:extLst>
              <a:ext uri="{FF2B5EF4-FFF2-40B4-BE49-F238E27FC236}">
                <a16:creationId xmlns:a16="http://schemas.microsoft.com/office/drawing/2014/main" id="{AA0BBBB8-7FEB-C543-9775-1D945ED01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 cstate="print"/>
          <a:srcRect/>
          <a:stretch>
            <a:fillRect/>
          </a:stretch>
        </p:blipFill>
        <p:spPr bwMode="auto">
          <a:xfrm>
            <a:off x="4135898" y="2272819"/>
            <a:ext cx="1768699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7" name="Picture 15">
            <a:extLst>
              <a:ext uri="{FF2B5EF4-FFF2-40B4-BE49-F238E27FC236}">
                <a16:creationId xmlns:a16="http://schemas.microsoft.com/office/drawing/2014/main" id="{321C667E-634B-3E42-BD83-DA1DBE17FE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3" cstate="print"/>
          <a:srcRect/>
          <a:stretch>
            <a:fillRect/>
          </a:stretch>
        </p:blipFill>
        <p:spPr bwMode="auto">
          <a:xfrm>
            <a:off x="7664290" y="2200811"/>
            <a:ext cx="1380753" cy="4472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" name="Picture 16">
            <a:extLst>
              <a:ext uri="{FF2B5EF4-FFF2-40B4-BE49-F238E27FC236}">
                <a16:creationId xmlns:a16="http://schemas.microsoft.com/office/drawing/2014/main" id="{FE1D7FDD-E8F0-0441-B744-F88991F5A8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4" cstate="print"/>
          <a:srcRect/>
          <a:stretch>
            <a:fillRect/>
          </a:stretch>
        </p:blipFill>
        <p:spPr bwMode="auto">
          <a:xfrm>
            <a:off x="7304250" y="4073019"/>
            <a:ext cx="752475" cy="71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" name="Picture 17">
            <a:extLst>
              <a:ext uri="{FF2B5EF4-FFF2-40B4-BE49-F238E27FC236}">
                <a16:creationId xmlns:a16="http://schemas.microsoft.com/office/drawing/2014/main" id="{4ACC945F-0524-2D47-A2CB-BE7E7B7F24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5" cstate="print"/>
          <a:srcRect/>
          <a:stretch>
            <a:fillRect/>
          </a:stretch>
        </p:blipFill>
        <p:spPr bwMode="auto">
          <a:xfrm>
            <a:off x="7088226" y="2992899"/>
            <a:ext cx="2016225" cy="3234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" name="Picture 18">
            <a:extLst>
              <a:ext uri="{FF2B5EF4-FFF2-40B4-BE49-F238E27FC236}">
                <a16:creationId xmlns:a16="http://schemas.microsoft.com/office/drawing/2014/main" id="{23897C01-0B3F-8E46-B978-D72A6B84C4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6" cstate="print"/>
          <a:srcRect/>
          <a:stretch>
            <a:fillRect/>
          </a:stretch>
        </p:blipFill>
        <p:spPr bwMode="auto">
          <a:xfrm>
            <a:off x="319474" y="5873219"/>
            <a:ext cx="1773362" cy="4880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" name="Picture 19">
            <a:extLst>
              <a:ext uri="{FF2B5EF4-FFF2-40B4-BE49-F238E27FC236}">
                <a16:creationId xmlns:a16="http://schemas.microsoft.com/office/drawing/2014/main" id="{37D272E3-6350-ED48-9600-B64B195429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7" cstate="print"/>
          <a:srcRect/>
          <a:stretch>
            <a:fillRect/>
          </a:stretch>
        </p:blipFill>
        <p:spPr bwMode="auto">
          <a:xfrm>
            <a:off x="3343810" y="2848883"/>
            <a:ext cx="1754312" cy="4127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2" name="Picture 20">
            <a:extLst>
              <a:ext uri="{FF2B5EF4-FFF2-40B4-BE49-F238E27FC236}">
                <a16:creationId xmlns:a16="http://schemas.microsoft.com/office/drawing/2014/main" id="{123E03EC-3B1F-CC4F-B9CC-6A925964B4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8" cstate="print"/>
          <a:srcRect/>
          <a:stretch>
            <a:fillRect/>
          </a:stretch>
        </p:blipFill>
        <p:spPr bwMode="auto">
          <a:xfrm>
            <a:off x="2119674" y="4793099"/>
            <a:ext cx="1476375" cy="485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3" name="Picture 8" descr="H:\Downloads\LMU-Munich_logo.png">
            <a:extLst>
              <a:ext uri="{FF2B5EF4-FFF2-40B4-BE49-F238E27FC236}">
                <a16:creationId xmlns:a16="http://schemas.microsoft.com/office/drawing/2014/main" id="{4DCD4B45-8706-2746-BF2D-3BC611AEEE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9" cstate="print"/>
          <a:srcRect/>
          <a:stretch>
            <a:fillRect/>
          </a:stretch>
        </p:blipFill>
        <p:spPr bwMode="auto">
          <a:xfrm>
            <a:off x="4927986" y="3496955"/>
            <a:ext cx="1296144" cy="615199"/>
          </a:xfrm>
          <a:prstGeom prst="rect">
            <a:avLst/>
          </a:prstGeom>
          <a:noFill/>
        </p:spPr>
      </p:pic>
      <p:pic>
        <p:nvPicPr>
          <p:cNvPr id="44" name="Picture 9" descr="H:\Downloads\polyu_logo.jpg">
            <a:extLst>
              <a:ext uri="{FF2B5EF4-FFF2-40B4-BE49-F238E27FC236}">
                <a16:creationId xmlns:a16="http://schemas.microsoft.com/office/drawing/2014/main" id="{A8C038CF-DD53-DF41-8BE7-69D658C1BA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0" cstate="print"/>
          <a:srcRect/>
          <a:stretch>
            <a:fillRect/>
          </a:stretch>
        </p:blipFill>
        <p:spPr bwMode="auto">
          <a:xfrm>
            <a:off x="6296138" y="3424947"/>
            <a:ext cx="1828800" cy="457200"/>
          </a:xfrm>
          <a:prstGeom prst="rect">
            <a:avLst/>
          </a:prstGeom>
          <a:noFill/>
        </p:spPr>
      </p:pic>
      <p:pic>
        <p:nvPicPr>
          <p:cNvPr id="45" name="Picture 7" descr="H:\Downloads\macedonia.png">
            <a:extLst>
              <a:ext uri="{FF2B5EF4-FFF2-40B4-BE49-F238E27FC236}">
                <a16:creationId xmlns:a16="http://schemas.microsoft.com/office/drawing/2014/main" id="{6F7BBDD2-4248-AA41-85A2-784CA9EDD5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1" cstate="print"/>
          <a:srcRect/>
          <a:stretch>
            <a:fillRect/>
          </a:stretch>
        </p:blipFill>
        <p:spPr bwMode="auto">
          <a:xfrm>
            <a:off x="6152122" y="4289043"/>
            <a:ext cx="978024" cy="978024"/>
          </a:xfrm>
          <a:prstGeom prst="rect">
            <a:avLst/>
          </a:prstGeom>
          <a:noFill/>
        </p:spPr>
      </p:pic>
      <p:pic>
        <p:nvPicPr>
          <p:cNvPr id="46" name="Picture 6" descr="H:\Downloads\TUC_logo_en.jpg">
            <a:extLst>
              <a:ext uri="{FF2B5EF4-FFF2-40B4-BE49-F238E27FC236}">
                <a16:creationId xmlns:a16="http://schemas.microsoft.com/office/drawing/2014/main" id="{22BE4B4A-C990-D14B-9B1B-26F956557B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2" cstate="print"/>
          <a:srcRect/>
          <a:stretch>
            <a:fillRect/>
          </a:stretch>
        </p:blipFill>
        <p:spPr bwMode="auto">
          <a:xfrm>
            <a:off x="8240354" y="3640971"/>
            <a:ext cx="895452" cy="1564134"/>
          </a:xfrm>
          <a:prstGeom prst="rect">
            <a:avLst/>
          </a:prstGeom>
          <a:noFill/>
        </p:spPr>
      </p:pic>
      <p:pic>
        <p:nvPicPr>
          <p:cNvPr id="47" name="Picture 5" descr="H:\Downloads\ucl.jpeg">
            <a:extLst>
              <a:ext uri="{FF2B5EF4-FFF2-40B4-BE49-F238E27FC236}">
                <a16:creationId xmlns:a16="http://schemas.microsoft.com/office/drawing/2014/main" id="{72CC4720-9214-6F41-B834-C6F37C6051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3" cstate="print"/>
          <a:srcRect/>
          <a:stretch>
            <a:fillRect/>
          </a:stretch>
        </p:blipFill>
        <p:spPr bwMode="auto">
          <a:xfrm>
            <a:off x="4639954" y="5369163"/>
            <a:ext cx="1080120" cy="690888"/>
          </a:xfrm>
          <a:prstGeom prst="rect">
            <a:avLst/>
          </a:prstGeom>
          <a:noFill/>
        </p:spPr>
      </p:pic>
      <p:pic>
        <p:nvPicPr>
          <p:cNvPr id="48" name="Picture 4" descr="H:\Downloads\UCLA-Logo1.jpg">
            <a:extLst>
              <a:ext uri="{FF2B5EF4-FFF2-40B4-BE49-F238E27FC236}">
                <a16:creationId xmlns:a16="http://schemas.microsoft.com/office/drawing/2014/main" id="{7EED2436-A206-9241-81FB-972C7CB277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4" cstate="print"/>
          <a:srcRect/>
          <a:stretch>
            <a:fillRect/>
          </a:stretch>
        </p:blipFill>
        <p:spPr bwMode="auto">
          <a:xfrm>
            <a:off x="7304250" y="5873219"/>
            <a:ext cx="1332656" cy="429574"/>
          </a:xfrm>
          <a:prstGeom prst="rect">
            <a:avLst/>
          </a:prstGeom>
          <a:noFill/>
        </p:spPr>
      </p:pic>
      <p:pic>
        <p:nvPicPr>
          <p:cNvPr id="49" name="Picture 3" descr="H:\Downloads\UBC-Logo.jpg">
            <a:extLst>
              <a:ext uri="{FF2B5EF4-FFF2-40B4-BE49-F238E27FC236}">
                <a16:creationId xmlns:a16="http://schemas.microsoft.com/office/drawing/2014/main" id="{90C78E94-E0F4-6C46-972A-B14B7D3A13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5" cstate="print"/>
          <a:srcRect/>
          <a:stretch>
            <a:fillRect/>
          </a:stretch>
        </p:blipFill>
        <p:spPr bwMode="auto">
          <a:xfrm>
            <a:off x="6296138" y="5441171"/>
            <a:ext cx="675973" cy="919833"/>
          </a:xfrm>
          <a:prstGeom prst="rect">
            <a:avLst/>
          </a:prstGeom>
          <a:noFill/>
        </p:spPr>
      </p:pic>
      <p:pic>
        <p:nvPicPr>
          <p:cNvPr id="50" name="Picture 2" descr="H:\Downloads\Chosun-University.jpg">
            <a:extLst>
              <a:ext uri="{FF2B5EF4-FFF2-40B4-BE49-F238E27FC236}">
                <a16:creationId xmlns:a16="http://schemas.microsoft.com/office/drawing/2014/main" id="{DDCC3534-7538-E049-8A22-0B1244B42B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6" cstate="print"/>
          <a:srcRect/>
          <a:stretch>
            <a:fillRect/>
          </a:stretch>
        </p:blipFill>
        <p:spPr bwMode="auto">
          <a:xfrm>
            <a:off x="2191682" y="5902980"/>
            <a:ext cx="1728192" cy="42128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984248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27" descr="FullLogoVector_Inverted2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2702" y="5029874"/>
            <a:ext cx="2412554" cy="112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7"/>
          <p:cNvSpPr txBox="1"/>
          <p:nvPr/>
        </p:nvSpPr>
        <p:spPr>
          <a:xfrm>
            <a:off x="252046" y="500958"/>
            <a:ext cx="8640000" cy="30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875" tIns="104875" rIns="104875" bIns="104875" anchor="t" anchorCtr="0">
            <a:noAutofit/>
          </a:bodyPr>
          <a:lstStyle/>
          <a:p>
            <a:pPr lvl="0" algn="r">
              <a:buClr>
                <a:schemeClr val="dk1"/>
              </a:buClr>
              <a:buSzPts val="1100"/>
            </a:pPr>
            <a:r>
              <a:rPr lang="de-DE" sz="4800" dirty="0" err="1">
                <a:solidFill>
                  <a:schemeClr val="lt1"/>
                </a:solidFill>
                <a:latin typeface="Raleway" panose="020B0503030101060003" pitchFamily="34" charset="77"/>
                <a:ea typeface="Calibri"/>
                <a:cs typeface="Calibri"/>
                <a:sym typeface="Calibri"/>
              </a:rPr>
              <a:t>Dataflow</a:t>
            </a:r>
            <a:r>
              <a:rPr lang="de-DE" sz="4800" dirty="0">
                <a:solidFill>
                  <a:schemeClr val="lt1"/>
                </a:solidFill>
                <a:latin typeface="Raleway" panose="020B0503030101060003" pitchFamily="34" charset="77"/>
                <a:ea typeface="Calibri"/>
                <a:cs typeface="Calibri"/>
                <a:sym typeface="Calibri"/>
              </a:rPr>
              <a:t> </a:t>
            </a:r>
            <a:r>
              <a:rPr lang="de-DE" sz="4800" dirty="0" err="1">
                <a:solidFill>
                  <a:schemeClr val="lt1"/>
                </a:solidFill>
                <a:latin typeface="Raleway" panose="020B0503030101060003" pitchFamily="34" charset="77"/>
                <a:ea typeface="Calibri"/>
                <a:cs typeface="Calibri"/>
                <a:sym typeface="Calibri"/>
              </a:rPr>
              <a:t>for</a:t>
            </a:r>
            <a:r>
              <a:rPr lang="de-DE" sz="4800" dirty="0">
                <a:solidFill>
                  <a:schemeClr val="lt1"/>
                </a:solidFill>
                <a:latin typeface="Raleway" panose="020B0503030101060003" pitchFamily="34" charset="77"/>
                <a:ea typeface="Calibri"/>
                <a:cs typeface="Calibri"/>
                <a:sym typeface="Calibri"/>
              </a:rPr>
              <a:t> ML </a:t>
            </a:r>
            <a:r>
              <a:rPr lang="de-DE" sz="4800" dirty="0" err="1">
                <a:solidFill>
                  <a:schemeClr val="lt1"/>
                </a:solidFill>
                <a:latin typeface="Raleway" panose="020B0503030101060003" pitchFamily="34" charset="77"/>
                <a:ea typeface="Calibri"/>
                <a:cs typeface="Calibri"/>
                <a:sym typeface="Calibri"/>
              </a:rPr>
              <a:t>and</a:t>
            </a:r>
            <a:r>
              <a:rPr lang="de-DE" sz="4800" dirty="0">
                <a:solidFill>
                  <a:schemeClr val="lt1"/>
                </a:solidFill>
                <a:latin typeface="Raleway" panose="020B0503030101060003" pitchFamily="34" charset="77"/>
                <a:ea typeface="Calibri"/>
                <a:cs typeface="Calibri"/>
                <a:sym typeface="Calibri"/>
              </a:rPr>
              <a:t> </a:t>
            </a:r>
            <a:r>
              <a:rPr lang="de-DE" sz="4800" dirty="0" err="1">
                <a:solidFill>
                  <a:schemeClr val="lt1"/>
                </a:solidFill>
                <a:latin typeface="Raleway" panose="020B0503030101060003" pitchFamily="34" charset="77"/>
                <a:ea typeface="Calibri"/>
                <a:cs typeface="Calibri"/>
                <a:sym typeface="Calibri"/>
              </a:rPr>
              <a:t>Use</a:t>
            </a:r>
            <a:r>
              <a:rPr lang="de-DE" sz="4800" dirty="0">
                <a:solidFill>
                  <a:schemeClr val="lt1"/>
                </a:solidFill>
                <a:latin typeface="Raleway" panose="020B0503030101060003" pitchFamily="34" charset="77"/>
                <a:ea typeface="Calibri"/>
                <a:cs typeface="Calibri"/>
                <a:sym typeface="Calibri"/>
              </a:rPr>
              <a:t> Cases</a:t>
            </a:r>
          </a:p>
        </p:txBody>
      </p:sp>
      <p:sp>
        <p:nvSpPr>
          <p:cNvPr id="133" name="Google Shape;133;p27"/>
          <p:cNvSpPr txBox="1"/>
          <p:nvPr/>
        </p:nvSpPr>
        <p:spPr>
          <a:xfrm>
            <a:off x="6951350" y="5274250"/>
            <a:ext cx="1940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lt1"/>
                </a:solidFill>
                <a:latin typeface="Raleway" panose="020B0503030101060003" pitchFamily="34" charset="77"/>
                <a:ea typeface="Calibri"/>
                <a:cs typeface="Calibri"/>
                <a:sym typeface="Calibri"/>
              </a:rPr>
              <a:t>10.7.2019</a:t>
            </a:r>
            <a:endParaRPr dirty="0">
              <a:latin typeface="Raleway" panose="020B05030301010600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8021726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8"/>
          <p:cNvSpPr/>
          <p:nvPr/>
        </p:nvSpPr>
        <p:spPr>
          <a:xfrm>
            <a:off x="789885" y="515754"/>
            <a:ext cx="7389000" cy="5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3500" b="1" dirty="0">
                <a:solidFill>
                  <a:srgbClr val="595959"/>
                </a:solidFill>
                <a:latin typeface="Raleway"/>
                <a:ea typeface="Raleway"/>
                <a:cs typeface="Raleway"/>
                <a:sym typeface="Raleway"/>
              </a:rPr>
              <a:t>Outline</a:t>
            </a:r>
            <a:endParaRPr sz="3500" dirty="0">
              <a:solidFill>
                <a:srgbClr val="595959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latin typeface="Raleway" panose="020B0503030101060003" pitchFamily="34" charset="77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solidFill>
                <a:srgbClr val="7F7F7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39" name="Google Shape;139;p28"/>
          <p:cNvSpPr txBox="1">
            <a:spLocks noGrp="1"/>
          </p:cNvSpPr>
          <p:nvPr>
            <p:ph type="body" idx="1"/>
          </p:nvPr>
        </p:nvSpPr>
        <p:spPr>
          <a:xfrm>
            <a:off x="851792" y="1324000"/>
            <a:ext cx="8049000" cy="46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noAutofit/>
          </a:bodyPr>
          <a:lstStyle/>
          <a:p>
            <a:pPr marL="285750" indent="-285750">
              <a:spcBef>
                <a:spcPts val="0"/>
              </a:spcBef>
              <a:buClr>
                <a:schemeClr val="accent5"/>
              </a:buClr>
              <a:buSzPts val="2220"/>
            </a:pPr>
            <a:r>
              <a:rPr lang="en-GB" dirty="0">
                <a:solidFill>
                  <a:schemeClr val="tx1"/>
                </a:solidFill>
                <a:latin typeface="Raleway"/>
                <a:sym typeface="Raleway"/>
              </a:rPr>
              <a:t>Dataflow Concept and </a:t>
            </a:r>
            <a:r>
              <a:rPr lang="en-GB" dirty="0" err="1">
                <a:solidFill>
                  <a:schemeClr val="tx1"/>
                </a:solidFill>
                <a:latin typeface="Raleway"/>
                <a:sym typeface="Raleway"/>
              </a:rPr>
              <a:t>Maxeler</a:t>
            </a:r>
            <a:endParaRPr lang="en-GB" dirty="0">
              <a:solidFill>
                <a:schemeClr val="tx1"/>
              </a:solidFill>
              <a:latin typeface="Raleway"/>
              <a:sym typeface="Raleway"/>
            </a:endParaRPr>
          </a:p>
          <a:p>
            <a:pPr marL="285750" indent="-285750">
              <a:spcBef>
                <a:spcPts val="0"/>
              </a:spcBef>
              <a:buClr>
                <a:schemeClr val="accent5"/>
              </a:buClr>
              <a:buSzPts val="2220"/>
            </a:pPr>
            <a:endParaRPr lang="en-GB" dirty="0">
              <a:solidFill>
                <a:schemeClr val="tx1"/>
              </a:solidFill>
              <a:latin typeface="Raleway"/>
              <a:sym typeface="Raleway"/>
            </a:endParaRPr>
          </a:p>
          <a:p>
            <a:pPr marL="285750" indent="-285750">
              <a:spcBef>
                <a:spcPts val="0"/>
              </a:spcBef>
              <a:buClr>
                <a:schemeClr val="accent5"/>
              </a:buClr>
              <a:buSzPts val="2220"/>
            </a:pPr>
            <a:r>
              <a:rPr lang="en-GB" dirty="0">
                <a:solidFill>
                  <a:schemeClr val="tx1"/>
                </a:solidFill>
                <a:latin typeface="Raleway"/>
                <a:sym typeface="Raleway"/>
              </a:rPr>
              <a:t>Dataflow for ML and Use Cases</a:t>
            </a:r>
          </a:p>
          <a:p>
            <a:pPr marL="285750" indent="-285750">
              <a:spcBef>
                <a:spcPts val="0"/>
              </a:spcBef>
              <a:buClr>
                <a:schemeClr val="accent5"/>
              </a:buClr>
              <a:buSzPts val="2220"/>
            </a:pPr>
            <a:endParaRPr lang="en-GB" dirty="0">
              <a:solidFill>
                <a:schemeClr val="tx1"/>
              </a:solidFill>
              <a:latin typeface="Raleway"/>
              <a:sym typeface="Raleway"/>
            </a:endParaRPr>
          </a:p>
          <a:p>
            <a:pPr marL="285750" indent="-285750">
              <a:spcBef>
                <a:spcPts val="0"/>
              </a:spcBef>
              <a:buClr>
                <a:schemeClr val="accent5"/>
              </a:buClr>
              <a:buSzPts val="2220"/>
            </a:pPr>
            <a:r>
              <a:rPr lang="en-GB" dirty="0">
                <a:solidFill>
                  <a:schemeClr val="tx1"/>
                </a:solidFill>
                <a:latin typeface="Raleway"/>
                <a:sym typeface="Raleway"/>
              </a:rPr>
              <a:t>Dataflow Programming Introduction</a:t>
            </a:r>
          </a:p>
          <a:p>
            <a:pPr marL="285750" indent="-285750">
              <a:spcBef>
                <a:spcPts val="0"/>
              </a:spcBef>
              <a:buClr>
                <a:schemeClr val="accent5"/>
              </a:buClr>
              <a:buSzPts val="2220"/>
            </a:pPr>
            <a:endParaRPr lang="en-GB" dirty="0">
              <a:solidFill>
                <a:schemeClr val="tx1"/>
              </a:solidFill>
              <a:latin typeface="Raleway"/>
              <a:sym typeface="Raleway"/>
            </a:endParaRPr>
          </a:p>
          <a:p>
            <a:pPr marL="285750" indent="-285750">
              <a:spcBef>
                <a:spcPts val="0"/>
              </a:spcBef>
              <a:buClr>
                <a:schemeClr val="accent5"/>
              </a:buClr>
              <a:buSzPts val="2220"/>
            </a:pPr>
            <a:r>
              <a:rPr lang="en-GB" dirty="0">
                <a:solidFill>
                  <a:schemeClr val="tx1"/>
                </a:solidFill>
                <a:latin typeface="Raleway"/>
                <a:sym typeface="Raleway"/>
              </a:rPr>
              <a:t>Hands-on Example</a:t>
            </a:r>
          </a:p>
          <a:p>
            <a:pPr marL="285750" indent="-285750">
              <a:spcBef>
                <a:spcPts val="0"/>
              </a:spcBef>
              <a:buClr>
                <a:schemeClr val="accent5"/>
              </a:buClr>
              <a:buSzPts val="2220"/>
            </a:pPr>
            <a:endParaRPr lang="de-DE" sz="1800" dirty="0">
              <a:solidFill>
                <a:schemeClr val="tx1"/>
              </a:solidFill>
              <a:latin typeface="Raleway"/>
              <a:sym typeface="Raleway"/>
            </a:endParaRPr>
          </a:p>
        </p:txBody>
      </p:sp>
      <p:sp>
        <p:nvSpPr>
          <p:cNvPr id="140" name="Google Shape;140;p28"/>
          <p:cNvSpPr txBox="1"/>
          <p:nvPr/>
        </p:nvSpPr>
        <p:spPr>
          <a:xfrm>
            <a:off x="8475260" y="6356354"/>
            <a:ext cx="409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rgbClr val="888888"/>
                </a:solidFill>
                <a:latin typeface="Raleway" panose="020B0503030101060003" pitchFamily="34" charset="77"/>
                <a:ea typeface="Calibri"/>
                <a:cs typeface="Calibri"/>
                <a:sym typeface="Calibri"/>
              </a:rPr>
              <a:t>2</a:t>
            </a:fld>
            <a:endParaRPr sz="1200" dirty="0">
              <a:solidFill>
                <a:srgbClr val="888888"/>
              </a:solidFill>
              <a:latin typeface="Raleway" panose="020B0503030101060003" pitchFamily="34" charset="77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8"/>
          <p:cNvSpPr/>
          <p:nvPr/>
        </p:nvSpPr>
        <p:spPr>
          <a:xfrm>
            <a:off x="789885" y="515754"/>
            <a:ext cx="7389000" cy="5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3500" b="1" dirty="0">
                <a:solidFill>
                  <a:srgbClr val="595959"/>
                </a:solidFill>
                <a:latin typeface="Raleway"/>
                <a:ea typeface="Raleway"/>
                <a:cs typeface="Raleway"/>
                <a:sym typeface="Raleway"/>
              </a:rPr>
              <a:t>CNN </a:t>
            </a:r>
            <a:r>
              <a:rPr lang="de-DE" sz="3500" b="1" dirty="0" err="1">
                <a:solidFill>
                  <a:srgbClr val="595959"/>
                </a:solidFill>
                <a:latin typeface="Raleway"/>
                <a:ea typeface="Raleway"/>
                <a:cs typeface="Raleway"/>
                <a:sym typeface="Raleway"/>
              </a:rPr>
              <a:t>Inference</a:t>
            </a:r>
            <a:r>
              <a:rPr lang="de-DE" sz="3500" b="1" dirty="0">
                <a:solidFill>
                  <a:srgbClr val="595959"/>
                </a:solidFill>
                <a:latin typeface="Raleway"/>
                <a:ea typeface="Raleway"/>
                <a:cs typeface="Raleway"/>
                <a:sym typeface="Raleway"/>
              </a:rPr>
              <a:t> on DFEs</a:t>
            </a:r>
            <a:endParaRPr sz="3500" dirty="0">
              <a:solidFill>
                <a:srgbClr val="595959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latin typeface="Raleway" panose="020B0503030101060003" pitchFamily="34" charset="77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solidFill>
                <a:srgbClr val="7F7F7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39" name="Google Shape;139;p28"/>
          <p:cNvSpPr txBox="1">
            <a:spLocks noGrp="1"/>
          </p:cNvSpPr>
          <p:nvPr>
            <p:ph type="body" idx="1"/>
          </p:nvPr>
        </p:nvSpPr>
        <p:spPr>
          <a:xfrm>
            <a:off x="851792" y="1324000"/>
            <a:ext cx="8049000" cy="46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noAutofit/>
          </a:bodyPr>
          <a:lstStyle/>
          <a:p>
            <a:pPr marL="285750" indent="-285750">
              <a:spcBef>
                <a:spcPts val="0"/>
              </a:spcBef>
              <a:buClr>
                <a:schemeClr val="accent5"/>
              </a:buClr>
              <a:buSzPts val="2220"/>
            </a:pPr>
            <a:r>
              <a:rPr lang="en-GB" dirty="0">
                <a:solidFill>
                  <a:schemeClr val="tx1"/>
                </a:solidFill>
                <a:latin typeface="Raleway"/>
                <a:sym typeface="Raleway"/>
              </a:rPr>
              <a:t>ICCD 2017: N. Voss et al: Convolutional Neural Networks on Dataflow Engines</a:t>
            </a:r>
          </a:p>
          <a:p>
            <a:pPr marL="285750" indent="-285750">
              <a:spcBef>
                <a:spcPts val="0"/>
              </a:spcBef>
              <a:buClr>
                <a:schemeClr val="accent5"/>
              </a:buClr>
              <a:buSzPts val="2220"/>
            </a:pPr>
            <a:r>
              <a:rPr lang="en-GB" dirty="0">
                <a:solidFill>
                  <a:schemeClr val="tx1"/>
                </a:solidFill>
                <a:latin typeface="Raleway"/>
                <a:sym typeface="Raleway"/>
              </a:rPr>
              <a:t>High throughput implementation of VGG-16</a:t>
            </a:r>
          </a:p>
          <a:p>
            <a:pPr marL="285750" indent="-285750">
              <a:spcBef>
                <a:spcPts val="0"/>
              </a:spcBef>
              <a:buClr>
                <a:schemeClr val="accent5"/>
              </a:buClr>
              <a:buSzPts val="2220"/>
            </a:pPr>
            <a:r>
              <a:rPr lang="en-GB" dirty="0">
                <a:solidFill>
                  <a:schemeClr val="tx1"/>
                </a:solidFill>
                <a:latin typeface="Raleway"/>
                <a:sym typeface="Raleway"/>
              </a:rPr>
              <a:t>~84.5 images/sec (224x224 pixels), 2.45 TOP/s</a:t>
            </a:r>
          </a:p>
          <a:p>
            <a:pPr marL="285750" indent="-285750">
              <a:spcBef>
                <a:spcPts val="0"/>
              </a:spcBef>
              <a:buClr>
                <a:schemeClr val="accent5"/>
              </a:buClr>
              <a:buSzPts val="2220"/>
            </a:pPr>
            <a:endParaRPr lang="en-GB" dirty="0">
              <a:solidFill>
                <a:schemeClr val="tx1"/>
              </a:solidFill>
              <a:latin typeface="Raleway"/>
              <a:sym typeface="Raleway"/>
            </a:endParaRPr>
          </a:p>
          <a:p>
            <a:pPr marL="285750" indent="-285750">
              <a:spcBef>
                <a:spcPts val="0"/>
              </a:spcBef>
              <a:buClr>
                <a:schemeClr val="accent5"/>
              </a:buClr>
              <a:buSzPts val="2220"/>
            </a:pPr>
            <a:endParaRPr lang="de-DE" sz="1800" dirty="0">
              <a:solidFill>
                <a:schemeClr val="tx1"/>
              </a:solidFill>
              <a:latin typeface="Raleway"/>
              <a:sym typeface="Raleway"/>
            </a:endParaRPr>
          </a:p>
        </p:txBody>
      </p:sp>
      <p:sp>
        <p:nvSpPr>
          <p:cNvPr id="140" name="Google Shape;140;p28"/>
          <p:cNvSpPr txBox="1"/>
          <p:nvPr/>
        </p:nvSpPr>
        <p:spPr>
          <a:xfrm>
            <a:off x="8475260" y="6356354"/>
            <a:ext cx="409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rgbClr val="888888"/>
                </a:solidFill>
                <a:latin typeface="Raleway" panose="020B0503030101060003" pitchFamily="34" charset="77"/>
                <a:ea typeface="Calibri"/>
                <a:cs typeface="Calibri"/>
                <a:sym typeface="Calibri"/>
              </a:rPr>
              <a:t>20</a:t>
            </a:fld>
            <a:endParaRPr sz="1200" dirty="0">
              <a:solidFill>
                <a:srgbClr val="888888"/>
              </a:solidFill>
              <a:latin typeface="Raleway" panose="020B0503030101060003" pitchFamily="34" charset="77"/>
              <a:ea typeface="Calibri"/>
              <a:cs typeface="Calibri"/>
              <a:sym typeface="Calibri"/>
            </a:endParaRPr>
          </a:p>
        </p:txBody>
      </p:sp>
      <p:pic>
        <p:nvPicPr>
          <p:cNvPr id="7" name="Bild 4" descr="architecture.pdf">
            <a:extLst>
              <a:ext uri="{FF2B5EF4-FFF2-40B4-BE49-F238E27FC236}">
                <a16:creationId xmlns:a16="http://schemas.microsoft.com/office/drawing/2014/main" id="{2EA040EC-6267-164E-87F9-8D1CE91091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7516" y="2943740"/>
            <a:ext cx="3787243" cy="3398506"/>
          </a:xfrm>
          <a:prstGeom prst="rect">
            <a:avLst/>
          </a:prstGeom>
        </p:spPr>
      </p:pic>
      <p:sp>
        <p:nvSpPr>
          <p:cNvPr id="8" name="Google Shape;139;p28">
            <a:extLst>
              <a:ext uri="{FF2B5EF4-FFF2-40B4-BE49-F238E27FC236}">
                <a16:creationId xmlns:a16="http://schemas.microsoft.com/office/drawing/2014/main" id="{954ADFCF-3FA9-1B44-A7A6-E7AA35C962F0}"/>
              </a:ext>
            </a:extLst>
          </p:cNvPr>
          <p:cNvSpPr txBox="1">
            <a:spLocks/>
          </p:cNvSpPr>
          <p:nvPr/>
        </p:nvSpPr>
        <p:spPr>
          <a:xfrm>
            <a:off x="852946" y="2842751"/>
            <a:ext cx="4192018" cy="31278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 ea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285750" indent="-285750">
              <a:spcBef>
                <a:spcPts val="0"/>
              </a:spcBef>
              <a:buClr>
                <a:schemeClr val="accent5"/>
              </a:buClr>
              <a:buSzPts val="2220"/>
            </a:pPr>
            <a:r>
              <a:rPr lang="en-GB" dirty="0">
                <a:solidFill>
                  <a:schemeClr val="tx1"/>
                </a:solidFill>
                <a:latin typeface="Raleway"/>
                <a:sym typeface="Raleway"/>
              </a:rPr>
              <a:t>We made further improvements:</a:t>
            </a:r>
          </a:p>
          <a:p>
            <a:pPr marL="742950" lvl="1" indent="-285750">
              <a:spcBef>
                <a:spcPts val="0"/>
              </a:spcBef>
              <a:buClr>
                <a:schemeClr val="accent5"/>
              </a:buClr>
              <a:buSzPts val="2220"/>
            </a:pPr>
            <a:r>
              <a:rPr lang="en-GB" dirty="0">
                <a:solidFill>
                  <a:schemeClr val="tx1"/>
                </a:solidFill>
                <a:latin typeface="Raleway"/>
                <a:sym typeface="Raleway"/>
              </a:rPr>
              <a:t>Support for generic CNNs</a:t>
            </a:r>
          </a:p>
          <a:p>
            <a:pPr marL="742950" lvl="1" indent="-285750">
              <a:spcBef>
                <a:spcPts val="0"/>
              </a:spcBef>
              <a:buClr>
                <a:schemeClr val="accent5"/>
              </a:buClr>
              <a:buSzPts val="2220"/>
            </a:pPr>
            <a:r>
              <a:rPr lang="en-GB" dirty="0">
                <a:solidFill>
                  <a:schemeClr val="tx1"/>
                </a:solidFill>
                <a:latin typeface="Raleway"/>
                <a:sym typeface="Raleway"/>
              </a:rPr>
              <a:t>All input image sizes supported (up to 10K images)</a:t>
            </a:r>
          </a:p>
          <a:p>
            <a:pPr marL="742950" lvl="1" indent="-285750">
              <a:spcBef>
                <a:spcPts val="0"/>
              </a:spcBef>
              <a:buClr>
                <a:schemeClr val="accent5"/>
              </a:buClr>
              <a:buSzPts val="2220"/>
            </a:pPr>
            <a:r>
              <a:rPr lang="en-GB" dirty="0">
                <a:solidFill>
                  <a:schemeClr val="tx1"/>
                </a:solidFill>
                <a:latin typeface="Raleway"/>
                <a:sym typeface="Raleway"/>
              </a:rPr>
              <a:t>Higher Speed</a:t>
            </a:r>
          </a:p>
          <a:p>
            <a:pPr marL="742950" lvl="1" indent="-285750">
              <a:spcBef>
                <a:spcPts val="0"/>
              </a:spcBef>
              <a:buClr>
                <a:schemeClr val="accent5"/>
              </a:buClr>
              <a:buSzPts val="2220"/>
            </a:pPr>
            <a:r>
              <a:rPr lang="en-GB" dirty="0">
                <a:solidFill>
                  <a:schemeClr val="tx1"/>
                </a:solidFill>
                <a:latin typeface="Raleway"/>
                <a:sym typeface="Raleway"/>
              </a:rPr>
              <a:t>Available on MAX5C, </a:t>
            </a:r>
            <a:r>
              <a:rPr lang="en-GB" dirty="0" err="1">
                <a:solidFill>
                  <a:schemeClr val="tx1"/>
                </a:solidFill>
                <a:latin typeface="Raleway"/>
                <a:sym typeface="Raleway"/>
              </a:rPr>
              <a:t>Alveo</a:t>
            </a:r>
            <a:r>
              <a:rPr lang="en-GB" dirty="0">
                <a:solidFill>
                  <a:schemeClr val="tx1"/>
                </a:solidFill>
                <a:latin typeface="Raleway"/>
                <a:sym typeface="Raleway"/>
              </a:rPr>
              <a:t> and Amazon F1</a:t>
            </a:r>
          </a:p>
          <a:p>
            <a:pPr marL="285750" indent="-285750">
              <a:spcBef>
                <a:spcPts val="0"/>
              </a:spcBef>
              <a:buClr>
                <a:schemeClr val="accent5"/>
              </a:buClr>
              <a:buSzPts val="2220"/>
            </a:pPr>
            <a:endParaRPr lang="en-GB" dirty="0">
              <a:solidFill>
                <a:schemeClr val="tx1"/>
              </a:solidFill>
              <a:latin typeface="Raleway"/>
              <a:sym typeface="Raleway"/>
            </a:endParaRPr>
          </a:p>
          <a:p>
            <a:pPr marL="285750" indent="-285750">
              <a:spcBef>
                <a:spcPts val="0"/>
              </a:spcBef>
              <a:buClr>
                <a:schemeClr val="accent5"/>
              </a:buClr>
              <a:buSzPts val="2220"/>
            </a:pPr>
            <a:endParaRPr lang="de-DE" sz="1800" dirty="0">
              <a:solidFill>
                <a:schemeClr val="tx1"/>
              </a:solidFill>
              <a:latin typeface="Raleway"/>
              <a:sym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26399076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8"/>
          <p:cNvSpPr/>
          <p:nvPr/>
        </p:nvSpPr>
        <p:spPr>
          <a:xfrm>
            <a:off x="789885" y="515754"/>
            <a:ext cx="7389000" cy="5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3500" b="1" dirty="0">
                <a:solidFill>
                  <a:srgbClr val="595959"/>
                </a:solidFill>
                <a:latin typeface="Raleway"/>
                <a:ea typeface="Raleway"/>
                <a:cs typeface="Raleway"/>
                <a:sym typeface="Raleway"/>
              </a:rPr>
              <a:t>CNN </a:t>
            </a:r>
            <a:r>
              <a:rPr lang="de-DE" sz="3500" b="1" dirty="0" err="1">
                <a:solidFill>
                  <a:srgbClr val="595959"/>
                </a:solidFill>
                <a:latin typeface="Raleway"/>
                <a:ea typeface="Raleway"/>
                <a:cs typeface="Raleway"/>
                <a:sym typeface="Raleway"/>
              </a:rPr>
              <a:t>Traning</a:t>
            </a:r>
            <a:r>
              <a:rPr lang="de-DE" sz="3500" b="1" dirty="0">
                <a:solidFill>
                  <a:srgbClr val="595959"/>
                </a:solidFill>
                <a:latin typeface="Raleway"/>
                <a:ea typeface="Raleway"/>
                <a:cs typeface="Raleway"/>
                <a:sym typeface="Raleway"/>
              </a:rPr>
              <a:t> on DFEs</a:t>
            </a:r>
            <a:endParaRPr sz="3500" dirty="0">
              <a:solidFill>
                <a:srgbClr val="595959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latin typeface="Raleway" panose="020B0503030101060003" pitchFamily="34" charset="77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solidFill>
                <a:srgbClr val="7F7F7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40" name="Google Shape;140;p28"/>
          <p:cNvSpPr txBox="1"/>
          <p:nvPr/>
        </p:nvSpPr>
        <p:spPr>
          <a:xfrm>
            <a:off x="8475260" y="6356354"/>
            <a:ext cx="409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rgbClr val="888888"/>
                </a:solidFill>
                <a:latin typeface="Raleway" panose="020B0503030101060003" pitchFamily="34" charset="77"/>
                <a:ea typeface="Calibri"/>
                <a:cs typeface="Calibri"/>
                <a:sym typeface="Calibri"/>
              </a:rPr>
              <a:t>21</a:t>
            </a:fld>
            <a:endParaRPr sz="1200" dirty="0">
              <a:solidFill>
                <a:srgbClr val="888888"/>
              </a:solidFill>
              <a:latin typeface="Raleway" panose="020B0503030101060003" pitchFamily="34" charset="77"/>
              <a:ea typeface="Calibri"/>
              <a:cs typeface="Calibri"/>
              <a:sym typeface="Calibri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923F2348-D40F-EB4B-9CCF-1BB249C034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6656" y="1206646"/>
            <a:ext cx="5170687" cy="5240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7640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8"/>
          <p:cNvSpPr/>
          <p:nvPr/>
        </p:nvSpPr>
        <p:spPr>
          <a:xfrm>
            <a:off x="789885" y="515754"/>
            <a:ext cx="7389000" cy="5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3500" b="1" dirty="0" err="1">
                <a:solidFill>
                  <a:srgbClr val="595959"/>
                </a:solidFill>
                <a:latin typeface="Raleway"/>
                <a:ea typeface="Raleway"/>
                <a:cs typeface="Raleway"/>
                <a:sym typeface="Raleway"/>
              </a:rPr>
              <a:t>Dataflow</a:t>
            </a:r>
            <a:r>
              <a:rPr lang="de-DE" sz="3500" b="1" dirty="0">
                <a:solidFill>
                  <a:srgbClr val="595959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de-DE" sz="3500" b="1" dirty="0" err="1">
                <a:solidFill>
                  <a:srgbClr val="595959"/>
                </a:solidFill>
                <a:latin typeface="Raleway"/>
                <a:ea typeface="Raleway"/>
                <a:cs typeface="Raleway"/>
                <a:sym typeface="Raleway"/>
              </a:rPr>
              <a:t>vs</a:t>
            </a:r>
            <a:r>
              <a:rPr lang="de-DE" sz="3500" b="1" dirty="0">
                <a:solidFill>
                  <a:srgbClr val="595959"/>
                </a:solidFill>
                <a:latin typeface="Raleway"/>
                <a:ea typeface="Raleway"/>
                <a:cs typeface="Raleway"/>
                <a:sym typeface="Raleway"/>
              </a:rPr>
              <a:t> GPU </a:t>
            </a:r>
            <a:r>
              <a:rPr lang="de-DE" sz="3500" b="1" dirty="0" err="1">
                <a:solidFill>
                  <a:srgbClr val="595959"/>
                </a:solidFill>
                <a:latin typeface="Raleway"/>
                <a:ea typeface="Raleway"/>
                <a:cs typeface="Raleway"/>
                <a:sym typeface="Raleway"/>
              </a:rPr>
              <a:t>for</a:t>
            </a:r>
            <a:r>
              <a:rPr lang="de-DE" sz="3500" b="1" dirty="0">
                <a:solidFill>
                  <a:srgbClr val="595959"/>
                </a:solidFill>
                <a:latin typeface="Raleway"/>
                <a:ea typeface="Raleway"/>
                <a:cs typeface="Raleway"/>
                <a:sym typeface="Raleway"/>
              </a:rPr>
              <a:t> ML</a:t>
            </a:r>
            <a:endParaRPr sz="3500" dirty="0">
              <a:solidFill>
                <a:srgbClr val="595959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latin typeface="Raleway" panose="020B0503030101060003" pitchFamily="34" charset="77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solidFill>
                <a:srgbClr val="7F7F7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39" name="Google Shape;139;p28"/>
          <p:cNvSpPr txBox="1">
            <a:spLocks noGrp="1"/>
          </p:cNvSpPr>
          <p:nvPr>
            <p:ph type="body" idx="1"/>
          </p:nvPr>
        </p:nvSpPr>
        <p:spPr>
          <a:xfrm>
            <a:off x="851792" y="1324000"/>
            <a:ext cx="8049000" cy="46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noAutofit/>
          </a:bodyPr>
          <a:lstStyle/>
          <a:p>
            <a:pPr marL="285750" indent="-285750">
              <a:spcBef>
                <a:spcPts val="0"/>
              </a:spcBef>
              <a:buClr>
                <a:schemeClr val="accent5"/>
              </a:buClr>
              <a:buSzPts val="2220"/>
            </a:pPr>
            <a:r>
              <a:rPr lang="en-GB" dirty="0">
                <a:solidFill>
                  <a:schemeClr val="tx1"/>
                </a:solidFill>
                <a:latin typeface="Raleway"/>
                <a:sym typeface="Raleway"/>
              </a:rPr>
              <a:t>Advantages:</a:t>
            </a:r>
          </a:p>
          <a:p>
            <a:pPr marL="742950" lvl="1" indent="-285750">
              <a:spcBef>
                <a:spcPts val="0"/>
              </a:spcBef>
              <a:buClr>
                <a:schemeClr val="accent5"/>
              </a:buClr>
              <a:buSzPts val="2220"/>
            </a:pPr>
            <a:r>
              <a:rPr lang="en-GB" dirty="0">
                <a:solidFill>
                  <a:schemeClr val="tx1"/>
                </a:solidFill>
                <a:latin typeface="Raleway"/>
                <a:sym typeface="Raleway"/>
              </a:rPr>
              <a:t>Predictable, guaranteed low latency</a:t>
            </a:r>
          </a:p>
          <a:p>
            <a:pPr marL="742950" lvl="1" indent="-285750">
              <a:spcBef>
                <a:spcPts val="0"/>
              </a:spcBef>
              <a:buClr>
                <a:schemeClr val="accent5"/>
              </a:buClr>
              <a:buSzPts val="2220"/>
            </a:pPr>
            <a:r>
              <a:rPr lang="en-GB" dirty="0">
                <a:solidFill>
                  <a:schemeClr val="tx1"/>
                </a:solidFill>
                <a:latin typeface="Raleway"/>
                <a:sym typeface="Raleway"/>
              </a:rPr>
              <a:t>Low power usage</a:t>
            </a:r>
          </a:p>
          <a:p>
            <a:pPr marL="742950" lvl="1" indent="-285750">
              <a:spcBef>
                <a:spcPts val="0"/>
              </a:spcBef>
              <a:buClr>
                <a:schemeClr val="accent5"/>
              </a:buClr>
              <a:buSzPts val="2220"/>
            </a:pPr>
            <a:r>
              <a:rPr lang="en-GB" dirty="0">
                <a:solidFill>
                  <a:schemeClr val="tx1"/>
                </a:solidFill>
                <a:latin typeface="Raleway"/>
                <a:sym typeface="Raleway"/>
              </a:rPr>
              <a:t>Fully custom types</a:t>
            </a:r>
          </a:p>
          <a:p>
            <a:pPr marL="1200150" lvl="2" indent="-285750">
              <a:spcBef>
                <a:spcPts val="0"/>
              </a:spcBef>
              <a:buClr>
                <a:schemeClr val="accent5"/>
              </a:buClr>
              <a:buSzPts val="2220"/>
            </a:pPr>
            <a:r>
              <a:rPr lang="en-GB" dirty="0">
                <a:solidFill>
                  <a:schemeClr val="tx1"/>
                </a:solidFill>
                <a:latin typeface="Raleway"/>
                <a:sym typeface="Raleway"/>
              </a:rPr>
              <a:t>E.g. binary or ternary networks possible</a:t>
            </a:r>
          </a:p>
          <a:p>
            <a:pPr marL="1200150" lvl="2" indent="-285750">
              <a:spcBef>
                <a:spcPts val="0"/>
              </a:spcBef>
              <a:buClr>
                <a:schemeClr val="accent5"/>
              </a:buClr>
              <a:buSzPts val="2220"/>
            </a:pPr>
            <a:r>
              <a:rPr lang="en-GB" dirty="0">
                <a:solidFill>
                  <a:schemeClr val="tx1"/>
                </a:solidFill>
                <a:latin typeface="Raleway"/>
                <a:sym typeface="Raleway"/>
              </a:rPr>
              <a:t>But also 20 bit if required</a:t>
            </a:r>
          </a:p>
          <a:p>
            <a:pPr marL="742950" lvl="1" indent="-285750">
              <a:spcBef>
                <a:spcPts val="0"/>
              </a:spcBef>
              <a:buClr>
                <a:schemeClr val="accent5"/>
              </a:buClr>
              <a:buSzPts val="2220"/>
            </a:pPr>
            <a:r>
              <a:rPr lang="en-GB" dirty="0">
                <a:solidFill>
                  <a:schemeClr val="tx1"/>
                </a:solidFill>
                <a:latin typeface="Raleway"/>
                <a:sym typeface="Raleway"/>
              </a:rPr>
              <a:t>Can be fed directly from networking connections</a:t>
            </a:r>
          </a:p>
          <a:p>
            <a:pPr marL="1200150" lvl="2" indent="-285750">
              <a:spcBef>
                <a:spcPts val="0"/>
              </a:spcBef>
              <a:buClr>
                <a:schemeClr val="accent5"/>
              </a:buClr>
              <a:buSzPts val="2220"/>
            </a:pPr>
            <a:r>
              <a:rPr lang="en-GB" dirty="0">
                <a:solidFill>
                  <a:schemeClr val="tx1"/>
                </a:solidFill>
                <a:latin typeface="Raleway"/>
                <a:sym typeface="Raleway"/>
              </a:rPr>
              <a:t>No bottleneck of getting data from network via CPU and PCIe to the GPU</a:t>
            </a:r>
          </a:p>
          <a:p>
            <a:pPr marL="742950" lvl="1" indent="-285750">
              <a:spcBef>
                <a:spcPts val="0"/>
              </a:spcBef>
              <a:buClr>
                <a:schemeClr val="accent5"/>
              </a:buClr>
              <a:buSzPts val="2220"/>
            </a:pPr>
            <a:r>
              <a:rPr lang="en-GB" dirty="0">
                <a:solidFill>
                  <a:schemeClr val="tx1"/>
                </a:solidFill>
                <a:latin typeface="Raleway"/>
                <a:sym typeface="Raleway"/>
              </a:rPr>
              <a:t>Lower cooling and space requirements</a:t>
            </a:r>
          </a:p>
          <a:p>
            <a:pPr marL="285750" indent="-285750">
              <a:spcBef>
                <a:spcPts val="0"/>
              </a:spcBef>
              <a:buClr>
                <a:schemeClr val="accent5"/>
              </a:buClr>
              <a:buSzPts val="2220"/>
            </a:pPr>
            <a:r>
              <a:rPr lang="en-GB" dirty="0">
                <a:solidFill>
                  <a:schemeClr val="tx1"/>
                </a:solidFill>
                <a:latin typeface="Raleway"/>
                <a:sym typeface="Raleway"/>
              </a:rPr>
              <a:t>Disadvantages:</a:t>
            </a:r>
          </a:p>
          <a:p>
            <a:pPr marL="742950" lvl="1" indent="-285750">
              <a:spcBef>
                <a:spcPts val="0"/>
              </a:spcBef>
              <a:buClr>
                <a:schemeClr val="accent5"/>
              </a:buClr>
              <a:buSzPts val="2220"/>
            </a:pPr>
            <a:r>
              <a:rPr lang="en-GB" dirty="0">
                <a:solidFill>
                  <a:schemeClr val="tx1"/>
                </a:solidFill>
                <a:latin typeface="Raleway"/>
                <a:sym typeface="Raleway"/>
              </a:rPr>
              <a:t>Currently not fully integrated into common ML libraries</a:t>
            </a:r>
          </a:p>
          <a:p>
            <a:pPr marL="1200150" lvl="2" indent="-285750">
              <a:spcBef>
                <a:spcPts val="0"/>
              </a:spcBef>
              <a:buClr>
                <a:schemeClr val="accent5"/>
              </a:buClr>
              <a:buSzPts val="2220"/>
            </a:pPr>
            <a:r>
              <a:rPr lang="en-GB" dirty="0">
                <a:solidFill>
                  <a:schemeClr val="tx1"/>
                </a:solidFill>
                <a:latin typeface="Raleway"/>
                <a:sym typeface="Raleway"/>
              </a:rPr>
              <a:t>More development effort required</a:t>
            </a:r>
          </a:p>
          <a:p>
            <a:pPr marL="742950" lvl="1" indent="-285750">
              <a:spcBef>
                <a:spcPts val="0"/>
              </a:spcBef>
              <a:buClr>
                <a:schemeClr val="accent5"/>
              </a:buClr>
              <a:buSzPts val="2220"/>
            </a:pPr>
            <a:endParaRPr lang="en-GB" dirty="0">
              <a:solidFill>
                <a:schemeClr val="tx1"/>
              </a:solidFill>
              <a:latin typeface="Raleway"/>
              <a:sym typeface="Raleway"/>
            </a:endParaRPr>
          </a:p>
          <a:p>
            <a:pPr marL="285750" indent="-285750">
              <a:spcBef>
                <a:spcPts val="0"/>
              </a:spcBef>
              <a:buClr>
                <a:schemeClr val="accent5"/>
              </a:buClr>
              <a:buSzPts val="2220"/>
            </a:pPr>
            <a:endParaRPr lang="de-DE" sz="1800" dirty="0">
              <a:solidFill>
                <a:schemeClr val="tx1"/>
              </a:solidFill>
              <a:latin typeface="Raleway"/>
              <a:sym typeface="Raleway"/>
            </a:endParaRPr>
          </a:p>
        </p:txBody>
      </p:sp>
      <p:sp>
        <p:nvSpPr>
          <p:cNvPr id="140" name="Google Shape;140;p28"/>
          <p:cNvSpPr txBox="1"/>
          <p:nvPr/>
        </p:nvSpPr>
        <p:spPr>
          <a:xfrm>
            <a:off x="8475260" y="6356354"/>
            <a:ext cx="409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rgbClr val="888888"/>
                </a:solidFill>
                <a:latin typeface="Raleway" panose="020B0503030101060003" pitchFamily="34" charset="77"/>
                <a:ea typeface="Calibri"/>
                <a:cs typeface="Calibri"/>
                <a:sym typeface="Calibri"/>
              </a:rPr>
              <a:t>22</a:t>
            </a:fld>
            <a:endParaRPr sz="1200" dirty="0">
              <a:solidFill>
                <a:srgbClr val="888888"/>
              </a:solidFill>
              <a:latin typeface="Raleway" panose="020B0503030101060003" pitchFamily="34" charset="77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247173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8"/>
          <p:cNvSpPr/>
          <p:nvPr/>
        </p:nvSpPr>
        <p:spPr>
          <a:xfrm>
            <a:off x="789885" y="515754"/>
            <a:ext cx="7389000" cy="5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3500" b="1" dirty="0" err="1">
                <a:solidFill>
                  <a:srgbClr val="595959"/>
                </a:solidFill>
                <a:latin typeface="Raleway"/>
                <a:ea typeface="Raleway"/>
                <a:cs typeface="Raleway"/>
                <a:sym typeface="Raleway"/>
              </a:rPr>
              <a:t>Triggering</a:t>
            </a:r>
            <a:r>
              <a:rPr lang="de-DE" sz="3500" b="1" dirty="0">
                <a:solidFill>
                  <a:srgbClr val="595959"/>
                </a:solidFill>
                <a:latin typeface="Raleway"/>
                <a:ea typeface="Raleway"/>
                <a:cs typeface="Raleway"/>
                <a:sym typeface="Raleway"/>
              </a:rPr>
              <a:t> at CMS</a:t>
            </a:r>
            <a:endParaRPr sz="3500" dirty="0">
              <a:solidFill>
                <a:srgbClr val="595959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latin typeface="Raleway" panose="020B0503030101060003" pitchFamily="34" charset="77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solidFill>
                <a:srgbClr val="7F7F7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39" name="Google Shape;139;p28"/>
          <p:cNvSpPr txBox="1">
            <a:spLocks noGrp="1"/>
          </p:cNvSpPr>
          <p:nvPr>
            <p:ph type="body" idx="1"/>
          </p:nvPr>
        </p:nvSpPr>
        <p:spPr>
          <a:xfrm>
            <a:off x="851792" y="1324000"/>
            <a:ext cx="8049000" cy="46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noAutofit/>
          </a:bodyPr>
          <a:lstStyle/>
          <a:p>
            <a:pPr marL="285750" indent="-285750">
              <a:spcBef>
                <a:spcPts val="0"/>
              </a:spcBef>
              <a:buClr>
                <a:schemeClr val="accent5"/>
              </a:buClr>
              <a:buSzPts val="2220"/>
            </a:pPr>
            <a:r>
              <a:rPr lang="en-GB" dirty="0">
                <a:solidFill>
                  <a:schemeClr val="tx1"/>
                </a:solidFill>
                <a:latin typeface="Raleway"/>
                <a:sym typeface="Raleway"/>
              </a:rPr>
              <a:t>Study by PhD student at imperial</a:t>
            </a:r>
          </a:p>
          <a:p>
            <a:pPr marL="742950" lvl="1" indent="-285750">
              <a:spcBef>
                <a:spcPts val="0"/>
              </a:spcBef>
              <a:buClr>
                <a:schemeClr val="accent5"/>
              </a:buClr>
              <a:buSzPts val="2220"/>
            </a:pPr>
            <a:r>
              <a:rPr lang="en-GB" dirty="0">
                <a:solidFill>
                  <a:schemeClr val="tx1"/>
                </a:solidFill>
                <a:latin typeface="Raleway"/>
                <a:sym typeface="Raleway"/>
              </a:rPr>
              <a:t>Reimplement triggering algorithm using </a:t>
            </a:r>
            <a:r>
              <a:rPr lang="en-GB" dirty="0" err="1">
                <a:solidFill>
                  <a:schemeClr val="tx1"/>
                </a:solidFill>
                <a:latin typeface="Raleway"/>
                <a:sym typeface="Raleway"/>
              </a:rPr>
              <a:t>MaxJ</a:t>
            </a:r>
            <a:endParaRPr lang="en-GB" dirty="0">
              <a:solidFill>
                <a:schemeClr val="tx1"/>
              </a:solidFill>
              <a:latin typeface="Raleway"/>
              <a:sym typeface="Raleway"/>
            </a:endParaRPr>
          </a:p>
          <a:p>
            <a:pPr marL="742950" lvl="1" indent="-285750">
              <a:spcBef>
                <a:spcPts val="0"/>
              </a:spcBef>
              <a:buClr>
                <a:schemeClr val="accent5"/>
              </a:buClr>
              <a:buSzPts val="2220"/>
            </a:pPr>
            <a:endParaRPr lang="en-GB" dirty="0">
              <a:solidFill>
                <a:schemeClr val="tx1"/>
              </a:solidFill>
              <a:latin typeface="Raleway"/>
              <a:sym typeface="Raleway"/>
            </a:endParaRPr>
          </a:p>
          <a:p>
            <a:pPr marL="285750" indent="-285750">
              <a:spcBef>
                <a:spcPts val="0"/>
              </a:spcBef>
              <a:buClr>
                <a:schemeClr val="accent5"/>
              </a:buClr>
              <a:buSzPts val="2220"/>
            </a:pPr>
            <a:endParaRPr lang="de-DE" sz="1800" dirty="0">
              <a:solidFill>
                <a:schemeClr val="tx1"/>
              </a:solidFill>
              <a:latin typeface="Raleway"/>
              <a:sym typeface="Raleway"/>
            </a:endParaRPr>
          </a:p>
        </p:txBody>
      </p:sp>
      <p:sp>
        <p:nvSpPr>
          <p:cNvPr id="140" name="Google Shape;140;p28"/>
          <p:cNvSpPr txBox="1"/>
          <p:nvPr/>
        </p:nvSpPr>
        <p:spPr>
          <a:xfrm>
            <a:off x="8475260" y="6356354"/>
            <a:ext cx="409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rgbClr val="888888"/>
                </a:solidFill>
                <a:latin typeface="Raleway" panose="020B0503030101060003" pitchFamily="34" charset="77"/>
                <a:ea typeface="Calibri"/>
                <a:cs typeface="Calibri"/>
                <a:sym typeface="Calibri"/>
              </a:rPr>
              <a:t>23</a:t>
            </a:fld>
            <a:endParaRPr sz="1200" dirty="0">
              <a:solidFill>
                <a:srgbClr val="888888"/>
              </a:solidFill>
              <a:latin typeface="Raleway" panose="020B0503030101060003" pitchFamily="34" charset="77"/>
              <a:ea typeface="Calibri"/>
              <a:cs typeface="Calibri"/>
              <a:sym typeface="Calibri"/>
            </a:endParaRP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EA956AF3-D869-1F45-B7DB-78803AF10E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885" y="5003717"/>
            <a:ext cx="4630446" cy="1271690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E713E700-9675-A046-B77E-E85A5654D9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1645" y="2455922"/>
            <a:ext cx="3311054" cy="3833067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0BB73097-70B9-3949-B35A-3BE1391EAF0D}"/>
              </a:ext>
            </a:extLst>
          </p:cNvPr>
          <p:cNvSpPr/>
          <p:nvPr/>
        </p:nvSpPr>
        <p:spPr>
          <a:xfrm>
            <a:off x="8178885" y="6092890"/>
            <a:ext cx="890470" cy="2634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8855852F-3503-7B42-9E17-4E318A6B66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5458506"/>
              </p:ext>
            </p:extLst>
          </p:nvPr>
        </p:nvGraphicFramePr>
        <p:xfrm>
          <a:off x="851792" y="2146944"/>
          <a:ext cx="4127646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5882">
                  <a:extLst>
                    <a:ext uri="{9D8B030D-6E8A-4147-A177-3AD203B41FA5}">
                      <a16:colId xmlns:a16="http://schemas.microsoft.com/office/drawing/2014/main" val="636063138"/>
                    </a:ext>
                  </a:extLst>
                </a:gridCol>
                <a:gridCol w="1375882">
                  <a:extLst>
                    <a:ext uri="{9D8B030D-6E8A-4147-A177-3AD203B41FA5}">
                      <a16:colId xmlns:a16="http://schemas.microsoft.com/office/drawing/2014/main" val="763291975"/>
                    </a:ext>
                  </a:extLst>
                </a:gridCol>
                <a:gridCol w="1375882">
                  <a:extLst>
                    <a:ext uri="{9D8B030D-6E8A-4147-A177-3AD203B41FA5}">
                      <a16:colId xmlns:a16="http://schemas.microsoft.com/office/drawing/2014/main" val="32000672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GB" dirty="0">
                        <a:latin typeface="Raleway" panose="020B0503030101060003" pitchFamily="34" charset="7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Raleway" panose="020B0503030101060003" pitchFamily="34" charset="77"/>
                        </a:rPr>
                        <a:t>VHDL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err="1">
                          <a:latin typeface="Raleway" panose="020B0503030101060003" pitchFamily="34" charset="77"/>
                        </a:rPr>
                        <a:t>MaxJ</a:t>
                      </a:r>
                      <a:endParaRPr lang="en-GB" dirty="0">
                        <a:latin typeface="Raleway" panose="020B0503030101060003" pitchFamily="34" charset="7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2720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>
                          <a:latin typeface="Raleway" panose="020B0503030101060003" pitchFamily="34" charset="77"/>
                        </a:rPr>
                        <a:t>LUTs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Raleway" panose="020B0503030101060003" pitchFamily="34" charset="77"/>
                        </a:rPr>
                        <a:t>95,235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Raleway" panose="020B0503030101060003" pitchFamily="34" charset="77"/>
                        </a:rPr>
                        <a:t>102,508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21196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>
                          <a:latin typeface="Raleway" panose="020B0503030101060003" pitchFamily="34" charset="77"/>
                        </a:rPr>
                        <a:t>Slice Regs.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Raleway" panose="020B0503030101060003" pitchFamily="34" charset="77"/>
                        </a:rPr>
                        <a:t>153,198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Raleway" panose="020B0503030101060003" pitchFamily="34" charset="77"/>
                        </a:rPr>
                        <a:t>130,072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08065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>
                          <a:latin typeface="Raleway" panose="020B0503030101060003" pitchFamily="34" charset="77"/>
                        </a:rPr>
                        <a:t>DSPs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Raleway" panose="020B0503030101060003" pitchFamily="34" charset="77"/>
                        </a:rPr>
                        <a:t>288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Raleway" panose="020B0503030101060003" pitchFamily="34" charset="77"/>
                        </a:rPr>
                        <a:t>288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75888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>
                          <a:latin typeface="Raleway" panose="020B0503030101060003" pitchFamily="34" charset="77"/>
                        </a:rPr>
                        <a:t>BRAM tiles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Raleway" panose="020B0503030101060003" pitchFamily="34" charset="77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Raleway" panose="020B0503030101060003" pitchFamily="34" charset="77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77912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>
                          <a:latin typeface="Raleway" panose="020B0503030101060003" pitchFamily="34" charset="77"/>
                        </a:rPr>
                        <a:t>Lines of 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Raleway" panose="020B0503030101060003" pitchFamily="34" charset="77"/>
                        </a:rPr>
                        <a:t>3,000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Raleway" panose="020B0503030101060003" pitchFamily="34" charset="77"/>
                        </a:rPr>
                        <a:t>1,000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26518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>
                          <a:latin typeface="Raleway" panose="020B0503030101060003" pitchFamily="34" charset="77"/>
                        </a:rPr>
                        <a:t>Developer Experience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Raleway" panose="020B0503030101060003" pitchFamily="34" charset="77"/>
                        </a:rPr>
                        <a:t>10+ years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Raleway" panose="020B0503030101060003" pitchFamily="34" charset="77"/>
                        </a:rPr>
                        <a:t>&lt; 1 year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78102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882066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8"/>
          <p:cNvSpPr/>
          <p:nvPr/>
        </p:nvSpPr>
        <p:spPr>
          <a:xfrm>
            <a:off x="789885" y="515754"/>
            <a:ext cx="7389000" cy="5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3500" b="1" dirty="0">
                <a:solidFill>
                  <a:srgbClr val="595959"/>
                </a:solidFill>
                <a:latin typeface="Raleway"/>
                <a:ea typeface="Raleway"/>
                <a:cs typeface="Raleway"/>
                <a:sym typeface="Raleway"/>
              </a:rPr>
              <a:t>Kalman Filter</a:t>
            </a:r>
            <a:endParaRPr sz="3500" dirty="0">
              <a:solidFill>
                <a:srgbClr val="595959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latin typeface="Raleway" panose="020B0503030101060003" pitchFamily="34" charset="77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solidFill>
                <a:srgbClr val="7F7F7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39" name="Google Shape;139;p28"/>
          <p:cNvSpPr txBox="1">
            <a:spLocks noGrp="1"/>
          </p:cNvSpPr>
          <p:nvPr>
            <p:ph type="body" idx="1"/>
          </p:nvPr>
        </p:nvSpPr>
        <p:spPr>
          <a:xfrm>
            <a:off x="851792" y="1324000"/>
            <a:ext cx="8049000" cy="46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noAutofit/>
          </a:bodyPr>
          <a:lstStyle/>
          <a:p>
            <a:pPr marL="285750" indent="-285750">
              <a:spcBef>
                <a:spcPts val="0"/>
              </a:spcBef>
              <a:buClr>
                <a:schemeClr val="accent5"/>
              </a:buClr>
              <a:buSzPts val="2220"/>
            </a:pPr>
            <a:r>
              <a:rPr lang="en-GB" dirty="0">
                <a:solidFill>
                  <a:schemeClr val="tx1"/>
                </a:solidFill>
                <a:latin typeface="Raleway"/>
                <a:sym typeface="Raleway"/>
              </a:rPr>
              <a:t>Study by PhD student at imperial</a:t>
            </a:r>
          </a:p>
          <a:p>
            <a:pPr marL="742950" lvl="1" indent="-285750">
              <a:spcBef>
                <a:spcPts val="0"/>
              </a:spcBef>
              <a:buClr>
                <a:schemeClr val="accent5"/>
              </a:buClr>
              <a:buSzPts val="2220"/>
            </a:pPr>
            <a:r>
              <a:rPr lang="en-GB" dirty="0">
                <a:solidFill>
                  <a:schemeClr val="tx1"/>
                </a:solidFill>
                <a:latin typeface="Raleway"/>
                <a:sym typeface="Raleway"/>
              </a:rPr>
              <a:t>Implement Kalman Filter using </a:t>
            </a:r>
            <a:r>
              <a:rPr lang="en-GB" dirty="0" err="1">
                <a:solidFill>
                  <a:schemeClr val="tx1"/>
                </a:solidFill>
                <a:latin typeface="Raleway"/>
                <a:sym typeface="Raleway"/>
              </a:rPr>
              <a:t>MaxJ</a:t>
            </a:r>
            <a:endParaRPr lang="en-GB" dirty="0">
              <a:solidFill>
                <a:schemeClr val="tx1"/>
              </a:solidFill>
              <a:latin typeface="Raleway"/>
              <a:sym typeface="Raleway"/>
            </a:endParaRPr>
          </a:p>
          <a:p>
            <a:pPr marL="742950" lvl="1" indent="-285750">
              <a:spcBef>
                <a:spcPts val="0"/>
              </a:spcBef>
              <a:buClr>
                <a:schemeClr val="accent5"/>
              </a:buClr>
              <a:buSzPts val="2220"/>
            </a:pPr>
            <a:r>
              <a:rPr lang="en-GB" dirty="0">
                <a:solidFill>
                  <a:schemeClr val="tx1"/>
                </a:solidFill>
                <a:latin typeface="Raleway"/>
                <a:sym typeface="Raleway"/>
              </a:rPr>
              <a:t>Implemented in Fixed Point</a:t>
            </a:r>
          </a:p>
          <a:p>
            <a:pPr marL="742950" lvl="1" indent="-285750">
              <a:spcBef>
                <a:spcPts val="0"/>
              </a:spcBef>
              <a:buClr>
                <a:schemeClr val="accent5"/>
              </a:buClr>
              <a:buSzPts val="2220"/>
            </a:pPr>
            <a:r>
              <a:rPr lang="en-GB" dirty="0">
                <a:solidFill>
                  <a:schemeClr val="tx1"/>
                </a:solidFill>
                <a:latin typeface="Raleway"/>
                <a:sym typeface="Raleway"/>
              </a:rPr>
              <a:t>36 instances per </a:t>
            </a:r>
            <a:r>
              <a:rPr lang="en-GB" dirty="0" err="1">
                <a:solidFill>
                  <a:schemeClr val="tx1"/>
                </a:solidFill>
                <a:latin typeface="Raleway"/>
                <a:sym typeface="Raleway"/>
              </a:rPr>
              <a:t>Virtex</a:t>
            </a:r>
            <a:r>
              <a:rPr lang="en-GB" dirty="0">
                <a:solidFill>
                  <a:schemeClr val="tx1"/>
                </a:solidFill>
                <a:latin typeface="Raleway"/>
                <a:sym typeface="Raleway"/>
              </a:rPr>
              <a:t> 7 FPGA with 230ns latency per iteration</a:t>
            </a:r>
          </a:p>
          <a:p>
            <a:pPr marL="285750" indent="-285750">
              <a:spcBef>
                <a:spcPts val="0"/>
              </a:spcBef>
              <a:buClr>
                <a:schemeClr val="accent5"/>
              </a:buClr>
              <a:buSzPts val="2220"/>
            </a:pPr>
            <a:r>
              <a:rPr lang="en-GB" dirty="0">
                <a:solidFill>
                  <a:schemeClr val="tx1"/>
                </a:solidFill>
                <a:latin typeface="Raleway"/>
                <a:sym typeface="Raleway"/>
              </a:rPr>
              <a:t>Second group:</a:t>
            </a:r>
          </a:p>
          <a:p>
            <a:pPr marL="742950" lvl="1" indent="-285750">
              <a:spcBef>
                <a:spcPts val="0"/>
              </a:spcBef>
              <a:buClr>
                <a:schemeClr val="accent5"/>
              </a:buClr>
              <a:buSzPts val="2220"/>
            </a:pPr>
            <a:r>
              <a:rPr lang="en-GB" dirty="0">
                <a:solidFill>
                  <a:schemeClr val="tx1"/>
                </a:solidFill>
                <a:latin typeface="Raleway"/>
                <a:sym typeface="Raleway"/>
              </a:rPr>
              <a:t>Worried that Kalman Filter to complicated for FPGA</a:t>
            </a:r>
          </a:p>
          <a:p>
            <a:pPr marL="742950" lvl="1" indent="-285750">
              <a:spcBef>
                <a:spcPts val="0"/>
              </a:spcBef>
              <a:buClr>
                <a:schemeClr val="accent5"/>
              </a:buClr>
              <a:buSzPts val="2220"/>
            </a:pPr>
            <a:r>
              <a:rPr lang="en-GB" dirty="0">
                <a:solidFill>
                  <a:schemeClr val="tx1"/>
                </a:solidFill>
                <a:latin typeface="Raleway"/>
                <a:sym typeface="Raleway"/>
              </a:rPr>
              <a:t>-&gt; Simplified math</a:t>
            </a:r>
          </a:p>
          <a:p>
            <a:pPr marL="742950" lvl="1" indent="-285750">
              <a:spcBef>
                <a:spcPts val="0"/>
              </a:spcBef>
              <a:buClr>
                <a:schemeClr val="accent5"/>
              </a:buClr>
              <a:buSzPts val="2220"/>
            </a:pPr>
            <a:r>
              <a:rPr lang="en-GB" dirty="0">
                <a:solidFill>
                  <a:schemeClr val="tx1"/>
                </a:solidFill>
                <a:latin typeface="Raleway"/>
                <a:sym typeface="Raleway"/>
              </a:rPr>
              <a:t>Implement linear regression in VHDL</a:t>
            </a:r>
          </a:p>
          <a:p>
            <a:pPr marL="742950" lvl="1" indent="-285750">
              <a:spcBef>
                <a:spcPts val="0"/>
              </a:spcBef>
              <a:buClr>
                <a:schemeClr val="accent5"/>
              </a:buClr>
              <a:buSzPts val="2220"/>
            </a:pPr>
            <a:r>
              <a:rPr lang="en-GB" dirty="0">
                <a:solidFill>
                  <a:schemeClr val="tx1"/>
                </a:solidFill>
                <a:latin typeface="Raleway"/>
                <a:sym typeface="Raleway"/>
              </a:rPr>
              <a:t>Took longer than </a:t>
            </a:r>
            <a:r>
              <a:rPr lang="en-GB" dirty="0" err="1">
                <a:solidFill>
                  <a:schemeClr val="tx1"/>
                </a:solidFill>
                <a:latin typeface="Raleway"/>
                <a:sym typeface="Raleway"/>
              </a:rPr>
              <a:t>MaxJ</a:t>
            </a:r>
            <a:r>
              <a:rPr lang="en-GB" dirty="0">
                <a:solidFill>
                  <a:schemeClr val="tx1"/>
                </a:solidFill>
                <a:latin typeface="Raleway"/>
                <a:sym typeface="Raleway"/>
              </a:rPr>
              <a:t> effort</a:t>
            </a:r>
          </a:p>
          <a:p>
            <a:pPr marL="285750" indent="-285750">
              <a:spcBef>
                <a:spcPts val="0"/>
              </a:spcBef>
              <a:buClr>
                <a:schemeClr val="accent5"/>
              </a:buClr>
              <a:buSzPts val="2220"/>
            </a:pPr>
            <a:r>
              <a:rPr lang="en-GB" dirty="0">
                <a:solidFill>
                  <a:schemeClr val="tx1"/>
                </a:solidFill>
                <a:latin typeface="Raleway"/>
                <a:sym typeface="Raleway"/>
              </a:rPr>
              <a:t>Result: Complicated maths in </a:t>
            </a:r>
            <a:r>
              <a:rPr lang="en-GB" dirty="0" err="1">
                <a:solidFill>
                  <a:schemeClr val="tx1"/>
                </a:solidFill>
                <a:latin typeface="Raleway"/>
                <a:sym typeface="Raleway"/>
              </a:rPr>
              <a:t>MaxJ</a:t>
            </a:r>
            <a:r>
              <a:rPr lang="en-GB" dirty="0">
                <a:solidFill>
                  <a:schemeClr val="tx1"/>
                </a:solidFill>
                <a:latin typeface="Raleway"/>
                <a:sym typeface="Raleway"/>
              </a:rPr>
              <a:t> &gt; easy maths in VHDL</a:t>
            </a:r>
          </a:p>
        </p:txBody>
      </p:sp>
      <p:sp>
        <p:nvSpPr>
          <p:cNvPr id="140" name="Google Shape;140;p28"/>
          <p:cNvSpPr txBox="1"/>
          <p:nvPr/>
        </p:nvSpPr>
        <p:spPr>
          <a:xfrm>
            <a:off x="8475260" y="6356354"/>
            <a:ext cx="409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rgbClr val="888888"/>
                </a:solidFill>
                <a:latin typeface="Raleway" panose="020B0503030101060003" pitchFamily="34" charset="77"/>
                <a:ea typeface="Calibri"/>
                <a:cs typeface="Calibri"/>
                <a:sym typeface="Calibri"/>
              </a:rPr>
              <a:t>24</a:t>
            </a:fld>
            <a:endParaRPr sz="1200" dirty="0">
              <a:solidFill>
                <a:srgbClr val="888888"/>
              </a:solidFill>
              <a:latin typeface="Raleway" panose="020B0503030101060003" pitchFamily="34" charset="77"/>
              <a:ea typeface="Calibri"/>
              <a:cs typeface="Calibri"/>
              <a:sym typeface="Calibri"/>
            </a:endParaRP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EA956AF3-D869-1F45-B7DB-78803AF10E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5787" y="5672969"/>
            <a:ext cx="3544878" cy="973553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0BB73097-70B9-3949-B35A-3BE1391EAF0D}"/>
              </a:ext>
            </a:extLst>
          </p:cNvPr>
          <p:cNvSpPr/>
          <p:nvPr/>
        </p:nvSpPr>
        <p:spPr>
          <a:xfrm>
            <a:off x="8178885" y="6092890"/>
            <a:ext cx="890470" cy="2634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20720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8"/>
          <p:cNvSpPr/>
          <p:nvPr/>
        </p:nvSpPr>
        <p:spPr>
          <a:xfrm>
            <a:off x="785977" y="394617"/>
            <a:ext cx="7389000" cy="5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de-DE" sz="3500" b="1" dirty="0">
                <a:solidFill>
                  <a:srgbClr val="595959"/>
                </a:solidFill>
                <a:latin typeface="Raleway"/>
                <a:ea typeface="Raleway"/>
                <a:cs typeface="Raleway"/>
                <a:sym typeface="Raleway"/>
              </a:rPr>
              <a:t>EU PRACE PCP</a:t>
            </a:r>
            <a:endParaRPr sz="1600" dirty="0">
              <a:latin typeface="Raleway" panose="020B0503030101060003" pitchFamily="34" charset="77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solidFill>
                <a:srgbClr val="7F7F7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39" name="Google Shape;139;p28"/>
          <p:cNvSpPr txBox="1">
            <a:spLocks noGrp="1"/>
          </p:cNvSpPr>
          <p:nvPr>
            <p:ph type="body" idx="1"/>
          </p:nvPr>
        </p:nvSpPr>
        <p:spPr>
          <a:xfrm>
            <a:off x="851792" y="1324000"/>
            <a:ext cx="7819242" cy="46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noAutofit/>
          </a:bodyPr>
          <a:lstStyle/>
          <a:p>
            <a:pPr marL="285750" indent="-285750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SzPts val="2220"/>
            </a:pPr>
            <a:r>
              <a:rPr lang="en-GB" dirty="0">
                <a:solidFill>
                  <a:schemeClr val="tx1"/>
                </a:solidFill>
                <a:latin typeface="Raleway"/>
                <a:sym typeface="Raleway"/>
              </a:rPr>
              <a:t>Delivered to </a:t>
            </a:r>
            <a:r>
              <a:rPr lang="en-GB" dirty="0" err="1">
                <a:solidFill>
                  <a:schemeClr val="tx1"/>
                </a:solidFill>
                <a:latin typeface="Raleway"/>
                <a:sym typeface="Raleway"/>
              </a:rPr>
              <a:t>Jülich</a:t>
            </a:r>
            <a:r>
              <a:rPr lang="en-GB" dirty="0">
                <a:solidFill>
                  <a:schemeClr val="tx1"/>
                </a:solidFill>
                <a:latin typeface="Raleway"/>
                <a:sym typeface="Raleway"/>
              </a:rPr>
              <a:t> in 2017</a:t>
            </a:r>
            <a:endParaRPr lang="de-DE" sz="1800" dirty="0">
              <a:solidFill>
                <a:schemeClr val="tx1"/>
              </a:solidFill>
              <a:latin typeface="Raleway"/>
              <a:sym typeface="Raleway"/>
            </a:endParaRPr>
          </a:p>
          <a:p>
            <a:pPr marL="285750" indent="-285750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SzPts val="2220"/>
            </a:pPr>
            <a:r>
              <a:rPr lang="de-DE" dirty="0">
                <a:solidFill>
                  <a:schemeClr val="tx1"/>
                </a:solidFill>
                <a:latin typeface="Raleway"/>
                <a:sym typeface="Raleway"/>
              </a:rPr>
              <a:t>EU </a:t>
            </a:r>
            <a:r>
              <a:rPr lang="en-GB" dirty="0">
                <a:solidFill>
                  <a:schemeClr val="tx1"/>
                </a:solidFill>
                <a:latin typeface="Raleway"/>
                <a:sym typeface="Raleway"/>
              </a:rPr>
              <a:t>funded</a:t>
            </a:r>
          </a:p>
          <a:p>
            <a:pPr marL="285750" indent="-285750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SzPts val="2220"/>
            </a:pPr>
            <a:r>
              <a:rPr lang="en-GB" dirty="0">
                <a:solidFill>
                  <a:schemeClr val="tx1"/>
                </a:solidFill>
                <a:latin typeface="Raleway"/>
                <a:sym typeface="Raleway"/>
              </a:rPr>
              <a:t>Ported for applications</a:t>
            </a:r>
          </a:p>
          <a:p>
            <a:pPr marL="742950" lvl="1" indent="-285750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SzPts val="2220"/>
            </a:pPr>
            <a:r>
              <a:rPr lang="en-GB" dirty="0">
                <a:solidFill>
                  <a:schemeClr val="tx1"/>
                </a:solidFill>
                <a:latin typeface="Raleway"/>
                <a:sym typeface="Raleway"/>
              </a:rPr>
              <a:t>Quantum ESPRESSO (Quantum Chemistry)</a:t>
            </a:r>
          </a:p>
          <a:p>
            <a:pPr marL="742950" lvl="1" indent="-285750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SzPts val="2220"/>
            </a:pPr>
            <a:r>
              <a:rPr lang="en-GB" dirty="0">
                <a:solidFill>
                  <a:schemeClr val="tx1"/>
                </a:solidFill>
                <a:latin typeface="Raleway"/>
                <a:sym typeface="Raleway"/>
              </a:rPr>
              <a:t>Berlin QCD (Quantum Chromodynamics)</a:t>
            </a:r>
          </a:p>
          <a:p>
            <a:pPr marL="742950" lvl="1" indent="-285750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SzPts val="2220"/>
            </a:pPr>
            <a:r>
              <a:rPr lang="en-GB" dirty="0">
                <a:solidFill>
                  <a:schemeClr val="tx1"/>
                </a:solidFill>
                <a:latin typeface="Raleway"/>
                <a:sym typeface="Raleway"/>
              </a:rPr>
              <a:t>NEMO (Ocean Modelling)</a:t>
            </a:r>
          </a:p>
          <a:p>
            <a:pPr marL="742950" lvl="1" indent="-285750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SzPts val="2220"/>
            </a:pPr>
            <a:r>
              <a:rPr lang="en-GB" dirty="0">
                <a:solidFill>
                  <a:schemeClr val="tx1"/>
                </a:solidFill>
                <a:latin typeface="Raleway"/>
                <a:sym typeface="Raleway"/>
              </a:rPr>
              <a:t>SPECFEM3D (Seismic Modelling)</a:t>
            </a:r>
          </a:p>
          <a:p>
            <a:pPr marL="285750" indent="-285750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SzPts val="2220"/>
            </a:pPr>
            <a:r>
              <a:rPr lang="en-GB" dirty="0">
                <a:solidFill>
                  <a:schemeClr val="tx1"/>
                </a:solidFill>
                <a:latin typeface="Raleway"/>
                <a:sym typeface="Raleway"/>
              </a:rPr>
              <a:t>Target: 20-50x better performance density</a:t>
            </a:r>
          </a:p>
        </p:txBody>
      </p:sp>
      <p:sp>
        <p:nvSpPr>
          <p:cNvPr id="140" name="Google Shape;140;p28"/>
          <p:cNvSpPr txBox="1"/>
          <p:nvPr/>
        </p:nvSpPr>
        <p:spPr>
          <a:xfrm>
            <a:off x="8475260" y="6356354"/>
            <a:ext cx="409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rgbClr val="888888"/>
                </a:solidFill>
                <a:latin typeface="Raleway" panose="020B0503030101060003" pitchFamily="34" charset="77"/>
                <a:ea typeface="Calibri"/>
                <a:cs typeface="Calibri"/>
                <a:sym typeface="Calibri"/>
              </a:rPr>
              <a:t>25</a:t>
            </a:fld>
            <a:endParaRPr sz="1200" dirty="0">
              <a:solidFill>
                <a:srgbClr val="888888"/>
              </a:solidFill>
              <a:latin typeface="Raleway" panose="020B0503030101060003" pitchFamily="34" charset="77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076719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8"/>
          <p:cNvSpPr/>
          <p:nvPr/>
        </p:nvSpPr>
        <p:spPr>
          <a:xfrm>
            <a:off x="789885" y="515754"/>
            <a:ext cx="7389000" cy="5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3500" b="1" dirty="0">
                <a:solidFill>
                  <a:srgbClr val="595959"/>
                </a:solidFill>
                <a:latin typeface="Raleway"/>
                <a:ea typeface="Raleway"/>
                <a:cs typeface="Raleway"/>
                <a:sym typeface="Raleway"/>
              </a:rPr>
              <a:t>BQCD</a:t>
            </a:r>
            <a:endParaRPr sz="3500" dirty="0">
              <a:solidFill>
                <a:srgbClr val="595959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latin typeface="Raleway" panose="020B0503030101060003" pitchFamily="34" charset="77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solidFill>
                <a:srgbClr val="7F7F7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39" name="Google Shape;139;p28"/>
          <p:cNvSpPr txBox="1">
            <a:spLocks noGrp="1"/>
          </p:cNvSpPr>
          <p:nvPr>
            <p:ph type="body" idx="1"/>
          </p:nvPr>
        </p:nvSpPr>
        <p:spPr>
          <a:xfrm>
            <a:off x="851791" y="1324000"/>
            <a:ext cx="8229536" cy="27510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noAutofit/>
          </a:bodyPr>
          <a:lstStyle/>
          <a:p>
            <a:pPr marL="285750" indent="-285750">
              <a:spcBef>
                <a:spcPts val="0"/>
              </a:spcBef>
              <a:buClr>
                <a:schemeClr val="accent5"/>
              </a:buClr>
              <a:buSzPts val="2220"/>
            </a:pPr>
            <a:r>
              <a:rPr lang="en-GB" dirty="0">
                <a:solidFill>
                  <a:schemeClr val="tx1"/>
                </a:solidFill>
                <a:latin typeface="Raleway"/>
                <a:sym typeface="Raleway"/>
              </a:rPr>
              <a:t>Run CG of any size on a single DFE, with highly accurate results</a:t>
            </a:r>
          </a:p>
          <a:p>
            <a:pPr marL="742950" lvl="1" indent="-285750">
              <a:spcBef>
                <a:spcPts val="0"/>
              </a:spcBef>
              <a:buClr>
                <a:schemeClr val="accent5"/>
              </a:buClr>
              <a:buSzPts val="2220"/>
            </a:pPr>
            <a:r>
              <a:rPr lang="en-GB" dirty="0">
                <a:solidFill>
                  <a:schemeClr val="tx1"/>
                </a:solidFill>
                <a:latin typeface="Raleway"/>
                <a:sym typeface="Raleway"/>
              </a:rPr>
              <a:t>Custom </a:t>
            </a:r>
            <a:r>
              <a:rPr lang="en-GB" dirty="0" err="1">
                <a:solidFill>
                  <a:schemeClr val="tx1"/>
                </a:solidFill>
                <a:latin typeface="Raleway"/>
                <a:sym typeface="Raleway"/>
              </a:rPr>
              <a:t>numerics</a:t>
            </a:r>
            <a:r>
              <a:rPr lang="en-GB" dirty="0">
                <a:solidFill>
                  <a:schemeClr val="tx1"/>
                </a:solidFill>
                <a:latin typeface="Raleway"/>
                <a:sym typeface="Raleway"/>
              </a:rPr>
              <a:t> in 24bit fixed point</a:t>
            </a:r>
          </a:p>
          <a:p>
            <a:pPr marL="285750" indent="-285750">
              <a:spcBef>
                <a:spcPts val="0"/>
              </a:spcBef>
              <a:buClr>
                <a:schemeClr val="accent5"/>
              </a:buClr>
              <a:buSzPts val="2220"/>
            </a:pPr>
            <a:r>
              <a:rPr lang="en-GB" dirty="0">
                <a:solidFill>
                  <a:schemeClr val="tx1"/>
                </a:solidFill>
                <a:latin typeface="Raleway"/>
                <a:sym typeface="Raleway"/>
              </a:rPr>
              <a:t>Setup for BQCD:</a:t>
            </a:r>
          </a:p>
          <a:p>
            <a:pPr marL="742950" lvl="1" indent="-285750">
              <a:spcBef>
                <a:spcPts val="0"/>
              </a:spcBef>
              <a:buClr>
                <a:schemeClr val="accent5"/>
              </a:buClr>
              <a:buSzPts val="2220"/>
            </a:pPr>
            <a:r>
              <a:rPr lang="en-GB" dirty="0">
                <a:solidFill>
                  <a:schemeClr val="tx1"/>
                </a:solidFill>
                <a:latin typeface="Raleway"/>
                <a:sym typeface="Raleway"/>
              </a:rPr>
              <a:t>Target system: 11 MPC-X nodes (88 DFEs) and 24 AMD EPYC nodes</a:t>
            </a:r>
          </a:p>
          <a:p>
            <a:pPr marL="742950" lvl="1" indent="-285750">
              <a:spcBef>
                <a:spcPts val="0"/>
              </a:spcBef>
              <a:buClr>
                <a:schemeClr val="accent5"/>
              </a:buClr>
              <a:buSzPts val="2220"/>
            </a:pPr>
            <a:r>
              <a:rPr lang="en-GB" dirty="0">
                <a:solidFill>
                  <a:schemeClr val="tx1"/>
                </a:solidFill>
                <a:latin typeface="Raleway"/>
                <a:sym typeface="Raleway"/>
              </a:rPr>
              <a:t>Speedup on compute per volume basis, for 1 </a:t>
            </a:r>
            <a:r>
              <a:rPr lang="en-GB" dirty="0" err="1">
                <a:solidFill>
                  <a:schemeClr val="tx1"/>
                </a:solidFill>
                <a:latin typeface="Raleway"/>
                <a:sym typeface="Raleway"/>
              </a:rPr>
              <a:t>PFlop</a:t>
            </a:r>
            <a:r>
              <a:rPr lang="en-GB" dirty="0">
                <a:solidFill>
                  <a:schemeClr val="tx1"/>
                </a:solidFill>
                <a:latin typeface="Raleway"/>
                <a:sym typeface="Raleway"/>
              </a:rPr>
              <a:t>/s performance:</a:t>
            </a:r>
          </a:p>
          <a:p>
            <a:pPr marL="1200150" lvl="2" indent="-285750">
              <a:spcBef>
                <a:spcPts val="0"/>
              </a:spcBef>
              <a:buClr>
                <a:schemeClr val="accent5"/>
              </a:buClr>
              <a:buSzPts val="2220"/>
            </a:pPr>
            <a:r>
              <a:rPr lang="en-GB" dirty="0">
                <a:solidFill>
                  <a:schemeClr val="tx1"/>
                </a:solidFill>
                <a:latin typeface="Raleway"/>
                <a:sym typeface="Raleway"/>
              </a:rPr>
              <a:t>38x CG only; 18x whole application</a:t>
            </a:r>
            <a:endParaRPr lang="de-DE" sz="1000" dirty="0">
              <a:solidFill>
                <a:schemeClr val="tx1"/>
              </a:solidFill>
              <a:latin typeface="Raleway"/>
              <a:sym typeface="Raleway"/>
            </a:endParaRPr>
          </a:p>
        </p:txBody>
      </p:sp>
      <p:sp>
        <p:nvSpPr>
          <p:cNvPr id="140" name="Google Shape;140;p28"/>
          <p:cNvSpPr txBox="1"/>
          <p:nvPr/>
        </p:nvSpPr>
        <p:spPr>
          <a:xfrm>
            <a:off x="8475260" y="6356354"/>
            <a:ext cx="409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rgbClr val="888888"/>
                </a:solidFill>
                <a:latin typeface="Raleway" panose="020B0503030101060003" pitchFamily="34" charset="77"/>
                <a:ea typeface="Calibri"/>
                <a:cs typeface="Calibri"/>
                <a:sym typeface="Calibri"/>
              </a:rPr>
              <a:t>26</a:t>
            </a:fld>
            <a:endParaRPr sz="1200" dirty="0">
              <a:solidFill>
                <a:srgbClr val="888888"/>
              </a:solidFill>
              <a:latin typeface="Raleway" panose="020B0503030101060003" pitchFamily="34" charset="77"/>
              <a:ea typeface="Calibri"/>
              <a:cs typeface="Calibri"/>
              <a:sym typeface="Calibri"/>
            </a:endParaRPr>
          </a:p>
        </p:txBody>
      </p:sp>
      <p:pic>
        <p:nvPicPr>
          <p:cNvPr id="1026" name="Picture 2" descr="https://lh6.googleusercontent.com/zpHjrN3thlwZaRgg9fkJbmIdE3g5Wt4G6otuhH5zJcKfW3HFk0lLZ_UyEr_n2tsqIArvP_AnB7GUUtH07YNn5DN7_xTJdUtjB-TSljXaf_NeaHTZRPRWqgjpKJfg6_VWo4MkZcwOhj0">
            <a:extLst>
              <a:ext uri="{FF2B5EF4-FFF2-40B4-BE49-F238E27FC236}">
                <a16:creationId xmlns:a16="http://schemas.microsoft.com/office/drawing/2014/main" id="{A63A4F7C-A975-3D4B-96B2-53DB4E2B03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304" y="4427655"/>
            <a:ext cx="4604033" cy="1950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https://lh4.googleusercontent.com/H3uTjR8FDal_kHf2O1u7v4F070UrIqjTc4f5oeXrl_s5sYCeNeKdTbFMBdwOZSXhloD2U0wRN0pIXR4wqqkxOK48lD1PGcr6fX4_Tt0Id9PJEbwjm-cXGgdYRYBeIdS9j7Hnw6Sdrms">
            <a:extLst>
              <a:ext uri="{FF2B5EF4-FFF2-40B4-BE49-F238E27FC236}">
                <a16:creationId xmlns:a16="http://schemas.microsoft.com/office/drawing/2014/main" id="{248FDDF0-41BF-3549-883D-66F512DCE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6303" y="4434201"/>
            <a:ext cx="2938944" cy="1937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24833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8"/>
          <p:cNvSpPr/>
          <p:nvPr/>
        </p:nvSpPr>
        <p:spPr>
          <a:xfrm>
            <a:off x="789885" y="515754"/>
            <a:ext cx="7389000" cy="5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3500" b="1" dirty="0" err="1">
                <a:solidFill>
                  <a:srgbClr val="595959"/>
                </a:solidFill>
                <a:latin typeface="Raleway"/>
                <a:ea typeface="Raleway"/>
                <a:cs typeface="Raleway"/>
                <a:sym typeface="Raleway"/>
              </a:rPr>
              <a:t>Radiotherapy</a:t>
            </a:r>
            <a:endParaRPr sz="3500" dirty="0">
              <a:solidFill>
                <a:srgbClr val="595959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latin typeface="Raleway" panose="020B0503030101060003" pitchFamily="34" charset="77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solidFill>
                <a:srgbClr val="7F7F7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39" name="Google Shape;139;p28"/>
          <p:cNvSpPr txBox="1">
            <a:spLocks noGrp="1"/>
          </p:cNvSpPr>
          <p:nvPr>
            <p:ph type="body" idx="1"/>
          </p:nvPr>
        </p:nvSpPr>
        <p:spPr>
          <a:xfrm>
            <a:off x="851792" y="1324000"/>
            <a:ext cx="8049000" cy="46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noAutofit/>
          </a:bodyPr>
          <a:lstStyle/>
          <a:p>
            <a:pPr marL="285750" indent="-285750">
              <a:spcBef>
                <a:spcPts val="0"/>
              </a:spcBef>
              <a:buClr>
                <a:schemeClr val="accent5"/>
              </a:buClr>
              <a:buSzPts val="2220"/>
            </a:pPr>
            <a:r>
              <a:rPr lang="en-GB" sz="2000" dirty="0">
                <a:solidFill>
                  <a:schemeClr val="tx1"/>
                </a:solidFill>
                <a:latin typeface="Raleway"/>
                <a:sym typeface="Raleway"/>
              </a:rPr>
              <a:t>Radiotherapy: Cancer treatment using radiation</a:t>
            </a:r>
          </a:p>
          <a:p>
            <a:pPr marL="285750" indent="-285750">
              <a:spcBef>
                <a:spcPts val="0"/>
              </a:spcBef>
              <a:buClr>
                <a:schemeClr val="accent5"/>
              </a:buClr>
              <a:buSzPts val="2220"/>
            </a:pPr>
            <a:r>
              <a:rPr lang="en-GB" sz="2000" dirty="0">
                <a:solidFill>
                  <a:schemeClr val="tx1"/>
                </a:solidFill>
                <a:latin typeface="Raleway"/>
                <a:sym typeface="Raleway"/>
              </a:rPr>
              <a:t>Target: Real time (&lt; 1s) Monte Carlo simulation of dose accumulation</a:t>
            </a:r>
          </a:p>
          <a:p>
            <a:pPr marL="742950" lvl="1" indent="-285750">
              <a:spcBef>
                <a:spcPts val="0"/>
              </a:spcBef>
              <a:buClr>
                <a:schemeClr val="accent5"/>
              </a:buClr>
              <a:buSzPts val="2220"/>
            </a:pPr>
            <a:r>
              <a:rPr lang="en-GB" sz="1800" dirty="0">
                <a:solidFill>
                  <a:schemeClr val="tx1"/>
                </a:solidFill>
                <a:latin typeface="Raleway"/>
                <a:sym typeface="Raleway"/>
              </a:rPr>
              <a:t>Enables adaptive treatment</a:t>
            </a:r>
          </a:p>
          <a:p>
            <a:pPr marL="1200150" lvl="2" indent="-285750">
              <a:spcBef>
                <a:spcPts val="0"/>
              </a:spcBef>
              <a:buClr>
                <a:schemeClr val="accent5"/>
              </a:buClr>
              <a:buSzPts val="2220"/>
            </a:pPr>
            <a:r>
              <a:rPr lang="en-GB" sz="1600" dirty="0">
                <a:solidFill>
                  <a:schemeClr val="tx1"/>
                </a:solidFill>
                <a:latin typeface="Raleway"/>
                <a:sym typeface="Raleway"/>
              </a:rPr>
              <a:t>Reduces overall dose delivered to patient</a:t>
            </a:r>
          </a:p>
          <a:p>
            <a:pPr marL="285750" indent="-285750">
              <a:spcBef>
                <a:spcPts val="0"/>
              </a:spcBef>
              <a:buClr>
                <a:schemeClr val="accent5"/>
              </a:buClr>
              <a:buSzPts val="2220"/>
            </a:pPr>
            <a:r>
              <a:rPr lang="en-GB" sz="2000" dirty="0">
                <a:solidFill>
                  <a:schemeClr val="tx1"/>
                </a:solidFill>
                <a:latin typeface="Raleway"/>
                <a:sym typeface="Raleway"/>
              </a:rPr>
              <a:t>Managed to achieve a speedup of over 8x compared to GPUs</a:t>
            </a:r>
          </a:p>
          <a:p>
            <a:pPr marL="285750" indent="-285750">
              <a:spcBef>
                <a:spcPts val="0"/>
              </a:spcBef>
              <a:buClr>
                <a:schemeClr val="accent5"/>
              </a:buClr>
              <a:buSzPts val="2220"/>
            </a:pPr>
            <a:r>
              <a:rPr lang="en-GB" sz="2000" dirty="0">
                <a:solidFill>
                  <a:schemeClr val="tx1"/>
                </a:solidFill>
                <a:latin typeface="Raleway"/>
                <a:sym typeface="Raleway"/>
              </a:rPr>
              <a:t>Real time simulation possible using three FPGA cards</a:t>
            </a:r>
          </a:p>
          <a:p>
            <a:pPr marL="285750" indent="-285750">
              <a:spcBef>
                <a:spcPts val="0"/>
              </a:spcBef>
              <a:buClr>
                <a:schemeClr val="accent5"/>
              </a:buClr>
              <a:buSzPts val="2220"/>
            </a:pPr>
            <a:r>
              <a:rPr lang="en-GB" sz="2000" dirty="0">
                <a:solidFill>
                  <a:schemeClr val="tx1"/>
                </a:solidFill>
                <a:latin typeface="Raleway"/>
                <a:sym typeface="Raleway"/>
              </a:rPr>
              <a:t>Paper will be presented next week at ASAP conference</a:t>
            </a:r>
          </a:p>
          <a:p>
            <a:pPr marL="285750" indent="-285750">
              <a:spcBef>
                <a:spcPts val="0"/>
              </a:spcBef>
              <a:buClr>
                <a:schemeClr val="accent5"/>
              </a:buClr>
              <a:buSzPts val="2220"/>
            </a:pPr>
            <a:endParaRPr lang="de-DE" sz="1400" dirty="0">
              <a:solidFill>
                <a:schemeClr val="tx1"/>
              </a:solidFill>
              <a:latin typeface="Raleway"/>
              <a:sym typeface="Raleway"/>
            </a:endParaRPr>
          </a:p>
        </p:txBody>
      </p:sp>
      <p:sp>
        <p:nvSpPr>
          <p:cNvPr id="140" name="Google Shape;140;p28"/>
          <p:cNvSpPr txBox="1"/>
          <p:nvPr/>
        </p:nvSpPr>
        <p:spPr>
          <a:xfrm>
            <a:off x="8475260" y="6356354"/>
            <a:ext cx="409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rgbClr val="888888"/>
                </a:solidFill>
                <a:latin typeface="Raleway" panose="020B0503030101060003" pitchFamily="34" charset="77"/>
                <a:ea typeface="Calibri"/>
                <a:cs typeface="Calibri"/>
                <a:sym typeface="Calibri"/>
              </a:rPr>
              <a:t>27</a:t>
            </a:fld>
            <a:endParaRPr sz="1200" dirty="0">
              <a:solidFill>
                <a:srgbClr val="888888"/>
              </a:solidFill>
              <a:latin typeface="Raleway" panose="020B0503030101060003" pitchFamily="34" charset="77"/>
              <a:ea typeface="Calibri"/>
              <a:cs typeface="Calibri"/>
              <a:sym typeface="Calibri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0CD60F8-949B-7040-ABB8-68A2A5521C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6431" y="3628300"/>
            <a:ext cx="4811418" cy="2879121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D483F4B9-B250-9541-9248-2F38006F31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4693" y="3925232"/>
            <a:ext cx="1567433" cy="822902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EB361CB7-D7E0-4A40-85DE-CC12E4A914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4694" y="5022606"/>
            <a:ext cx="1562204" cy="1022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6532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8"/>
          <p:cNvSpPr/>
          <p:nvPr/>
        </p:nvSpPr>
        <p:spPr>
          <a:xfrm>
            <a:off x="789885" y="515754"/>
            <a:ext cx="7389000" cy="5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3500" b="1" dirty="0">
                <a:solidFill>
                  <a:srgbClr val="595959"/>
                </a:solidFill>
                <a:latin typeface="Raleway"/>
                <a:ea typeface="Raleway"/>
                <a:cs typeface="Raleway"/>
                <a:sym typeface="Raleway"/>
              </a:rPr>
              <a:t>Future Project: XFEL</a:t>
            </a:r>
            <a:endParaRPr sz="3500" dirty="0">
              <a:solidFill>
                <a:srgbClr val="595959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latin typeface="Raleway" panose="020B0503030101060003" pitchFamily="34" charset="77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solidFill>
                <a:srgbClr val="7F7F7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39" name="Google Shape;139;p28"/>
          <p:cNvSpPr txBox="1">
            <a:spLocks noGrp="1"/>
          </p:cNvSpPr>
          <p:nvPr>
            <p:ph type="body" idx="1"/>
          </p:nvPr>
        </p:nvSpPr>
        <p:spPr>
          <a:xfrm>
            <a:off x="851792" y="1324000"/>
            <a:ext cx="8049000" cy="46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noAutofit/>
          </a:bodyPr>
          <a:lstStyle/>
          <a:p>
            <a:pPr marL="285750" indent="-285750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SzPts val="2220"/>
            </a:pPr>
            <a:r>
              <a:rPr lang="en-GB" dirty="0">
                <a:solidFill>
                  <a:schemeClr val="tx1"/>
                </a:solidFill>
                <a:latin typeface="Raleway"/>
                <a:sym typeface="Raleway"/>
              </a:rPr>
              <a:t>We are currently planning a project with European XFEL</a:t>
            </a:r>
          </a:p>
          <a:p>
            <a:pPr marL="285750" indent="-285750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SzPts val="2220"/>
            </a:pPr>
            <a:r>
              <a:rPr lang="en-GB" dirty="0">
                <a:solidFill>
                  <a:schemeClr val="tx1"/>
                </a:solidFill>
                <a:latin typeface="Raleway"/>
                <a:sym typeface="Raleway"/>
              </a:rPr>
              <a:t>Target:</a:t>
            </a:r>
            <a:endParaRPr lang="en-GB" sz="1800" dirty="0">
              <a:solidFill>
                <a:schemeClr val="tx1"/>
              </a:solidFill>
              <a:latin typeface="Raleway"/>
              <a:sym typeface="Raleway"/>
            </a:endParaRPr>
          </a:p>
          <a:p>
            <a:pPr marL="742950" lvl="1" indent="-285750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SzPts val="2220"/>
            </a:pPr>
            <a:r>
              <a:rPr lang="en-GB" dirty="0">
                <a:solidFill>
                  <a:schemeClr val="tx1"/>
                </a:solidFill>
                <a:latin typeface="Raleway"/>
                <a:sym typeface="Raleway"/>
              </a:rPr>
              <a:t>Enable real-time visualisation of sensor output</a:t>
            </a:r>
          </a:p>
          <a:p>
            <a:pPr marL="742950" lvl="1" indent="-285750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SzPts val="2220"/>
            </a:pPr>
            <a:r>
              <a:rPr lang="en-GB" dirty="0">
                <a:solidFill>
                  <a:schemeClr val="tx1"/>
                </a:solidFill>
                <a:latin typeface="Raleway"/>
                <a:sym typeface="Raleway"/>
              </a:rPr>
              <a:t>Use 4 DFEs to perform data calibration</a:t>
            </a:r>
          </a:p>
          <a:p>
            <a:pPr marL="742950" lvl="1" indent="-285750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SzPts val="2220"/>
            </a:pPr>
            <a:r>
              <a:rPr lang="en-GB" dirty="0">
                <a:solidFill>
                  <a:schemeClr val="tx1"/>
                </a:solidFill>
                <a:latin typeface="Raleway"/>
                <a:sym typeface="Raleway"/>
              </a:rPr>
              <a:t>First only for the AGIPD detector</a:t>
            </a:r>
          </a:p>
        </p:txBody>
      </p:sp>
      <p:sp>
        <p:nvSpPr>
          <p:cNvPr id="140" name="Google Shape;140;p28"/>
          <p:cNvSpPr txBox="1"/>
          <p:nvPr/>
        </p:nvSpPr>
        <p:spPr>
          <a:xfrm>
            <a:off x="8475260" y="6356354"/>
            <a:ext cx="409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rgbClr val="888888"/>
                </a:solidFill>
                <a:latin typeface="Raleway" panose="020B0503030101060003" pitchFamily="34" charset="77"/>
                <a:ea typeface="Calibri"/>
                <a:cs typeface="Calibri"/>
                <a:sym typeface="Calibri"/>
              </a:rPr>
              <a:t>28</a:t>
            </a:fld>
            <a:endParaRPr sz="1200" dirty="0">
              <a:solidFill>
                <a:srgbClr val="888888"/>
              </a:solidFill>
              <a:latin typeface="Raleway" panose="020B0503030101060003" pitchFamily="34" charset="77"/>
              <a:ea typeface="Calibri"/>
              <a:cs typeface="Calibri"/>
              <a:sym typeface="Calibri"/>
            </a:endParaRP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5AC69019-34A9-DB43-8787-2D0C9A7F51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7740" y="4506514"/>
            <a:ext cx="3178476" cy="1530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1051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27" descr="FullLogoVector_Inverted2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2702" y="5029874"/>
            <a:ext cx="2412554" cy="112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7"/>
          <p:cNvSpPr txBox="1"/>
          <p:nvPr/>
        </p:nvSpPr>
        <p:spPr>
          <a:xfrm>
            <a:off x="-231228" y="500958"/>
            <a:ext cx="9375229" cy="30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875" tIns="104875" rIns="104875" bIns="104875" anchor="t" anchorCtr="0">
            <a:noAutofit/>
          </a:bodyPr>
          <a:lstStyle/>
          <a:p>
            <a:pPr lvl="0" algn="r">
              <a:buClr>
                <a:schemeClr val="dk1"/>
              </a:buClr>
              <a:buSzPts val="1100"/>
            </a:pPr>
            <a:r>
              <a:rPr lang="de-DE" sz="4800" dirty="0" err="1">
                <a:solidFill>
                  <a:schemeClr val="lt1"/>
                </a:solidFill>
                <a:latin typeface="Raleway" panose="020B0503030101060003" pitchFamily="34" charset="77"/>
                <a:ea typeface="Calibri"/>
                <a:cs typeface="Calibri"/>
                <a:sym typeface="Calibri"/>
              </a:rPr>
              <a:t>Dataflow</a:t>
            </a:r>
            <a:r>
              <a:rPr lang="de-DE" sz="4800" dirty="0">
                <a:solidFill>
                  <a:schemeClr val="lt1"/>
                </a:solidFill>
                <a:latin typeface="Raleway" panose="020B0503030101060003" pitchFamily="34" charset="77"/>
                <a:ea typeface="Calibri"/>
                <a:cs typeface="Calibri"/>
                <a:sym typeface="Calibri"/>
              </a:rPr>
              <a:t> </a:t>
            </a:r>
            <a:r>
              <a:rPr lang="de-DE" sz="4800" dirty="0" err="1">
                <a:solidFill>
                  <a:schemeClr val="lt1"/>
                </a:solidFill>
                <a:latin typeface="Raleway" panose="020B0503030101060003" pitchFamily="34" charset="77"/>
                <a:ea typeface="Calibri"/>
                <a:cs typeface="Calibri"/>
                <a:sym typeface="Calibri"/>
              </a:rPr>
              <a:t>Programming</a:t>
            </a:r>
            <a:r>
              <a:rPr lang="de-DE" sz="4800" dirty="0">
                <a:solidFill>
                  <a:schemeClr val="lt1"/>
                </a:solidFill>
                <a:latin typeface="Raleway" panose="020B0503030101060003" pitchFamily="34" charset="77"/>
                <a:ea typeface="Calibri"/>
                <a:cs typeface="Calibri"/>
                <a:sym typeface="Calibri"/>
              </a:rPr>
              <a:t> </a:t>
            </a:r>
            <a:r>
              <a:rPr lang="de-DE" sz="4800" dirty="0" err="1">
                <a:solidFill>
                  <a:schemeClr val="lt1"/>
                </a:solidFill>
                <a:latin typeface="Raleway" panose="020B0503030101060003" pitchFamily="34" charset="77"/>
                <a:ea typeface="Calibri"/>
                <a:cs typeface="Calibri"/>
                <a:sym typeface="Calibri"/>
              </a:rPr>
              <a:t>Introduction</a:t>
            </a:r>
            <a:endParaRPr sz="4800" u="none" strike="noStrike" cap="none" dirty="0">
              <a:solidFill>
                <a:srgbClr val="FFFFFF"/>
              </a:solidFill>
              <a:latin typeface="Raleway" panose="020B0503030101060003" pitchFamily="34" charset="77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alibri"/>
              <a:buNone/>
            </a:pPr>
            <a:endParaRPr sz="2000" u="none" strike="noStrike" cap="none" dirty="0">
              <a:solidFill>
                <a:srgbClr val="FFFFFF"/>
              </a:solidFill>
              <a:latin typeface="Raleway" panose="020B0503030101060003" pitchFamily="34" charset="77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27"/>
          <p:cNvSpPr txBox="1"/>
          <p:nvPr/>
        </p:nvSpPr>
        <p:spPr>
          <a:xfrm>
            <a:off x="6951350" y="5274250"/>
            <a:ext cx="1940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lt1"/>
                </a:solidFill>
                <a:latin typeface="Raleway" panose="020B0503030101060003" pitchFamily="34" charset="77"/>
                <a:ea typeface="Calibri"/>
                <a:cs typeface="Calibri"/>
                <a:sym typeface="Calibri"/>
              </a:rPr>
              <a:t>10.7.2019</a:t>
            </a:r>
            <a:endParaRPr dirty="0">
              <a:latin typeface="Raleway" panose="020B05030301010600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6028549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27" descr="FullLogoVector_Inverted2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2702" y="5029874"/>
            <a:ext cx="2412554" cy="112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7"/>
          <p:cNvSpPr txBox="1"/>
          <p:nvPr/>
        </p:nvSpPr>
        <p:spPr>
          <a:xfrm>
            <a:off x="252046" y="500958"/>
            <a:ext cx="8640000" cy="30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875" tIns="104875" rIns="104875" bIns="104875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sz="4800" dirty="0" err="1">
                <a:solidFill>
                  <a:schemeClr val="lt1"/>
                </a:solidFill>
                <a:latin typeface="Raleway" panose="020B0503030101060003" pitchFamily="34" charset="77"/>
                <a:ea typeface="Calibri"/>
                <a:cs typeface="Calibri"/>
                <a:sym typeface="Calibri"/>
              </a:rPr>
              <a:t>Dataflow</a:t>
            </a:r>
            <a:r>
              <a:rPr lang="de-DE" sz="4800" dirty="0">
                <a:solidFill>
                  <a:schemeClr val="lt1"/>
                </a:solidFill>
                <a:latin typeface="Raleway" panose="020B0503030101060003" pitchFamily="34" charset="77"/>
                <a:ea typeface="Calibri"/>
                <a:cs typeface="Calibri"/>
                <a:sym typeface="Calibri"/>
              </a:rPr>
              <a:t> </a:t>
            </a:r>
            <a:r>
              <a:rPr lang="de-DE" sz="4800" dirty="0" err="1">
                <a:solidFill>
                  <a:schemeClr val="lt1"/>
                </a:solidFill>
                <a:latin typeface="Raleway" panose="020B0503030101060003" pitchFamily="34" charset="77"/>
                <a:ea typeface="Calibri"/>
                <a:cs typeface="Calibri"/>
                <a:sym typeface="Calibri"/>
              </a:rPr>
              <a:t>Concept</a:t>
            </a:r>
            <a:r>
              <a:rPr lang="de-DE" sz="4800" dirty="0">
                <a:solidFill>
                  <a:schemeClr val="lt1"/>
                </a:solidFill>
                <a:latin typeface="Raleway" panose="020B0503030101060003" pitchFamily="34" charset="77"/>
                <a:ea typeface="Calibri"/>
                <a:cs typeface="Calibri"/>
                <a:sym typeface="Calibri"/>
              </a:rPr>
              <a:t> </a:t>
            </a:r>
            <a:r>
              <a:rPr lang="de-DE" sz="4800" dirty="0" err="1">
                <a:solidFill>
                  <a:schemeClr val="lt1"/>
                </a:solidFill>
                <a:latin typeface="Raleway" panose="020B0503030101060003" pitchFamily="34" charset="77"/>
                <a:ea typeface="Calibri"/>
                <a:cs typeface="Calibri"/>
                <a:sym typeface="Calibri"/>
              </a:rPr>
              <a:t>and</a:t>
            </a:r>
            <a:r>
              <a:rPr lang="de-DE" sz="4800" dirty="0">
                <a:solidFill>
                  <a:schemeClr val="lt1"/>
                </a:solidFill>
                <a:latin typeface="Raleway" panose="020B0503030101060003" pitchFamily="34" charset="77"/>
                <a:ea typeface="Calibri"/>
                <a:cs typeface="Calibri"/>
                <a:sym typeface="Calibri"/>
              </a:rPr>
              <a:t> </a:t>
            </a:r>
            <a:r>
              <a:rPr lang="de-DE" sz="4800" dirty="0" err="1">
                <a:solidFill>
                  <a:schemeClr val="lt1"/>
                </a:solidFill>
                <a:latin typeface="Raleway" panose="020B0503030101060003" pitchFamily="34" charset="77"/>
                <a:ea typeface="Calibri"/>
                <a:cs typeface="Calibri"/>
                <a:sym typeface="Calibri"/>
              </a:rPr>
              <a:t>Maxeler</a:t>
            </a:r>
            <a:endParaRPr sz="4800" u="none" strike="noStrike" cap="none" dirty="0">
              <a:solidFill>
                <a:srgbClr val="FFFFFF"/>
              </a:solidFill>
              <a:latin typeface="Raleway" panose="020B0503030101060003" pitchFamily="34" charset="77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alibri"/>
              <a:buNone/>
            </a:pPr>
            <a:endParaRPr sz="2000" u="none" strike="noStrike" cap="none" dirty="0">
              <a:solidFill>
                <a:srgbClr val="FFFFFF"/>
              </a:solidFill>
              <a:latin typeface="Raleway" panose="020B0503030101060003" pitchFamily="34" charset="77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27"/>
          <p:cNvSpPr txBox="1"/>
          <p:nvPr/>
        </p:nvSpPr>
        <p:spPr>
          <a:xfrm>
            <a:off x="6951350" y="5274250"/>
            <a:ext cx="1940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lt1"/>
                </a:solidFill>
                <a:latin typeface="Raleway" panose="020B0503030101060003" pitchFamily="34" charset="77"/>
                <a:ea typeface="Calibri"/>
                <a:cs typeface="Calibri"/>
                <a:sym typeface="Calibri"/>
              </a:rPr>
              <a:t>10.7.2019</a:t>
            </a:r>
            <a:endParaRPr dirty="0">
              <a:latin typeface="Raleway" panose="020B05030301010600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009296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8"/>
          <p:cNvSpPr/>
          <p:nvPr/>
        </p:nvSpPr>
        <p:spPr>
          <a:xfrm>
            <a:off x="789885" y="515754"/>
            <a:ext cx="7389000" cy="5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3500" b="1" dirty="0" err="1">
                <a:solidFill>
                  <a:srgbClr val="595959"/>
                </a:solidFill>
                <a:latin typeface="Raleway"/>
                <a:ea typeface="Raleway"/>
                <a:cs typeface="Raleway"/>
                <a:sym typeface="Raleway"/>
              </a:rPr>
              <a:t>Dataflow</a:t>
            </a:r>
            <a:r>
              <a:rPr lang="de-DE" sz="3500" b="1" dirty="0">
                <a:solidFill>
                  <a:srgbClr val="595959"/>
                </a:solidFill>
                <a:latin typeface="Raleway"/>
                <a:ea typeface="Raleway"/>
                <a:cs typeface="Raleway"/>
                <a:sym typeface="Raleway"/>
              </a:rPr>
              <a:t> Graph</a:t>
            </a:r>
            <a:endParaRPr sz="3500" dirty="0">
              <a:solidFill>
                <a:srgbClr val="595959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latin typeface="Raleway" panose="020B0503030101060003" pitchFamily="34" charset="77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solidFill>
                <a:srgbClr val="7F7F7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39" name="Google Shape;139;p28"/>
          <p:cNvSpPr txBox="1">
            <a:spLocks noGrp="1"/>
          </p:cNvSpPr>
          <p:nvPr>
            <p:ph type="body" idx="1"/>
          </p:nvPr>
        </p:nvSpPr>
        <p:spPr>
          <a:xfrm>
            <a:off x="851792" y="1324000"/>
            <a:ext cx="8049000" cy="554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noAutofit/>
          </a:bodyPr>
          <a:lstStyle/>
          <a:p>
            <a:pPr marL="0" indent="0" algn="ctr">
              <a:spcBef>
                <a:spcPts val="0"/>
              </a:spcBef>
              <a:buClr>
                <a:schemeClr val="accent5"/>
              </a:buClr>
              <a:buSzPts val="2220"/>
              <a:buNone/>
            </a:pPr>
            <a:r>
              <a:rPr lang="en-GB" dirty="0">
                <a:solidFill>
                  <a:schemeClr val="tx1"/>
                </a:solidFill>
                <a:latin typeface="Raleway"/>
                <a:sym typeface="Raleway"/>
              </a:rPr>
              <a:t>a = b * (c + b * d)</a:t>
            </a:r>
          </a:p>
          <a:p>
            <a:pPr marL="285750" indent="-285750">
              <a:spcBef>
                <a:spcPts val="0"/>
              </a:spcBef>
              <a:buClr>
                <a:schemeClr val="accent5"/>
              </a:buClr>
              <a:buSzPts val="2220"/>
            </a:pPr>
            <a:endParaRPr lang="de-DE" sz="1800" dirty="0">
              <a:solidFill>
                <a:schemeClr val="tx1"/>
              </a:solidFill>
              <a:latin typeface="Raleway"/>
              <a:sym typeface="Raleway"/>
            </a:endParaRPr>
          </a:p>
        </p:txBody>
      </p:sp>
      <p:sp>
        <p:nvSpPr>
          <p:cNvPr id="140" name="Google Shape;140;p28"/>
          <p:cNvSpPr txBox="1"/>
          <p:nvPr/>
        </p:nvSpPr>
        <p:spPr>
          <a:xfrm>
            <a:off x="8475260" y="6356354"/>
            <a:ext cx="409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rgbClr val="888888"/>
                </a:solidFill>
                <a:latin typeface="Raleway" panose="020B0503030101060003" pitchFamily="34" charset="77"/>
                <a:ea typeface="Calibri"/>
                <a:cs typeface="Calibri"/>
                <a:sym typeface="Calibri"/>
              </a:rPr>
              <a:t>30</a:t>
            </a:fld>
            <a:endParaRPr sz="1200" dirty="0">
              <a:solidFill>
                <a:srgbClr val="888888"/>
              </a:solidFill>
              <a:latin typeface="Raleway" panose="020B0503030101060003" pitchFamily="34" charset="77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680;p43">
            <a:extLst>
              <a:ext uri="{FF2B5EF4-FFF2-40B4-BE49-F238E27FC236}">
                <a16:creationId xmlns:a16="http://schemas.microsoft.com/office/drawing/2014/main" id="{51CD0508-8E0C-504D-B217-B23105F82735}"/>
              </a:ext>
            </a:extLst>
          </p:cNvPr>
          <p:cNvSpPr/>
          <p:nvPr/>
        </p:nvSpPr>
        <p:spPr>
          <a:xfrm>
            <a:off x="4615936" y="2675571"/>
            <a:ext cx="420300" cy="411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120000"/>
                </a:moveTo>
                <a:lnTo>
                  <a:pt x="120000" y="0"/>
                </a:lnTo>
                <a:lnTo>
                  <a:pt x="0" y="0"/>
                </a:lnTo>
                <a:lnTo>
                  <a:pt x="60000" y="12000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 w="127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50800" dist="12700" rotWithShape="0">
              <a:srgbClr val="000000">
                <a:alpha val="49800"/>
              </a:srgbClr>
            </a:outerShdw>
          </a:effectLst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</a:pPr>
            <a:r>
              <a:rPr lang="en-GB" sz="1200" u="none" strike="noStrike" cap="none" dirty="0">
                <a:solidFill>
                  <a:srgbClr val="FFFFFF"/>
                </a:solidFill>
                <a:latin typeface="Raleway" panose="020B0503030101060003" pitchFamily="34" charset="77"/>
                <a:ea typeface="Helvetica Neue"/>
                <a:cs typeface="Helvetica Neue"/>
                <a:sym typeface="Helvetica Neue"/>
              </a:rPr>
              <a:t>d</a:t>
            </a:r>
            <a:endParaRPr sz="1200" dirty="0">
              <a:latin typeface="Raleway" panose="020B0503030101060003" pitchFamily="34" charset="77"/>
            </a:endParaRPr>
          </a:p>
        </p:txBody>
      </p:sp>
      <p:sp>
        <p:nvSpPr>
          <p:cNvPr id="8" name="Google Shape;681;p43">
            <a:extLst>
              <a:ext uri="{FF2B5EF4-FFF2-40B4-BE49-F238E27FC236}">
                <a16:creationId xmlns:a16="http://schemas.microsoft.com/office/drawing/2014/main" id="{1DD7F787-DA97-E54D-ABA5-0F2F89C8279D}"/>
              </a:ext>
            </a:extLst>
          </p:cNvPr>
          <p:cNvSpPr/>
          <p:nvPr/>
        </p:nvSpPr>
        <p:spPr>
          <a:xfrm>
            <a:off x="3369000" y="2675571"/>
            <a:ext cx="420300" cy="411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120000"/>
                </a:moveTo>
                <a:lnTo>
                  <a:pt x="120000" y="0"/>
                </a:lnTo>
                <a:lnTo>
                  <a:pt x="0" y="0"/>
                </a:lnTo>
                <a:lnTo>
                  <a:pt x="60000" y="12000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 w="127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50800" dist="12700" rotWithShape="0">
              <a:srgbClr val="000000">
                <a:alpha val="49800"/>
              </a:srgbClr>
            </a:outerShdw>
          </a:effectLst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</a:pPr>
            <a:r>
              <a:rPr lang="en-GB" sz="1200" u="none" strike="noStrike" cap="none" dirty="0">
                <a:solidFill>
                  <a:srgbClr val="FFFFFF"/>
                </a:solidFill>
                <a:latin typeface="Raleway" panose="020B0503030101060003" pitchFamily="34" charset="77"/>
                <a:ea typeface="Helvetica Neue"/>
                <a:cs typeface="Helvetica Neue"/>
                <a:sym typeface="Helvetica Neue"/>
              </a:rPr>
              <a:t>c</a:t>
            </a:r>
            <a:endParaRPr sz="1200" dirty="0">
              <a:latin typeface="Raleway" panose="020B0503030101060003" pitchFamily="34" charset="77"/>
            </a:endParaRPr>
          </a:p>
        </p:txBody>
      </p:sp>
      <p:sp>
        <p:nvSpPr>
          <p:cNvPr id="9" name="Google Shape;682;p43">
            <a:extLst>
              <a:ext uri="{FF2B5EF4-FFF2-40B4-BE49-F238E27FC236}">
                <a16:creationId xmlns:a16="http://schemas.microsoft.com/office/drawing/2014/main" id="{2700AA17-B749-BE47-BA12-8EAC1E017B11}"/>
              </a:ext>
            </a:extLst>
          </p:cNvPr>
          <p:cNvSpPr/>
          <p:nvPr/>
        </p:nvSpPr>
        <p:spPr>
          <a:xfrm>
            <a:off x="5862873" y="2675571"/>
            <a:ext cx="420300" cy="411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120000"/>
                </a:moveTo>
                <a:lnTo>
                  <a:pt x="120000" y="0"/>
                </a:lnTo>
                <a:lnTo>
                  <a:pt x="0" y="0"/>
                </a:lnTo>
                <a:lnTo>
                  <a:pt x="60000" y="12000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 w="127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50800" dist="12700" rotWithShape="0">
              <a:srgbClr val="000000">
                <a:alpha val="49800"/>
              </a:srgbClr>
            </a:outerShdw>
          </a:effectLst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</a:pPr>
            <a:r>
              <a:rPr lang="en-GB" sz="1200" u="none" strike="noStrike" cap="none" dirty="0">
                <a:solidFill>
                  <a:srgbClr val="FFFFFF"/>
                </a:solidFill>
                <a:latin typeface="Raleway" panose="020B0503030101060003" pitchFamily="34" charset="77"/>
                <a:ea typeface="Helvetica Neue"/>
                <a:cs typeface="Helvetica Neue"/>
                <a:sym typeface="Helvetica Neue"/>
              </a:rPr>
              <a:t>b</a:t>
            </a:r>
            <a:endParaRPr sz="1200" dirty="0">
              <a:latin typeface="Raleway" panose="020B0503030101060003" pitchFamily="34" charset="77"/>
            </a:endParaRPr>
          </a:p>
        </p:txBody>
      </p:sp>
      <p:sp>
        <p:nvSpPr>
          <p:cNvPr id="10" name="Google Shape;683;p43">
            <a:extLst>
              <a:ext uri="{FF2B5EF4-FFF2-40B4-BE49-F238E27FC236}">
                <a16:creationId xmlns:a16="http://schemas.microsoft.com/office/drawing/2014/main" id="{CBCE9C2D-C821-FE40-AB09-9B8A223C40AA}"/>
              </a:ext>
            </a:extLst>
          </p:cNvPr>
          <p:cNvSpPr/>
          <p:nvPr/>
        </p:nvSpPr>
        <p:spPr>
          <a:xfrm>
            <a:off x="5277718" y="3439429"/>
            <a:ext cx="431400" cy="422400"/>
          </a:xfrm>
          <a:prstGeom prst="ellipse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 w="127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50800" dist="12700" rotWithShape="0">
              <a:srgbClr val="000000">
                <a:alpha val="49800"/>
              </a:srgbClr>
            </a:outerShdw>
          </a:effectLst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</a:pPr>
            <a:r>
              <a:rPr lang="en-GB" sz="1200" u="none" strike="noStrike" cap="none" dirty="0">
                <a:solidFill>
                  <a:srgbClr val="FFFFFF"/>
                </a:solidFill>
                <a:latin typeface="Raleway" panose="020B0503030101060003" pitchFamily="34" charset="77"/>
                <a:ea typeface="Helvetica Neue"/>
                <a:cs typeface="Helvetica Neue"/>
                <a:sym typeface="Helvetica Neue"/>
              </a:rPr>
              <a:t>x</a:t>
            </a:r>
            <a:endParaRPr sz="1200" dirty="0">
              <a:latin typeface="Raleway" panose="020B0503030101060003" pitchFamily="34" charset="77"/>
            </a:endParaRPr>
          </a:p>
        </p:txBody>
      </p:sp>
      <p:sp>
        <p:nvSpPr>
          <p:cNvPr id="11" name="Google Shape;684;p43">
            <a:extLst>
              <a:ext uri="{FF2B5EF4-FFF2-40B4-BE49-F238E27FC236}">
                <a16:creationId xmlns:a16="http://schemas.microsoft.com/office/drawing/2014/main" id="{AA9DC0EE-73A6-034B-B2BB-6E98EE822171}"/>
              </a:ext>
            </a:extLst>
          </p:cNvPr>
          <p:cNvSpPr/>
          <p:nvPr/>
        </p:nvSpPr>
        <p:spPr>
          <a:xfrm>
            <a:off x="4610374" y="3983965"/>
            <a:ext cx="431400" cy="422400"/>
          </a:xfrm>
          <a:prstGeom prst="ellipse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 w="127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50800" dist="12700" rotWithShape="0">
              <a:srgbClr val="000000">
                <a:alpha val="49800"/>
              </a:srgbClr>
            </a:outerShdw>
          </a:effectLst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</a:pPr>
            <a:r>
              <a:rPr lang="en-GB" sz="1200" u="none" strike="noStrike" cap="none" dirty="0">
                <a:solidFill>
                  <a:srgbClr val="FFFFFF"/>
                </a:solidFill>
                <a:latin typeface="Raleway" panose="020B0503030101060003" pitchFamily="34" charset="77"/>
                <a:ea typeface="Helvetica Neue"/>
                <a:cs typeface="Helvetica Neue"/>
                <a:sym typeface="Helvetica Neue"/>
              </a:rPr>
              <a:t>+</a:t>
            </a:r>
            <a:endParaRPr sz="1200" dirty="0">
              <a:latin typeface="Raleway" panose="020B0503030101060003" pitchFamily="34" charset="77"/>
            </a:endParaRPr>
          </a:p>
        </p:txBody>
      </p:sp>
      <p:sp>
        <p:nvSpPr>
          <p:cNvPr id="12" name="Google Shape;685;p43">
            <a:extLst>
              <a:ext uri="{FF2B5EF4-FFF2-40B4-BE49-F238E27FC236}">
                <a16:creationId xmlns:a16="http://schemas.microsoft.com/office/drawing/2014/main" id="{01E89797-B195-1D4C-BF17-6342E3C403B7}"/>
              </a:ext>
            </a:extLst>
          </p:cNvPr>
          <p:cNvSpPr/>
          <p:nvPr/>
        </p:nvSpPr>
        <p:spPr>
          <a:xfrm>
            <a:off x="5277618" y="4582463"/>
            <a:ext cx="431400" cy="422400"/>
          </a:xfrm>
          <a:prstGeom prst="ellipse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 w="127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50800" dist="12700" rotWithShape="0">
              <a:srgbClr val="000000">
                <a:alpha val="49800"/>
              </a:srgbClr>
            </a:outerShdw>
          </a:effectLst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</a:pPr>
            <a:r>
              <a:rPr lang="en-GB" sz="1200" u="none" strike="noStrike" cap="none" dirty="0">
                <a:solidFill>
                  <a:srgbClr val="FFFFFF"/>
                </a:solidFill>
                <a:latin typeface="Raleway" panose="020B0503030101060003" pitchFamily="34" charset="77"/>
                <a:ea typeface="Helvetica Neue"/>
                <a:cs typeface="Helvetica Neue"/>
                <a:sym typeface="Helvetica Neue"/>
              </a:rPr>
              <a:t>x</a:t>
            </a:r>
            <a:endParaRPr sz="1200" dirty="0">
              <a:latin typeface="Raleway" panose="020B0503030101060003" pitchFamily="34" charset="77"/>
            </a:endParaRPr>
          </a:p>
        </p:txBody>
      </p:sp>
      <p:sp>
        <p:nvSpPr>
          <p:cNvPr id="13" name="Google Shape;686;p43">
            <a:extLst>
              <a:ext uri="{FF2B5EF4-FFF2-40B4-BE49-F238E27FC236}">
                <a16:creationId xmlns:a16="http://schemas.microsoft.com/office/drawing/2014/main" id="{5DBD65BD-DD74-5F4D-84C6-54799226E93C}"/>
              </a:ext>
            </a:extLst>
          </p:cNvPr>
          <p:cNvSpPr/>
          <p:nvPr/>
        </p:nvSpPr>
        <p:spPr>
          <a:xfrm>
            <a:off x="5274135" y="5218797"/>
            <a:ext cx="438600" cy="429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 w="127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50800" dist="12700" rotWithShape="0">
              <a:srgbClr val="000000">
                <a:alpha val="49800"/>
              </a:srgbClr>
            </a:outerShdw>
          </a:effectLst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</a:pPr>
            <a:r>
              <a:rPr lang="en-GB" sz="1200" u="none" strike="noStrike" cap="none" dirty="0">
                <a:solidFill>
                  <a:srgbClr val="FFFFFF"/>
                </a:solidFill>
                <a:latin typeface="Raleway" panose="020B0503030101060003" pitchFamily="34" charset="77"/>
                <a:ea typeface="Helvetica Neue"/>
                <a:cs typeface="Helvetica Neue"/>
                <a:sym typeface="Helvetica Neue"/>
              </a:rPr>
              <a:t>a</a:t>
            </a:r>
            <a:endParaRPr sz="1200" dirty="0">
              <a:latin typeface="Raleway" panose="020B0503030101060003" pitchFamily="34" charset="77"/>
            </a:endParaRPr>
          </a:p>
        </p:txBody>
      </p:sp>
      <p:cxnSp>
        <p:nvCxnSpPr>
          <p:cNvPr id="14" name="Google Shape;687;p43">
            <a:extLst>
              <a:ext uri="{FF2B5EF4-FFF2-40B4-BE49-F238E27FC236}">
                <a16:creationId xmlns:a16="http://schemas.microsoft.com/office/drawing/2014/main" id="{02F49B9F-49D4-834F-B529-637105ACE4C9}"/>
              </a:ext>
            </a:extLst>
          </p:cNvPr>
          <p:cNvCxnSpPr/>
          <p:nvPr/>
        </p:nvCxnSpPr>
        <p:spPr>
          <a:xfrm>
            <a:off x="4823213" y="3065674"/>
            <a:ext cx="533700" cy="42390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miter lim="400000"/>
            <a:headEnd type="none" w="sm" len="sm"/>
            <a:tailEnd type="triangle" w="med" len="med"/>
          </a:ln>
        </p:spPr>
      </p:cxnSp>
      <p:cxnSp>
        <p:nvCxnSpPr>
          <p:cNvPr id="15" name="Google Shape;688;p43">
            <a:extLst>
              <a:ext uri="{FF2B5EF4-FFF2-40B4-BE49-F238E27FC236}">
                <a16:creationId xmlns:a16="http://schemas.microsoft.com/office/drawing/2014/main" id="{78A34A7F-BF68-9D40-ACED-5E388E7BCE85}"/>
              </a:ext>
            </a:extLst>
          </p:cNvPr>
          <p:cNvCxnSpPr/>
          <p:nvPr/>
        </p:nvCxnSpPr>
        <p:spPr>
          <a:xfrm flipH="1">
            <a:off x="5644181" y="3065674"/>
            <a:ext cx="426600" cy="42660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miter lim="400000"/>
            <a:headEnd type="none" w="sm" len="sm"/>
            <a:tailEnd type="triangle" w="med" len="med"/>
          </a:ln>
        </p:spPr>
      </p:cxnSp>
      <p:cxnSp>
        <p:nvCxnSpPr>
          <p:cNvPr id="16" name="Google Shape;689;p43">
            <a:extLst>
              <a:ext uri="{FF2B5EF4-FFF2-40B4-BE49-F238E27FC236}">
                <a16:creationId xmlns:a16="http://schemas.microsoft.com/office/drawing/2014/main" id="{AEF94038-370A-9D41-8483-D0F7F3B3C8C6}"/>
              </a:ext>
            </a:extLst>
          </p:cNvPr>
          <p:cNvCxnSpPr>
            <a:endCxn id="11" idx="1"/>
          </p:cNvCxnSpPr>
          <p:nvPr/>
        </p:nvCxnSpPr>
        <p:spPr>
          <a:xfrm>
            <a:off x="3566551" y="3065724"/>
            <a:ext cx="1107000" cy="98010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miter lim="400000"/>
            <a:headEnd type="none" w="sm" len="sm"/>
            <a:tailEnd type="triangle" w="med" len="med"/>
          </a:ln>
        </p:spPr>
      </p:cxnSp>
      <p:cxnSp>
        <p:nvCxnSpPr>
          <p:cNvPr id="17" name="Google Shape;690;p43">
            <a:extLst>
              <a:ext uri="{FF2B5EF4-FFF2-40B4-BE49-F238E27FC236}">
                <a16:creationId xmlns:a16="http://schemas.microsoft.com/office/drawing/2014/main" id="{71CAB6A2-5C4E-C14F-87BC-A8DFD5F3F27C}"/>
              </a:ext>
            </a:extLst>
          </p:cNvPr>
          <p:cNvCxnSpPr>
            <a:stCxn id="10" idx="3"/>
          </p:cNvCxnSpPr>
          <p:nvPr/>
        </p:nvCxnSpPr>
        <p:spPr>
          <a:xfrm flipH="1">
            <a:off x="5045695" y="3799970"/>
            <a:ext cx="295200" cy="31200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miter lim="400000"/>
            <a:headEnd type="none" w="sm" len="sm"/>
            <a:tailEnd type="triangle" w="med" len="med"/>
          </a:ln>
        </p:spPr>
      </p:cxnSp>
      <p:cxnSp>
        <p:nvCxnSpPr>
          <p:cNvPr id="18" name="Google Shape;691;p43">
            <a:extLst>
              <a:ext uri="{FF2B5EF4-FFF2-40B4-BE49-F238E27FC236}">
                <a16:creationId xmlns:a16="http://schemas.microsoft.com/office/drawing/2014/main" id="{FC5B0AE3-5727-CF4C-8C9C-D3499E5A6B5F}"/>
              </a:ext>
            </a:extLst>
          </p:cNvPr>
          <p:cNvCxnSpPr>
            <a:stCxn id="11" idx="5"/>
            <a:endCxn id="12" idx="1"/>
          </p:cNvCxnSpPr>
          <p:nvPr/>
        </p:nvCxnSpPr>
        <p:spPr>
          <a:xfrm>
            <a:off x="4978597" y="4344505"/>
            <a:ext cx="362100" cy="29970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miter lim="400000"/>
            <a:headEnd type="none" w="sm" len="sm"/>
            <a:tailEnd type="triangle" w="med" len="med"/>
          </a:ln>
        </p:spPr>
      </p:cxnSp>
      <p:cxnSp>
        <p:nvCxnSpPr>
          <p:cNvPr id="19" name="Google Shape;692;p43">
            <a:extLst>
              <a:ext uri="{FF2B5EF4-FFF2-40B4-BE49-F238E27FC236}">
                <a16:creationId xmlns:a16="http://schemas.microsoft.com/office/drawing/2014/main" id="{CA638BEF-08FB-CE4D-82E4-E03485DA3211}"/>
              </a:ext>
            </a:extLst>
          </p:cNvPr>
          <p:cNvCxnSpPr/>
          <p:nvPr/>
        </p:nvCxnSpPr>
        <p:spPr>
          <a:xfrm>
            <a:off x="5493350" y="5020344"/>
            <a:ext cx="0" cy="20790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miter lim="400000"/>
            <a:headEnd type="none" w="sm" len="sm"/>
            <a:tailEnd type="triangle" w="med" len="med"/>
          </a:ln>
        </p:spPr>
      </p:cxnSp>
      <p:cxnSp>
        <p:nvCxnSpPr>
          <p:cNvPr id="20" name="Google Shape;693;p43">
            <a:extLst>
              <a:ext uri="{FF2B5EF4-FFF2-40B4-BE49-F238E27FC236}">
                <a16:creationId xmlns:a16="http://schemas.microsoft.com/office/drawing/2014/main" id="{A19A9812-F689-FF44-87E4-6D06399B121A}"/>
              </a:ext>
            </a:extLst>
          </p:cNvPr>
          <p:cNvCxnSpPr>
            <a:endCxn id="12" idx="7"/>
          </p:cNvCxnSpPr>
          <p:nvPr/>
        </p:nvCxnSpPr>
        <p:spPr>
          <a:xfrm flipH="1">
            <a:off x="5645841" y="3065722"/>
            <a:ext cx="420600" cy="157860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miter lim="400000"/>
            <a:headEnd type="none" w="sm" len="sm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10992107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8"/>
          <p:cNvSpPr/>
          <p:nvPr/>
        </p:nvSpPr>
        <p:spPr>
          <a:xfrm>
            <a:off x="789885" y="515754"/>
            <a:ext cx="7389000" cy="5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3500" b="1" dirty="0" err="1">
                <a:solidFill>
                  <a:srgbClr val="595959"/>
                </a:solidFill>
                <a:latin typeface="Raleway"/>
                <a:ea typeface="Raleway"/>
                <a:cs typeface="Raleway"/>
                <a:sym typeface="Raleway"/>
              </a:rPr>
              <a:t>MaxJ</a:t>
            </a:r>
            <a:r>
              <a:rPr lang="de-DE" sz="3500" b="1" dirty="0">
                <a:solidFill>
                  <a:srgbClr val="595959"/>
                </a:solidFill>
                <a:latin typeface="Raleway"/>
                <a:ea typeface="Raleway"/>
                <a:cs typeface="Raleway"/>
                <a:sym typeface="Raleway"/>
              </a:rPr>
              <a:t> Intro: </a:t>
            </a:r>
            <a:r>
              <a:rPr lang="de-DE" sz="3500" dirty="0" err="1">
                <a:solidFill>
                  <a:srgbClr val="595959"/>
                </a:solidFill>
                <a:latin typeface="Raleway"/>
                <a:ea typeface="Raleway"/>
                <a:cs typeface="Raleway"/>
                <a:sym typeface="Raleway"/>
              </a:rPr>
              <a:t>Programming</a:t>
            </a:r>
            <a:endParaRPr sz="3500" dirty="0">
              <a:solidFill>
                <a:srgbClr val="595959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latin typeface="Raleway" panose="020B0503030101060003" pitchFamily="34" charset="77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solidFill>
                <a:srgbClr val="7F7F7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39" name="Google Shape;139;p28"/>
          <p:cNvSpPr txBox="1">
            <a:spLocks noGrp="1"/>
          </p:cNvSpPr>
          <p:nvPr>
            <p:ph type="body" idx="1"/>
          </p:nvPr>
        </p:nvSpPr>
        <p:spPr>
          <a:xfrm>
            <a:off x="851792" y="1324000"/>
            <a:ext cx="8049000" cy="4977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noAutofit/>
          </a:bodyPr>
          <a:lstStyle/>
          <a:p>
            <a:pPr marL="285750" indent="-285750">
              <a:spcBef>
                <a:spcPts val="0"/>
              </a:spcBef>
              <a:buClr>
                <a:schemeClr val="accent5"/>
              </a:buClr>
              <a:buSzPts val="2220"/>
            </a:pPr>
            <a:r>
              <a:rPr lang="en-GB" dirty="0">
                <a:solidFill>
                  <a:schemeClr val="tx1"/>
                </a:solidFill>
                <a:latin typeface="Raleway"/>
                <a:sym typeface="Raleway"/>
              </a:rPr>
              <a:t>Example: x</a:t>
            </a:r>
            <a:r>
              <a:rPr lang="en-GB" baseline="30000" dirty="0">
                <a:solidFill>
                  <a:schemeClr val="tx1"/>
                </a:solidFill>
                <a:latin typeface="Raleway"/>
                <a:sym typeface="Raleway"/>
              </a:rPr>
              <a:t>2</a:t>
            </a:r>
            <a:r>
              <a:rPr lang="en-GB" dirty="0">
                <a:solidFill>
                  <a:schemeClr val="tx1"/>
                </a:solidFill>
                <a:latin typeface="Raleway"/>
                <a:sym typeface="Raleway"/>
              </a:rPr>
              <a:t> + 30</a:t>
            </a:r>
          </a:p>
          <a:p>
            <a:pPr marL="285750" indent="-285750">
              <a:spcBef>
                <a:spcPts val="0"/>
              </a:spcBef>
              <a:buClr>
                <a:schemeClr val="accent5"/>
              </a:buClr>
              <a:buSzPts val="2220"/>
            </a:pPr>
            <a:endParaRPr lang="de-DE" sz="1800" dirty="0">
              <a:solidFill>
                <a:schemeClr val="tx1"/>
              </a:solidFill>
              <a:latin typeface="Raleway"/>
              <a:sym typeface="Raleway"/>
            </a:endParaRPr>
          </a:p>
        </p:txBody>
      </p:sp>
      <p:sp>
        <p:nvSpPr>
          <p:cNvPr id="140" name="Google Shape;140;p28"/>
          <p:cNvSpPr txBox="1"/>
          <p:nvPr/>
        </p:nvSpPr>
        <p:spPr>
          <a:xfrm>
            <a:off x="8475260" y="6356354"/>
            <a:ext cx="409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rgbClr val="888888"/>
                </a:solidFill>
                <a:latin typeface="Raleway" panose="020B0503030101060003" pitchFamily="34" charset="77"/>
                <a:ea typeface="Calibri"/>
                <a:cs typeface="Calibri"/>
                <a:sym typeface="Calibri"/>
              </a:rPr>
              <a:t>31</a:t>
            </a:fld>
            <a:endParaRPr sz="1200" dirty="0">
              <a:solidFill>
                <a:srgbClr val="888888"/>
              </a:solidFill>
              <a:latin typeface="Raleway" panose="020B0503030101060003" pitchFamily="34" charset="77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1153;p65">
            <a:extLst>
              <a:ext uri="{FF2B5EF4-FFF2-40B4-BE49-F238E27FC236}">
                <a16:creationId xmlns:a16="http://schemas.microsoft.com/office/drawing/2014/main" id="{1BF5ADEF-98F3-D841-A206-46094B47312A}"/>
              </a:ext>
            </a:extLst>
          </p:cNvPr>
          <p:cNvSpPr txBox="1"/>
          <p:nvPr/>
        </p:nvSpPr>
        <p:spPr>
          <a:xfrm>
            <a:off x="1617188" y="3324792"/>
            <a:ext cx="4509600" cy="11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000000"/>
              </a:solidFill>
              <a:latin typeface="Courier" pitchFamily="2" charset="0"/>
              <a:ea typeface="Courier New"/>
              <a:cs typeface="Courier New"/>
              <a:sym typeface="Courier New"/>
            </a:endParaRPr>
          </a:p>
          <a:p>
            <a:pPr marL="342900" lvl="0" indent="-342900" algn="l" rtl="0">
              <a:spcBef>
                <a:spcPts val="28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rgbClr val="000000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		</a:t>
            </a:r>
            <a:r>
              <a:rPr lang="en-GB" sz="1200" dirty="0" err="1">
                <a:solidFill>
                  <a:srgbClr val="000000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DFEVar</a:t>
            </a:r>
            <a:r>
              <a:rPr lang="en-GB" sz="1200" dirty="0">
                <a:solidFill>
                  <a:srgbClr val="000000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 x = </a:t>
            </a:r>
            <a:r>
              <a:rPr lang="en-GB" sz="1200" dirty="0" err="1">
                <a:solidFill>
                  <a:srgbClr val="000000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io.input</a:t>
            </a:r>
            <a:r>
              <a:rPr lang="en-GB" sz="1200" dirty="0">
                <a:solidFill>
                  <a:srgbClr val="000000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("x", </a:t>
            </a:r>
            <a:r>
              <a:rPr lang="en-GB" sz="1200" dirty="0" err="1">
                <a:solidFill>
                  <a:srgbClr val="000000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dfeInt</a:t>
            </a:r>
            <a:r>
              <a:rPr lang="en-GB" sz="1200" dirty="0">
                <a:solidFill>
                  <a:srgbClr val="000000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(11));</a:t>
            </a:r>
            <a:endParaRPr sz="1200" dirty="0">
              <a:solidFill>
                <a:srgbClr val="000000"/>
              </a:solidFill>
              <a:latin typeface="Raleway" panose="020B0503030101060003" pitchFamily="34" charset="77"/>
              <a:ea typeface="Calibri"/>
              <a:cs typeface="Calibri"/>
              <a:sym typeface="Calibri"/>
            </a:endParaRPr>
          </a:p>
          <a:p>
            <a:pPr marL="342900" lvl="0" indent="-342900" algn="l" rtl="0">
              <a:spcBef>
                <a:spcPts val="280"/>
              </a:spcBef>
              <a:spcAft>
                <a:spcPts val="0"/>
              </a:spcAft>
              <a:buNone/>
            </a:pPr>
            <a:endParaRPr dirty="0">
              <a:solidFill>
                <a:srgbClr val="000000"/>
              </a:solidFill>
              <a:latin typeface="Courier" pitchFamily="2" charset="0"/>
              <a:ea typeface="Courier New"/>
              <a:cs typeface="Courier New"/>
              <a:sym typeface="Courier New"/>
            </a:endParaRPr>
          </a:p>
          <a:p>
            <a:pPr marL="342900" lvl="0" indent="-342900" algn="l" rtl="0">
              <a:spcBef>
                <a:spcPts val="28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rgbClr val="000000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		</a:t>
            </a:r>
            <a:r>
              <a:rPr lang="en-GB" sz="1200" dirty="0" err="1">
                <a:solidFill>
                  <a:srgbClr val="000000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DFEVar</a:t>
            </a:r>
            <a:r>
              <a:rPr lang="en-GB" sz="1200" dirty="0">
                <a:solidFill>
                  <a:srgbClr val="000000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 result = x * x + 30;</a:t>
            </a:r>
            <a:endParaRPr sz="1200" dirty="0">
              <a:solidFill>
                <a:srgbClr val="000000"/>
              </a:solidFill>
              <a:latin typeface="Raleway" panose="020B0503030101060003" pitchFamily="34" charset="77"/>
              <a:ea typeface="Calibri"/>
              <a:cs typeface="Calibri"/>
              <a:sym typeface="Calibri"/>
            </a:endParaRPr>
          </a:p>
          <a:p>
            <a:pPr marL="342900" lvl="0" indent="-342900" algn="l" rtl="0">
              <a:spcBef>
                <a:spcPts val="280"/>
              </a:spcBef>
              <a:spcAft>
                <a:spcPts val="0"/>
              </a:spcAft>
              <a:buNone/>
            </a:pPr>
            <a:endParaRPr dirty="0">
              <a:solidFill>
                <a:srgbClr val="000000"/>
              </a:solidFill>
              <a:latin typeface="Courier" pitchFamily="2" charset="0"/>
              <a:ea typeface="Courier New"/>
              <a:cs typeface="Courier New"/>
              <a:sym typeface="Courier New"/>
            </a:endParaRPr>
          </a:p>
          <a:p>
            <a:pPr marL="342900" lvl="0" indent="-342900" algn="l" rtl="0">
              <a:spcBef>
                <a:spcPts val="28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rgbClr val="000000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		</a:t>
            </a:r>
            <a:r>
              <a:rPr lang="en-GB" sz="1200" dirty="0" err="1">
                <a:solidFill>
                  <a:srgbClr val="000000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io.output</a:t>
            </a:r>
            <a:r>
              <a:rPr lang="en-GB" sz="1200" dirty="0">
                <a:solidFill>
                  <a:srgbClr val="000000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("y", result, </a:t>
            </a:r>
            <a:r>
              <a:rPr lang="en-GB" sz="1200" dirty="0" err="1">
                <a:solidFill>
                  <a:srgbClr val="000000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dfeInt</a:t>
            </a:r>
            <a:r>
              <a:rPr lang="en-GB" sz="1200" dirty="0">
                <a:solidFill>
                  <a:srgbClr val="000000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(11));</a:t>
            </a:r>
            <a:endParaRPr sz="1200" dirty="0">
              <a:solidFill>
                <a:srgbClr val="000000"/>
              </a:solidFill>
              <a:latin typeface="Raleway" panose="020B0503030101060003" pitchFamily="34" charset="77"/>
              <a:ea typeface="Calibri"/>
              <a:cs typeface="Calibri"/>
              <a:sym typeface="Calibri"/>
            </a:endParaRPr>
          </a:p>
        </p:txBody>
      </p:sp>
      <p:grpSp>
        <p:nvGrpSpPr>
          <p:cNvPr id="6" name="Google Shape;1162;p65">
            <a:extLst>
              <a:ext uri="{FF2B5EF4-FFF2-40B4-BE49-F238E27FC236}">
                <a16:creationId xmlns:a16="http://schemas.microsoft.com/office/drawing/2014/main" id="{82570731-711C-BA47-A77B-701D0C2A44C9}"/>
              </a:ext>
            </a:extLst>
          </p:cNvPr>
          <p:cNvGrpSpPr/>
          <p:nvPr/>
        </p:nvGrpSpPr>
        <p:grpSpPr>
          <a:xfrm>
            <a:off x="6313982" y="2253120"/>
            <a:ext cx="1382503" cy="3248775"/>
            <a:chOff x="3959932" y="548681"/>
            <a:chExt cx="1332148" cy="2844314"/>
          </a:xfrm>
        </p:grpSpPr>
        <p:sp>
          <p:nvSpPr>
            <p:cNvPr id="7" name="Google Shape;1163;p65">
              <a:extLst>
                <a:ext uri="{FF2B5EF4-FFF2-40B4-BE49-F238E27FC236}">
                  <a16:creationId xmlns:a16="http://schemas.microsoft.com/office/drawing/2014/main" id="{F14A9C9E-779E-9845-B253-3ED8E676CC60}"/>
                </a:ext>
              </a:extLst>
            </p:cNvPr>
            <p:cNvSpPr/>
            <p:nvPr/>
          </p:nvSpPr>
          <p:spPr>
            <a:xfrm rot="5400000">
              <a:off x="3994538" y="530681"/>
              <a:ext cx="468000" cy="504000"/>
            </a:xfrm>
            <a:prstGeom prst="homePlate">
              <a:avLst>
                <a:gd name="adj" fmla="val 50000"/>
              </a:avLst>
            </a:prstGeom>
            <a:solidFill>
              <a:srgbClr val="005089"/>
            </a:solidFill>
            <a:ln w="25400" cap="flat" cmpd="sng">
              <a:solidFill>
                <a:srgbClr val="003A6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Raleway" panose="020B0503030101060003" pitchFamily="34" charset="77"/>
              </a:endParaRPr>
            </a:p>
          </p:txBody>
        </p:sp>
        <p:sp>
          <p:nvSpPr>
            <p:cNvPr id="8" name="Google Shape;1164;p65">
              <a:extLst>
                <a:ext uri="{FF2B5EF4-FFF2-40B4-BE49-F238E27FC236}">
                  <a16:creationId xmlns:a16="http://schemas.microsoft.com/office/drawing/2014/main" id="{C9ECBD7C-AFD8-5640-9A6D-86072825412F}"/>
                </a:ext>
              </a:extLst>
            </p:cNvPr>
            <p:cNvSpPr txBox="1"/>
            <p:nvPr/>
          </p:nvSpPr>
          <p:spPr>
            <a:xfrm rot="10800000">
              <a:off x="3976530" y="548717"/>
              <a:ext cx="504000" cy="35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 dirty="0">
                  <a:solidFill>
                    <a:srgbClr val="FFFFFF"/>
                  </a:solidFill>
                  <a:latin typeface="Raleway" panose="020B0503030101060003" pitchFamily="34" charset="77"/>
                  <a:ea typeface="Calibri"/>
                  <a:cs typeface="Calibri"/>
                  <a:sym typeface="Calibri"/>
                </a:rPr>
                <a:t>x</a:t>
              </a:r>
              <a:endParaRPr sz="1800" dirty="0">
                <a:solidFill>
                  <a:srgbClr val="FFFFFF"/>
                </a:solidFill>
                <a:latin typeface="Raleway" panose="020B0503030101060003" pitchFamily="34" charset="77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Google Shape;1165;p65">
              <a:extLst>
                <a:ext uri="{FF2B5EF4-FFF2-40B4-BE49-F238E27FC236}">
                  <a16:creationId xmlns:a16="http://schemas.microsoft.com/office/drawing/2014/main" id="{C88DEBB3-3137-5149-884D-E3A3FFE8AFC0}"/>
                </a:ext>
              </a:extLst>
            </p:cNvPr>
            <p:cNvSpPr/>
            <p:nvPr/>
          </p:nvSpPr>
          <p:spPr>
            <a:xfrm>
              <a:off x="3959932" y="1340768"/>
              <a:ext cx="540000" cy="504000"/>
            </a:xfrm>
            <a:prstGeom prst="ellipse">
              <a:avLst/>
            </a:prstGeom>
            <a:solidFill>
              <a:srgbClr val="A6A6A6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 dirty="0">
                  <a:solidFill>
                    <a:srgbClr val="FFFFFF"/>
                  </a:solidFill>
                  <a:latin typeface="Raleway" panose="020B0503030101060003" pitchFamily="34" charset="77"/>
                  <a:ea typeface="Calibri"/>
                  <a:cs typeface="Calibri"/>
                  <a:sym typeface="Calibri"/>
                </a:rPr>
                <a:t>x</a:t>
              </a:r>
              <a:endParaRPr sz="1800" dirty="0">
                <a:solidFill>
                  <a:srgbClr val="FFFFFF"/>
                </a:solidFill>
                <a:latin typeface="Raleway" panose="020B0503030101060003" pitchFamily="34" charset="77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" name="Google Shape;1166;p65">
              <a:extLst>
                <a:ext uri="{FF2B5EF4-FFF2-40B4-BE49-F238E27FC236}">
                  <a16:creationId xmlns:a16="http://schemas.microsoft.com/office/drawing/2014/main" id="{2278EBBC-43F1-C441-A854-6E02DACF8540}"/>
                </a:ext>
              </a:extLst>
            </p:cNvPr>
            <p:cNvSpPr/>
            <p:nvPr/>
          </p:nvSpPr>
          <p:spPr>
            <a:xfrm>
              <a:off x="3959932" y="2132856"/>
              <a:ext cx="540000" cy="504000"/>
            </a:xfrm>
            <a:prstGeom prst="ellipse">
              <a:avLst/>
            </a:prstGeom>
            <a:solidFill>
              <a:srgbClr val="A6A6A6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 dirty="0">
                  <a:solidFill>
                    <a:srgbClr val="FFFFFF"/>
                  </a:solidFill>
                  <a:latin typeface="Raleway" panose="020B0503030101060003" pitchFamily="34" charset="77"/>
                  <a:ea typeface="Calibri"/>
                  <a:cs typeface="Calibri"/>
                  <a:sym typeface="Calibri"/>
                </a:rPr>
                <a:t>+</a:t>
              </a:r>
              <a:endParaRPr sz="1800" dirty="0">
                <a:solidFill>
                  <a:srgbClr val="FFFFFF"/>
                </a:solidFill>
                <a:latin typeface="Raleway" panose="020B0503030101060003" pitchFamily="34" charset="77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1" name="Google Shape;1167;p65">
              <a:extLst>
                <a:ext uri="{FF2B5EF4-FFF2-40B4-BE49-F238E27FC236}">
                  <a16:creationId xmlns:a16="http://schemas.microsoft.com/office/drawing/2014/main" id="{C89DC3BC-B59C-8B49-BF9E-52DF7680829C}"/>
                </a:ext>
              </a:extLst>
            </p:cNvPr>
            <p:cNvCxnSpPr>
              <a:stCxn id="9" idx="4"/>
              <a:endCxn id="10" idx="0"/>
            </p:cNvCxnSpPr>
            <p:nvPr/>
          </p:nvCxnSpPr>
          <p:spPr>
            <a:xfrm>
              <a:off x="4229932" y="1844768"/>
              <a:ext cx="0" cy="288000"/>
            </a:xfrm>
            <a:prstGeom prst="straightConnector1">
              <a:avLst/>
            </a:prstGeom>
            <a:noFill/>
            <a:ln w="15875" cap="flat" cmpd="sng">
              <a:solidFill>
                <a:srgbClr val="333333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12" name="Google Shape;1168;p65">
              <a:extLst>
                <a:ext uri="{FF2B5EF4-FFF2-40B4-BE49-F238E27FC236}">
                  <a16:creationId xmlns:a16="http://schemas.microsoft.com/office/drawing/2014/main" id="{3D97E3D8-7131-EF47-AC2E-72A7D4D7F834}"/>
                </a:ext>
              </a:extLst>
            </p:cNvPr>
            <p:cNvSpPr/>
            <p:nvPr/>
          </p:nvSpPr>
          <p:spPr>
            <a:xfrm>
              <a:off x="4680012" y="1948589"/>
              <a:ext cx="612068" cy="323515"/>
            </a:xfrm>
            <a:prstGeom prst="flowChartProcess">
              <a:avLst/>
            </a:prstGeom>
            <a:solidFill>
              <a:srgbClr val="FFCD78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 dirty="0">
                  <a:solidFill>
                    <a:srgbClr val="000000"/>
                  </a:solidFill>
                  <a:latin typeface="Raleway" panose="020B0503030101060003" pitchFamily="34" charset="77"/>
                  <a:ea typeface="Calibri"/>
                  <a:cs typeface="Calibri"/>
                  <a:sym typeface="Calibri"/>
                </a:rPr>
                <a:t>30</a:t>
              </a:r>
              <a:endParaRPr sz="1600" dirty="0">
                <a:solidFill>
                  <a:srgbClr val="000000"/>
                </a:solidFill>
                <a:latin typeface="Raleway" panose="020B0503030101060003" pitchFamily="34" charset="77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3" name="Google Shape;1169;p65">
              <a:extLst>
                <a:ext uri="{FF2B5EF4-FFF2-40B4-BE49-F238E27FC236}">
                  <a16:creationId xmlns:a16="http://schemas.microsoft.com/office/drawing/2014/main" id="{5F25DBE9-68AE-9C4E-8772-8654253DEB64}"/>
                </a:ext>
              </a:extLst>
            </p:cNvPr>
            <p:cNvCxnSpPr>
              <a:stCxn id="12" idx="2"/>
              <a:endCxn id="10" idx="6"/>
            </p:cNvCxnSpPr>
            <p:nvPr/>
          </p:nvCxnSpPr>
          <p:spPr>
            <a:xfrm rot="5400000">
              <a:off x="4686496" y="2085354"/>
              <a:ext cx="112800" cy="486300"/>
            </a:xfrm>
            <a:prstGeom prst="bentConnector2">
              <a:avLst/>
            </a:prstGeom>
            <a:noFill/>
            <a:ln w="158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14" name="Google Shape;1170;p65">
              <a:extLst>
                <a:ext uri="{FF2B5EF4-FFF2-40B4-BE49-F238E27FC236}">
                  <a16:creationId xmlns:a16="http://schemas.microsoft.com/office/drawing/2014/main" id="{A923F8AA-5210-5841-BB92-E75FFEFA3741}"/>
                </a:ext>
              </a:extLst>
            </p:cNvPr>
            <p:cNvSpPr/>
            <p:nvPr/>
          </p:nvSpPr>
          <p:spPr>
            <a:xfrm rot="-5400000">
              <a:off x="3997389" y="2906995"/>
              <a:ext cx="468000" cy="504000"/>
            </a:xfrm>
            <a:prstGeom prst="homePlate">
              <a:avLst>
                <a:gd name="adj" fmla="val 50000"/>
              </a:avLst>
            </a:prstGeom>
            <a:solidFill>
              <a:srgbClr val="005089"/>
            </a:solidFill>
            <a:ln w="25400" cap="flat" cmpd="sng">
              <a:solidFill>
                <a:srgbClr val="003A6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Raleway" panose="020B0503030101060003" pitchFamily="34" charset="77"/>
              </a:endParaRPr>
            </a:p>
          </p:txBody>
        </p:sp>
        <p:sp>
          <p:nvSpPr>
            <p:cNvPr id="15" name="Google Shape;1171;p65">
              <a:extLst>
                <a:ext uri="{FF2B5EF4-FFF2-40B4-BE49-F238E27FC236}">
                  <a16:creationId xmlns:a16="http://schemas.microsoft.com/office/drawing/2014/main" id="{C671E680-3D23-B74D-97E4-37C57A2AEFEB}"/>
                </a:ext>
              </a:extLst>
            </p:cNvPr>
            <p:cNvSpPr txBox="1"/>
            <p:nvPr/>
          </p:nvSpPr>
          <p:spPr>
            <a:xfrm>
              <a:off x="3979373" y="3041940"/>
              <a:ext cx="504000" cy="35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 dirty="0">
                  <a:solidFill>
                    <a:srgbClr val="FFFFFF"/>
                  </a:solidFill>
                  <a:latin typeface="Raleway" panose="020B0503030101060003" pitchFamily="34" charset="77"/>
                  <a:ea typeface="Calibri"/>
                  <a:cs typeface="Calibri"/>
                  <a:sym typeface="Calibri"/>
                </a:rPr>
                <a:t>y</a:t>
              </a:r>
              <a:endParaRPr sz="1800" dirty="0">
                <a:solidFill>
                  <a:srgbClr val="FFFFFF"/>
                </a:solidFill>
                <a:latin typeface="Raleway" panose="020B0503030101060003" pitchFamily="34" charset="77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6" name="Google Shape;1172;p65">
              <a:extLst>
                <a:ext uri="{FF2B5EF4-FFF2-40B4-BE49-F238E27FC236}">
                  <a16:creationId xmlns:a16="http://schemas.microsoft.com/office/drawing/2014/main" id="{D13FA32A-A417-0746-BC65-1D79FD3C8677}"/>
                </a:ext>
              </a:extLst>
            </p:cNvPr>
            <p:cNvCxnSpPr>
              <a:stCxn id="10" idx="4"/>
              <a:endCxn id="14" idx="3"/>
            </p:cNvCxnSpPr>
            <p:nvPr/>
          </p:nvCxnSpPr>
          <p:spPr>
            <a:xfrm>
              <a:off x="4229932" y="2636856"/>
              <a:ext cx="1500" cy="288000"/>
            </a:xfrm>
            <a:prstGeom prst="straightConnector1">
              <a:avLst/>
            </a:prstGeom>
            <a:noFill/>
            <a:ln w="15875" cap="flat" cmpd="sng">
              <a:solidFill>
                <a:srgbClr val="333333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sp>
        <p:nvSpPr>
          <p:cNvPr id="17" name="Google Shape;1173;p65">
            <a:extLst>
              <a:ext uri="{FF2B5EF4-FFF2-40B4-BE49-F238E27FC236}">
                <a16:creationId xmlns:a16="http://schemas.microsoft.com/office/drawing/2014/main" id="{B7F9631A-15B6-9C4A-AF2E-D20ECC4AEEB1}"/>
              </a:ext>
            </a:extLst>
          </p:cNvPr>
          <p:cNvSpPr/>
          <p:nvPr/>
        </p:nvSpPr>
        <p:spPr>
          <a:xfrm>
            <a:off x="2539395" y="3562850"/>
            <a:ext cx="3490200" cy="285900"/>
          </a:xfrm>
          <a:prstGeom prst="rect">
            <a:avLst/>
          </a:prstGeom>
          <a:solidFill>
            <a:srgbClr val="FFCD78">
              <a:alpha val="298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  <a:latin typeface="Raleway" panose="020B0503030101060003" pitchFamily="34" charset="77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174;p65">
            <a:extLst>
              <a:ext uri="{FF2B5EF4-FFF2-40B4-BE49-F238E27FC236}">
                <a16:creationId xmlns:a16="http://schemas.microsoft.com/office/drawing/2014/main" id="{8FBB8ED3-A66C-024B-8018-A4E071444F38}"/>
              </a:ext>
            </a:extLst>
          </p:cNvPr>
          <p:cNvSpPr/>
          <p:nvPr/>
        </p:nvSpPr>
        <p:spPr>
          <a:xfrm>
            <a:off x="2549813" y="4507030"/>
            <a:ext cx="3325500" cy="285900"/>
          </a:xfrm>
          <a:prstGeom prst="rect">
            <a:avLst/>
          </a:prstGeom>
          <a:solidFill>
            <a:srgbClr val="CCF171">
              <a:alpha val="298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  <a:latin typeface="Raleway" panose="020B0503030101060003" pitchFamily="34" charset="77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175;p65">
            <a:extLst>
              <a:ext uri="{FF2B5EF4-FFF2-40B4-BE49-F238E27FC236}">
                <a16:creationId xmlns:a16="http://schemas.microsoft.com/office/drawing/2014/main" id="{A0FB734D-38C3-A842-83FF-51FB475C3476}"/>
              </a:ext>
            </a:extLst>
          </p:cNvPr>
          <p:cNvSpPr/>
          <p:nvPr/>
        </p:nvSpPr>
        <p:spPr>
          <a:xfrm>
            <a:off x="2539395" y="4048770"/>
            <a:ext cx="2640900" cy="285900"/>
          </a:xfrm>
          <a:prstGeom prst="rect">
            <a:avLst/>
          </a:prstGeom>
          <a:solidFill>
            <a:srgbClr val="B4DDFF">
              <a:alpha val="298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  <a:latin typeface="Raleway" panose="020B0503030101060003" pitchFamily="34" charset="77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1176;p65">
            <a:extLst>
              <a:ext uri="{FF2B5EF4-FFF2-40B4-BE49-F238E27FC236}">
                <a16:creationId xmlns:a16="http://schemas.microsoft.com/office/drawing/2014/main" id="{F74DCA75-7F8E-C64B-A2C1-7C55C2E91E12}"/>
              </a:ext>
            </a:extLst>
          </p:cNvPr>
          <p:cNvSpPr/>
          <p:nvPr/>
        </p:nvSpPr>
        <p:spPr>
          <a:xfrm>
            <a:off x="4045620" y="4052308"/>
            <a:ext cx="540600" cy="285900"/>
          </a:xfrm>
          <a:prstGeom prst="rect">
            <a:avLst/>
          </a:prstGeom>
          <a:solidFill>
            <a:srgbClr val="1FA2FF">
              <a:alpha val="298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  <a:latin typeface="Raleway" panose="020B0503030101060003" pitchFamily="34" charset="77"/>
              <a:ea typeface="Calibri"/>
              <a:cs typeface="Calibri"/>
              <a:sym typeface="Calibri"/>
            </a:endParaRPr>
          </a:p>
        </p:txBody>
      </p:sp>
      <p:cxnSp>
        <p:nvCxnSpPr>
          <p:cNvPr id="21" name="Google Shape;1177;p65">
            <a:extLst>
              <a:ext uri="{FF2B5EF4-FFF2-40B4-BE49-F238E27FC236}">
                <a16:creationId xmlns:a16="http://schemas.microsoft.com/office/drawing/2014/main" id="{8B360675-D3C3-3B4A-8760-EB7D93E4A97E}"/>
              </a:ext>
            </a:extLst>
          </p:cNvPr>
          <p:cNvCxnSpPr>
            <a:cxnSpLocks/>
            <a:stCxn id="17" idx="0"/>
            <a:endCxn id="30" idx="1"/>
          </p:cNvCxnSpPr>
          <p:nvPr/>
        </p:nvCxnSpPr>
        <p:spPr>
          <a:xfrm flipV="1">
            <a:off x="4284495" y="2509625"/>
            <a:ext cx="1952012" cy="1053225"/>
          </a:xfrm>
          <a:prstGeom prst="straightConnector1">
            <a:avLst/>
          </a:prstGeom>
          <a:noFill/>
          <a:ln w="15875" cap="flat" cmpd="sng">
            <a:solidFill>
              <a:srgbClr val="A2A2A2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22" name="Google Shape;1179;p65">
            <a:extLst>
              <a:ext uri="{FF2B5EF4-FFF2-40B4-BE49-F238E27FC236}">
                <a16:creationId xmlns:a16="http://schemas.microsoft.com/office/drawing/2014/main" id="{2BA6A908-4C01-E142-9BCF-A7C4F6677111}"/>
              </a:ext>
            </a:extLst>
          </p:cNvPr>
          <p:cNvCxnSpPr>
            <a:cxnSpLocks/>
            <a:stCxn id="20" idx="3"/>
            <a:endCxn id="29" idx="1"/>
          </p:cNvCxnSpPr>
          <p:nvPr/>
        </p:nvCxnSpPr>
        <p:spPr>
          <a:xfrm flipV="1">
            <a:off x="4586220" y="3409027"/>
            <a:ext cx="1611670" cy="786231"/>
          </a:xfrm>
          <a:prstGeom prst="straightConnector1">
            <a:avLst/>
          </a:prstGeom>
          <a:noFill/>
          <a:ln w="15875" cap="flat" cmpd="sng">
            <a:solidFill>
              <a:srgbClr val="A2A2A2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23" name="Google Shape;1181;p65">
            <a:extLst>
              <a:ext uri="{FF2B5EF4-FFF2-40B4-BE49-F238E27FC236}">
                <a16:creationId xmlns:a16="http://schemas.microsoft.com/office/drawing/2014/main" id="{A31176B2-487E-9742-8EDC-10EEF1A39E6C}"/>
              </a:ext>
            </a:extLst>
          </p:cNvPr>
          <p:cNvCxnSpPr>
            <a:cxnSpLocks/>
            <a:stCxn id="19" idx="3"/>
            <a:endCxn id="26" idx="1"/>
          </p:cNvCxnSpPr>
          <p:nvPr/>
        </p:nvCxnSpPr>
        <p:spPr>
          <a:xfrm>
            <a:off x="5180295" y="4191720"/>
            <a:ext cx="1007306" cy="57226"/>
          </a:xfrm>
          <a:prstGeom prst="straightConnector1">
            <a:avLst/>
          </a:prstGeom>
          <a:noFill/>
          <a:ln w="15875" cap="flat" cmpd="sng">
            <a:solidFill>
              <a:srgbClr val="A2A2A2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24" name="Google Shape;1183;p65">
            <a:extLst>
              <a:ext uri="{FF2B5EF4-FFF2-40B4-BE49-F238E27FC236}">
                <a16:creationId xmlns:a16="http://schemas.microsoft.com/office/drawing/2014/main" id="{14666B78-8099-C348-B956-064500515D7F}"/>
              </a:ext>
            </a:extLst>
          </p:cNvPr>
          <p:cNvCxnSpPr>
            <a:cxnSpLocks/>
            <a:stCxn id="18" idx="3"/>
            <a:endCxn id="25" idx="1"/>
          </p:cNvCxnSpPr>
          <p:nvPr/>
        </p:nvCxnSpPr>
        <p:spPr>
          <a:xfrm>
            <a:off x="5875313" y="4649980"/>
            <a:ext cx="322586" cy="555820"/>
          </a:xfrm>
          <a:prstGeom prst="straightConnector1">
            <a:avLst/>
          </a:prstGeom>
          <a:noFill/>
          <a:ln w="15875" cap="flat" cmpd="sng">
            <a:solidFill>
              <a:srgbClr val="A2A2A2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25" name="Google Shape;1184;p65">
            <a:extLst>
              <a:ext uri="{FF2B5EF4-FFF2-40B4-BE49-F238E27FC236}">
                <a16:creationId xmlns:a16="http://schemas.microsoft.com/office/drawing/2014/main" id="{29AC6C08-D735-2A47-A663-153323BBF281}"/>
              </a:ext>
            </a:extLst>
          </p:cNvPr>
          <p:cNvSpPr/>
          <p:nvPr/>
        </p:nvSpPr>
        <p:spPr>
          <a:xfrm>
            <a:off x="6197899" y="4877600"/>
            <a:ext cx="798000" cy="656400"/>
          </a:xfrm>
          <a:prstGeom prst="rect">
            <a:avLst/>
          </a:prstGeom>
          <a:solidFill>
            <a:srgbClr val="CCF171">
              <a:alpha val="298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  <a:latin typeface="Raleway" panose="020B0503030101060003" pitchFamily="34" charset="77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1182;p65">
            <a:extLst>
              <a:ext uri="{FF2B5EF4-FFF2-40B4-BE49-F238E27FC236}">
                <a16:creationId xmlns:a16="http://schemas.microsoft.com/office/drawing/2014/main" id="{88C67919-F2B0-D74D-974A-979BAC7577E1}"/>
              </a:ext>
            </a:extLst>
          </p:cNvPr>
          <p:cNvSpPr/>
          <p:nvPr/>
        </p:nvSpPr>
        <p:spPr>
          <a:xfrm>
            <a:off x="6187601" y="3803596"/>
            <a:ext cx="1585500" cy="890700"/>
          </a:xfrm>
          <a:prstGeom prst="rect">
            <a:avLst/>
          </a:prstGeom>
          <a:solidFill>
            <a:srgbClr val="69BFFE">
              <a:alpha val="298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  <a:latin typeface="Raleway" panose="020B0503030101060003" pitchFamily="34" charset="77"/>
              <a:ea typeface="Calibri"/>
              <a:cs typeface="Calibri"/>
              <a:sym typeface="Calibri"/>
            </a:endParaRPr>
          </a:p>
        </p:txBody>
      </p:sp>
      <p:cxnSp>
        <p:nvCxnSpPr>
          <p:cNvPr id="27" name="Google Shape;1185;p65">
            <a:extLst>
              <a:ext uri="{FF2B5EF4-FFF2-40B4-BE49-F238E27FC236}">
                <a16:creationId xmlns:a16="http://schemas.microsoft.com/office/drawing/2014/main" id="{12AD27BF-0D50-0C4E-BC5E-D53560F67DDD}"/>
              </a:ext>
            </a:extLst>
          </p:cNvPr>
          <p:cNvCxnSpPr>
            <a:cxnSpLocks/>
          </p:cNvCxnSpPr>
          <p:nvPr/>
        </p:nvCxnSpPr>
        <p:spPr>
          <a:xfrm rot="5400000">
            <a:off x="6278335" y="2899598"/>
            <a:ext cx="424500" cy="196800"/>
          </a:xfrm>
          <a:prstGeom prst="bentConnector3">
            <a:avLst>
              <a:gd name="adj1" fmla="val 50000"/>
            </a:avLst>
          </a:prstGeom>
          <a:noFill/>
          <a:ln w="15875" cap="flat" cmpd="sng">
            <a:solidFill>
              <a:srgbClr val="00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8" name="Google Shape;1186;p65">
            <a:extLst>
              <a:ext uri="{FF2B5EF4-FFF2-40B4-BE49-F238E27FC236}">
                <a16:creationId xmlns:a16="http://schemas.microsoft.com/office/drawing/2014/main" id="{DBB88E9E-4F70-BB44-B6A5-1AC13659B517}"/>
              </a:ext>
            </a:extLst>
          </p:cNvPr>
          <p:cNvCxnSpPr>
            <a:cxnSpLocks/>
          </p:cNvCxnSpPr>
          <p:nvPr/>
        </p:nvCxnSpPr>
        <p:spPr>
          <a:xfrm rot="-5400000" flipH="1">
            <a:off x="6476485" y="2898248"/>
            <a:ext cx="424500" cy="199500"/>
          </a:xfrm>
          <a:prstGeom prst="bentConnector3">
            <a:avLst>
              <a:gd name="adj1" fmla="val 50000"/>
            </a:avLst>
          </a:prstGeom>
          <a:noFill/>
          <a:ln w="15875" cap="flat" cmpd="sng">
            <a:solidFill>
              <a:srgbClr val="00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9" name="Google Shape;1180;p65">
            <a:extLst>
              <a:ext uri="{FF2B5EF4-FFF2-40B4-BE49-F238E27FC236}">
                <a16:creationId xmlns:a16="http://schemas.microsoft.com/office/drawing/2014/main" id="{BC4FA206-1230-5245-9AF6-8CCD14CD3F82}"/>
              </a:ext>
            </a:extLst>
          </p:cNvPr>
          <p:cNvSpPr/>
          <p:nvPr/>
        </p:nvSpPr>
        <p:spPr>
          <a:xfrm>
            <a:off x="6197890" y="3064027"/>
            <a:ext cx="785100" cy="690000"/>
          </a:xfrm>
          <a:prstGeom prst="rect">
            <a:avLst/>
          </a:prstGeom>
          <a:solidFill>
            <a:srgbClr val="1FA2FF">
              <a:alpha val="6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  <a:latin typeface="Raleway" panose="020B0503030101060003" pitchFamily="34" charset="77"/>
              <a:ea typeface="Calibri"/>
              <a:cs typeface="Calibri"/>
              <a:sym typeface="Calibri"/>
            </a:endParaRPr>
          </a:p>
        </p:txBody>
      </p:sp>
      <p:sp>
        <p:nvSpPr>
          <p:cNvPr id="30" name="Google Shape;1178;p65">
            <a:extLst>
              <a:ext uri="{FF2B5EF4-FFF2-40B4-BE49-F238E27FC236}">
                <a16:creationId xmlns:a16="http://schemas.microsoft.com/office/drawing/2014/main" id="{9006F11D-397C-9440-8E26-04680842D91E}"/>
              </a:ext>
            </a:extLst>
          </p:cNvPr>
          <p:cNvSpPr/>
          <p:nvPr/>
        </p:nvSpPr>
        <p:spPr>
          <a:xfrm>
            <a:off x="6236507" y="2164625"/>
            <a:ext cx="777300" cy="690000"/>
          </a:xfrm>
          <a:prstGeom prst="rect">
            <a:avLst/>
          </a:prstGeom>
          <a:solidFill>
            <a:srgbClr val="FFCD78">
              <a:alpha val="298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  <a:latin typeface="Raleway" panose="020B0503030101060003" pitchFamily="34" charset="77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34821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8"/>
          <p:cNvSpPr/>
          <p:nvPr/>
        </p:nvSpPr>
        <p:spPr>
          <a:xfrm>
            <a:off x="789885" y="515754"/>
            <a:ext cx="7946152" cy="5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500" b="1" dirty="0" err="1">
                <a:solidFill>
                  <a:srgbClr val="595959"/>
                </a:solidFill>
                <a:latin typeface="Raleway"/>
                <a:ea typeface="Raleway"/>
                <a:cs typeface="Raleway"/>
                <a:sym typeface="Raleway"/>
              </a:rPr>
              <a:t>MaxJ</a:t>
            </a:r>
            <a:r>
              <a:rPr lang="en-GB" sz="3500" b="1" dirty="0">
                <a:solidFill>
                  <a:srgbClr val="595959"/>
                </a:solidFill>
                <a:latin typeface="Raleway"/>
                <a:ea typeface="Raleway"/>
                <a:cs typeface="Raleway"/>
                <a:sym typeface="Raleway"/>
              </a:rPr>
              <a:t> Intro: </a:t>
            </a:r>
            <a:r>
              <a:rPr lang="en-GB" sz="3500" dirty="0">
                <a:solidFill>
                  <a:srgbClr val="595959"/>
                </a:solidFill>
                <a:latin typeface="Raleway"/>
                <a:ea typeface="Raleway"/>
                <a:cs typeface="Raleway"/>
                <a:sym typeface="Raleway"/>
              </a:rPr>
              <a:t>What is a </a:t>
            </a:r>
            <a:r>
              <a:rPr lang="en-GB" sz="3500" dirty="0" err="1">
                <a:solidFill>
                  <a:srgbClr val="595959"/>
                </a:solidFill>
                <a:latin typeface="Raleway"/>
                <a:ea typeface="Raleway"/>
                <a:cs typeface="Raleway"/>
                <a:sym typeface="Raleway"/>
              </a:rPr>
              <a:t>DFEVar</a:t>
            </a:r>
            <a:r>
              <a:rPr lang="en-GB" sz="3500" dirty="0">
                <a:solidFill>
                  <a:srgbClr val="595959"/>
                </a:solidFill>
                <a:latin typeface="Raleway"/>
                <a:ea typeface="Raleway"/>
                <a:cs typeface="Raleway"/>
                <a:sym typeface="Raleway"/>
              </a:rPr>
              <a:t>?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latin typeface="Raleway" panose="020B0503030101060003" pitchFamily="34" charset="77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solidFill>
                <a:srgbClr val="7F7F7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39" name="Google Shape;139;p28"/>
          <p:cNvSpPr txBox="1">
            <a:spLocks noGrp="1"/>
          </p:cNvSpPr>
          <p:nvPr>
            <p:ph type="body" idx="1"/>
          </p:nvPr>
        </p:nvSpPr>
        <p:spPr>
          <a:xfrm>
            <a:off x="851792" y="1324000"/>
            <a:ext cx="8049000" cy="46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noAutofit/>
          </a:bodyPr>
          <a:lstStyle/>
          <a:p>
            <a:pPr marL="285750" indent="-285750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SzPts val="2220"/>
            </a:pPr>
            <a:r>
              <a:rPr lang="en-GB" dirty="0">
                <a:solidFill>
                  <a:schemeClr val="tx1"/>
                </a:solidFill>
                <a:latin typeface="Raleway"/>
                <a:sym typeface="Raleway"/>
              </a:rPr>
              <a:t>A connection between operators in the dataflow graph</a:t>
            </a:r>
          </a:p>
          <a:p>
            <a:pPr marL="285750" indent="-285750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SzPts val="2220"/>
            </a:pPr>
            <a:r>
              <a:rPr lang="en-GB" dirty="0">
                <a:solidFill>
                  <a:schemeClr val="tx1"/>
                </a:solidFill>
                <a:latin typeface="Raleway"/>
                <a:sym typeface="Raleway"/>
              </a:rPr>
              <a:t>An edge in the dataflow graph</a:t>
            </a:r>
          </a:p>
          <a:p>
            <a:pPr marL="285750" indent="-285750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SzPts val="2220"/>
            </a:pPr>
            <a:r>
              <a:rPr lang="en-GB" dirty="0">
                <a:solidFill>
                  <a:schemeClr val="tx1"/>
                </a:solidFill>
                <a:latin typeface="Raleway"/>
                <a:sym typeface="Raleway"/>
              </a:rPr>
              <a:t>A stream of data elements of a certain type and size</a:t>
            </a:r>
          </a:p>
          <a:p>
            <a:pPr marL="285750" indent="-285750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SzPts val="2220"/>
            </a:pPr>
            <a:r>
              <a:rPr lang="en-GB" dirty="0">
                <a:solidFill>
                  <a:schemeClr val="tx1"/>
                </a:solidFill>
                <a:latin typeface="Raleway"/>
                <a:sym typeface="Raleway"/>
              </a:rPr>
              <a:t>Physically it is a set of wires in the hardware</a:t>
            </a:r>
          </a:p>
          <a:p>
            <a:pPr marL="285750" indent="-285750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SzPts val="2220"/>
            </a:pPr>
            <a:r>
              <a:rPr lang="en-GB" dirty="0">
                <a:solidFill>
                  <a:schemeClr val="tx1"/>
                </a:solidFill>
                <a:latin typeface="Raleway"/>
                <a:sym typeface="Raleway"/>
              </a:rPr>
              <a:t>It looks like a variable in </a:t>
            </a:r>
            <a:r>
              <a:rPr lang="en-GB" dirty="0" err="1">
                <a:solidFill>
                  <a:schemeClr val="tx1"/>
                </a:solidFill>
                <a:latin typeface="Raleway"/>
                <a:sym typeface="Raleway"/>
              </a:rPr>
              <a:t>MaxJ</a:t>
            </a:r>
            <a:r>
              <a:rPr lang="en-GB" dirty="0">
                <a:solidFill>
                  <a:schemeClr val="tx1"/>
                </a:solidFill>
                <a:latin typeface="Raleway"/>
                <a:sym typeface="Raleway"/>
              </a:rPr>
              <a:t> code</a:t>
            </a:r>
          </a:p>
          <a:p>
            <a:pPr marL="285750" indent="-285750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SzPts val="2220"/>
            </a:pPr>
            <a:r>
              <a:rPr lang="en-GB" dirty="0">
                <a:solidFill>
                  <a:srgbClr val="FF0000"/>
                </a:solidFill>
                <a:latin typeface="Raleway"/>
                <a:sym typeface="Raleway"/>
              </a:rPr>
              <a:t>IT IS NOT A VARIABLE! </a:t>
            </a:r>
            <a:r>
              <a:rPr lang="en-GB" dirty="0">
                <a:solidFill>
                  <a:schemeClr val="tx1"/>
                </a:solidFill>
                <a:latin typeface="Raleway"/>
                <a:sym typeface="Raleway"/>
              </a:rPr>
              <a:t>(in the traditional CS sense)</a:t>
            </a:r>
          </a:p>
          <a:p>
            <a:pPr marL="285750" indent="-285750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SzPts val="2220"/>
            </a:pPr>
            <a:endParaRPr lang="en-GB" dirty="0">
              <a:solidFill>
                <a:schemeClr val="tx1"/>
              </a:solidFill>
              <a:latin typeface="Raleway"/>
              <a:sym typeface="Raleway"/>
            </a:endParaRPr>
          </a:p>
          <a:p>
            <a:pPr marL="285750" indent="-285750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SzPts val="2220"/>
            </a:pPr>
            <a:endParaRPr lang="de-DE" sz="1800" dirty="0">
              <a:solidFill>
                <a:schemeClr val="tx1"/>
              </a:solidFill>
              <a:latin typeface="Raleway"/>
              <a:sym typeface="Raleway"/>
            </a:endParaRPr>
          </a:p>
        </p:txBody>
      </p:sp>
      <p:sp>
        <p:nvSpPr>
          <p:cNvPr id="140" name="Google Shape;140;p28"/>
          <p:cNvSpPr txBox="1"/>
          <p:nvPr/>
        </p:nvSpPr>
        <p:spPr>
          <a:xfrm>
            <a:off x="8475260" y="6356354"/>
            <a:ext cx="409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rgbClr val="888888"/>
                </a:solidFill>
                <a:latin typeface="Raleway" panose="020B0503030101060003" pitchFamily="34" charset="77"/>
                <a:ea typeface="Calibri"/>
                <a:cs typeface="Calibri"/>
                <a:sym typeface="Calibri"/>
              </a:rPr>
              <a:t>32</a:t>
            </a:fld>
            <a:endParaRPr sz="1200" dirty="0">
              <a:solidFill>
                <a:srgbClr val="888888"/>
              </a:solidFill>
              <a:latin typeface="Raleway" panose="020B0503030101060003" pitchFamily="34" charset="77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305069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8"/>
          <p:cNvSpPr txBox="1">
            <a:spLocks noGrp="1"/>
          </p:cNvSpPr>
          <p:nvPr>
            <p:ph type="body" idx="1"/>
          </p:nvPr>
        </p:nvSpPr>
        <p:spPr>
          <a:xfrm>
            <a:off x="851792" y="1324000"/>
            <a:ext cx="8049000" cy="46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noAutofit/>
          </a:bodyPr>
          <a:lstStyle/>
          <a:p>
            <a:pPr marL="285750" indent="-285750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SzPts val="2220"/>
            </a:pPr>
            <a:r>
              <a:rPr lang="en-GB" sz="2400" dirty="0">
                <a:solidFill>
                  <a:schemeClr val="tx1"/>
                </a:solidFill>
                <a:latin typeface="Raleway"/>
                <a:sym typeface="Raleway"/>
              </a:rPr>
              <a:t>You can use the full power of Java to write a program that generates the dataflow graph</a:t>
            </a:r>
          </a:p>
          <a:p>
            <a:pPr marL="285750" indent="-285750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SzPts val="2220"/>
            </a:pPr>
            <a:r>
              <a:rPr lang="en-GB" sz="2400" dirty="0">
                <a:solidFill>
                  <a:schemeClr val="tx1"/>
                </a:solidFill>
                <a:latin typeface="Raleway"/>
                <a:sym typeface="Raleway"/>
              </a:rPr>
              <a:t>Java variables can be used as constants in hardware</a:t>
            </a:r>
          </a:p>
          <a:p>
            <a:pPr marL="742950" lvl="1" indent="-285750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SzPts val="2220"/>
            </a:pPr>
            <a:r>
              <a:rPr lang="en-GB" sz="2000" dirty="0">
                <a:solidFill>
                  <a:schemeClr val="tx1"/>
                </a:solidFill>
                <a:latin typeface="Raleway"/>
                <a:sym typeface="Raleway"/>
              </a:rPr>
              <a:t>int y; </a:t>
            </a:r>
            <a:r>
              <a:rPr lang="en-GB" sz="2000" dirty="0" err="1">
                <a:solidFill>
                  <a:schemeClr val="tx1"/>
                </a:solidFill>
                <a:latin typeface="Raleway"/>
                <a:sym typeface="Raleway"/>
              </a:rPr>
              <a:t>DFEVar</a:t>
            </a:r>
            <a:r>
              <a:rPr lang="en-GB" sz="2000" dirty="0">
                <a:solidFill>
                  <a:schemeClr val="tx1"/>
                </a:solidFill>
                <a:latin typeface="Raleway"/>
                <a:sym typeface="Raleway"/>
              </a:rPr>
              <a:t> x; x = x + y; </a:t>
            </a:r>
          </a:p>
          <a:p>
            <a:pPr marL="285750" indent="-285750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SzPts val="2220"/>
            </a:pPr>
            <a:r>
              <a:rPr lang="en-GB" sz="2400" dirty="0">
                <a:solidFill>
                  <a:schemeClr val="tx1"/>
                </a:solidFill>
                <a:latin typeface="Raleway"/>
                <a:sym typeface="Raleway"/>
              </a:rPr>
              <a:t>Hardware variables can not be read in Java!</a:t>
            </a:r>
          </a:p>
          <a:p>
            <a:pPr marL="742950" lvl="1" indent="-285750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SzPts val="2220"/>
            </a:pPr>
            <a:r>
              <a:rPr lang="en-GB" sz="2000" dirty="0">
                <a:solidFill>
                  <a:schemeClr val="tx1"/>
                </a:solidFill>
                <a:latin typeface="Raleway"/>
                <a:sym typeface="Raleway"/>
              </a:rPr>
              <a:t>Cannot do: int y; </a:t>
            </a:r>
            <a:r>
              <a:rPr lang="en-GB" sz="2000" dirty="0" err="1">
                <a:solidFill>
                  <a:schemeClr val="tx1"/>
                </a:solidFill>
                <a:latin typeface="Raleway"/>
                <a:sym typeface="Raleway"/>
              </a:rPr>
              <a:t>DFEVar</a:t>
            </a:r>
            <a:r>
              <a:rPr lang="en-GB" sz="2000" dirty="0">
                <a:solidFill>
                  <a:schemeClr val="tx1"/>
                </a:solidFill>
                <a:latin typeface="Raleway"/>
                <a:sym typeface="Raleway"/>
              </a:rPr>
              <a:t> x; y = x;</a:t>
            </a:r>
          </a:p>
          <a:p>
            <a:pPr marL="285750" indent="-285750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SzPts val="2220"/>
            </a:pPr>
            <a:r>
              <a:rPr lang="en-GB" sz="2400" dirty="0">
                <a:solidFill>
                  <a:schemeClr val="tx1"/>
                </a:solidFill>
                <a:latin typeface="Raleway"/>
                <a:sym typeface="Raleway"/>
              </a:rPr>
              <a:t>Java conditionals and loops choose how to generate hardware → not make run-time decisions</a:t>
            </a:r>
          </a:p>
          <a:p>
            <a:pPr marL="285750" indent="-285750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SzPts val="2220"/>
            </a:pPr>
            <a:r>
              <a:rPr lang="en-GB" sz="2400" dirty="0">
                <a:solidFill>
                  <a:schemeClr val="tx1"/>
                </a:solidFill>
                <a:latin typeface="Raleway"/>
                <a:sym typeface="Raleway"/>
              </a:rPr>
              <a:t>Once you execute your Java program the generated graph is what exist in your application (not the Java) </a:t>
            </a:r>
          </a:p>
          <a:p>
            <a:pPr marL="285750" indent="-285750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SzPts val="2220"/>
            </a:pPr>
            <a:r>
              <a:rPr lang="en-GB" sz="2400" dirty="0">
                <a:solidFill>
                  <a:schemeClr val="tx1"/>
                </a:solidFill>
                <a:latin typeface="Raleway"/>
                <a:sym typeface="Raleway"/>
              </a:rPr>
              <a:t>We do not execute Java on the DFE!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SzPts val="2220"/>
              <a:buNone/>
            </a:pPr>
            <a:endParaRPr lang="en-GB" dirty="0">
              <a:solidFill>
                <a:schemeClr val="tx1"/>
              </a:solidFill>
              <a:latin typeface="Raleway"/>
              <a:sym typeface="Raleway"/>
            </a:endParaRPr>
          </a:p>
          <a:p>
            <a:pPr marL="285750" indent="-285750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SzPts val="2220"/>
            </a:pPr>
            <a:endParaRPr lang="de-DE" sz="1800" dirty="0">
              <a:solidFill>
                <a:schemeClr val="tx1"/>
              </a:solidFill>
              <a:latin typeface="Raleway"/>
              <a:sym typeface="Raleway"/>
            </a:endParaRPr>
          </a:p>
        </p:txBody>
      </p:sp>
      <p:sp>
        <p:nvSpPr>
          <p:cNvPr id="138" name="Google Shape;138;p28"/>
          <p:cNvSpPr/>
          <p:nvPr/>
        </p:nvSpPr>
        <p:spPr>
          <a:xfrm>
            <a:off x="789885" y="515754"/>
            <a:ext cx="7946152" cy="5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500" b="1" dirty="0" err="1">
                <a:solidFill>
                  <a:srgbClr val="595959"/>
                </a:solidFill>
                <a:latin typeface="Raleway"/>
                <a:ea typeface="Raleway"/>
                <a:cs typeface="Raleway"/>
                <a:sym typeface="Raleway"/>
              </a:rPr>
              <a:t>MaxJ</a:t>
            </a:r>
            <a:r>
              <a:rPr lang="en-GB" sz="3500" b="1" dirty="0">
                <a:solidFill>
                  <a:srgbClr val="595959"/>
                </a:solidFill>
                <a:latin typeface="Raleway"/>
                <a:ea typeface="Raleway"/>
                <a:cs typeface="Raleway"/>
                <a:sym typeface="Raleway"/>
              </a:rPr>
              <a:t> Intro: </a:t>
            </a:r>
            <a:r>
              <a:rPr lang="en-GB" sz="3500" dirty="0">
                <a:solidFill>
                  <a:srgbClr val="595959"/>
                </a:solidFill>
                <a:latin typeface="Raleway"/>
                <a:ea typeface="Raleway"/>
                <a:cs typeface="Raleway"/>
                <a:sym typeface="Raleway"/>
              </a:rPr>
              <a:t>Java meta-programming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latin typeface="Raleway" panose="020B0503030101060003" pitchFamily="34" charset="77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solidFill>
                <a:srgbClr val="7F7F7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40" name="Google Shape;140;p28"/>
          <p:cNvSpPr txBox="1"/>
          <p:nvPr/>
        </p:nvSpPr>
        <p:spPr>
          <a:xfrm>
            <a:off x="8475260" y="6356354"/>
            <a:ext cx="409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rgbClr val="888888"/>
                </a:solidFill>
                <a:latin typeface="Raleway" panose="020B0503030101060003" pitchFamily="34" charset="77"/>
                <a:ea typeface="Calibri"/>
                <a:cs typeface="Calibri"/>
                <a:sym typeface="Calibri"/>
              </a:rPr>
              <a:t>33</a:t>
            </a:fld>
            <a:endParaRPr sz="1200" dirty="0">
              <a:solidFill>
                <a:srgbClr val="888888"/>
              </a:solidFill>
              <a:latin typeface="Raleway" panose="020B0503030101060003" pitchFamily="34" charset="77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934158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8"/>
          <p:cNvSpPr/>
          <p:nvPr/>
        </p:nvSpPr>
        <p:spPr>
          <a:xfrm>
            <a:off x="789884" y="515754"/>
            <a:ext cx="8231023" cy="5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500" b="1" dirty="0" err="1">
                <a:solidFill>
                  <a:srgbClr val="595959"/>
                </a:solidFill>
                <a:latin typeface="Raleway"/>
                <a:ea typeface="Raleway"/>
                <a:cs typeface="Raleway"/>
                <a:sym typeface="Raleway"/>
              </a:rPr>
              <a:t>MaxJ</a:t>
            </a:r>
            <a:r>
              <a:rPr lang="en-GB" sz="3500" b="1" dirty="0">
                <a:solidFill>
                  <a:srgbClr val="595959"/>
                </a:solidFill>
                <a:latin typeface="Raleway"/>
                <a:ea typeface="Raleway"/>
                <a:cs typeface="Raleway"/>
                <a:sym typeface="Raleway"/>
              </a:rPr>
              <a:t> Intro: </a:t>
            </a:r>
            <a:r>
              <a:rPr lang="en-GB" sz="3500" dirty="0">
                <a:solidFill>
                  <a:srgbClr val="595959"/>
                </a:solidFill>
                <a:latin typeface="Raleway"/>
                <a:ea typeface="Raleway"/>
                <a:cs typeface="Raleway"/>
                <a:sym typeface="Raleway"/>
              </a:rPr>
              <a:t>Dataflow Graph Generation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latin typeface="Raleway" panose="020B0503030101060003" pitchFamily="34" charset="77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solidFill>
                <a:srgbClr val="7F7F7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40" name="Google Shape;140;p28"/>
          <p:cNvSpPr txBox="1"/>
          <p:nvPr/>
        </p:nvSpPr>
        <p:spPr>
          <a:xfrm>
            <a:off x="8475260" y="6356354"/>
            <a:ext cx="409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rgbClr val="888888"/>
                </a:solidFill>
                <a:latin typeface="Raleway" panose="020B0503030101060003" pitchFamily="34" charset="77"/>
                <a:ea typeface="Calibri"/>
                <a:cs typeface="Calibri"/>
                <a:sym typeface="Calibri"/>
              </a:rPr>
              <a:t>34</a:t>
            </a:fld>
            <a:endParaRPr sz="1200" dirty="0">
              <a:solidFill>
                <a:srgbClr val="888888"/>
              </a:solidFill>
              <a:latin typeface="Raleway" panose="020B0503030101060003" pitchFamily="34" charset="77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1228;p68">
            <a:extLst>
              <a:ext uri="{FF2B5EF4-FFF2-40B4-BE49-F238E27FC236}">
                <a16:creationId xmlns:a16="http://schemas.microsoft.com/office/drawing/2014/main" id="{656C807B-E502-6641-8FBE-F86D76D08F90}"/>
              </a:ext>
            </a:extLst>
          </p:cNvPr>
          <p:cNvSpPr txBox="1"/>
          <p:nvPr/>
        </p:nvSpPr>
        <p:spPr>
          <a:xfrm>
            <a:off x="1353728" y="2699681"/>
            <a:ext cx="4657800" cy="21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 err="1">
                <a:solidFill>
                  <a:srgbClr val="0000FF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DFEVar</a:t>
            </a:r>
            <a:r>
              <a:rPr lang="en-GB" sz="1600" dirty="0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 x = </a:t>
            </a:r>
            <a:r>
              <a:rPr lang="en-GB" sz="1600" dirty="0" err="1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io.input</a:t>
            </a:r>
            <a:r>
              <a:rPr lang="en-GB" sz="1600" dirty="0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(“</a:t>
            </a:r>
            <a:r>
              <a:rPr lang="en-GB" sz="1600" dirty="0">
                <a:solidFill>
                  <a:srgbClr val="0000FF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x</a:t>
            </a:r>
            <a:r>
              <a:rPr lang="en-GB" sz="1600" dirty="0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”, type);</a:t>
            </a:r>
            <a:endParaRPr dirty="0">
              <a:latin typeface="Raleway" panose="020B0503030101060003" pitchFamily="34" charset="7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 err="1">
                <a:solidFill>
                  <a:srgbClr val="0000FF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DFEVar</a:t>
            </a:r>
            <a:r>
              <a:rPr lang="en-GB" sz="1600" dirty="0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 y;</a:t>
            </a:r>
            <a:endParaRPr dirty="0">
              <a:latin typeface="Raleway" panose="020B0503030101060003" pitchFamily="34" charset="7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rgbClr val="333333"/>
              </a:solidFill>
              <a:latin typeface="Courier" pitchFamily="2" charset="0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y = x + 1;</a:t>
            </a:r>
            <a:endParaRPr dirty="0">
              <a:latin typeface="Raleway" panose="020B0503030101060003" pitchFamily="34" charset="7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rgbClr val="333333"/>
              </a:solidFill>
              <a:latin typeface="Courier" pitchFamily="2" charset="0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 err="1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io.output</a:t>
            </a:r>
            <a:r>
              <a:rPr lang="en-GB" sz="1600" dirty="0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(“</a:t>
            </a:r>
            <a:r>
              <a:rPr lang="en-GB" sz="1600" dirty="0">
                <a:solidFill>
                  <a:srgbClr val="0000FF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y</a:t>
            </a:r>
            <a:r>
              <a:rPr lang="en-GB" sz="1600" dirty="0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”, y, type);</a:t>
            </a:r>
            <a:endParaRPr dirty="0">
              <a:latin typeface="Raleway" panose="020B0503030101060003" pitchFamily="34" charset="77"/>
            </a:endParaRPr>
          </a:p>
        </p:txBody>
      </p:sp>
      <p:grpSp>
        <p:nvGrpSpPr>
          <p:cNvPr id="8" name="Google Shape;1229;p68">
            <a:extLst>
              <a:ext uri="{FF2B5EF4-FFF2-40B4-BE49-F238E27FC236}">
                <a16:creationId xmlns:a16="http://schemas.microsoft.com/office/drawing/2014/main" id="{A456C893-3931-3A4A-B653-D435940C76D7}"/>
              </a:ext>
            </a:extLst>
          </p:cNvPr>
          <p:cNvGrpSpPr/>
          <p:nvPr/>
        </p:nvGrpSpPr>
        <p:grpSpPr>
          <a:xfrm>
            <a:off x="6376090" y="2022303"/>
            <a:ext cx="1741491" cy="2916395"/>
            <a:chOff x="6660232" y="836662"/>
            <a:chExt cx="1741491" cy="2916395"/>
          </a:xfrm>
        </p:grpSpPr>
        <p:sp>
          <p:nvSpPr>
            <p:cNvPr id="9" name="Google Shape;1230;p68">
              <a:extLst>
                <a:ext uri="{FF2B5EF4-FFF2-40B4-BE49-F238E27FC236}">
                  <a16:creationId xmlns:a16="http://schemas.microsoft.com/office/drawing/2014/main" id="{7EFA95D2-EF19-6F4A-A566-D80F8BB2974E}"/>
                </a:ext>
              </a:extLst>
            </p:cNvPr>
            <p:cNvSpPr/>
            <p:nvPr/>
          </p:nvSpPr>
          <p:spPr>
            <a:xfrm rot="5400000">
              <a:off x="6674660" y="844062"/>
              <a:ext cx="673500" cy="658800"/>
            </a:xfrm>
            <a:prstGeom prst="homePlate">
              <a:avLst>
                <a:gd name="adj" fmla="val 50000"/>
              </a:avLst>
            </a:prstGeom>
            <a:solidFill>
              <a:srgbClr val="005089"/>
            </a:solidFill>
            <a:ln w="25400" cap="flat" cmpd="sng">
              <a:solidFill>
                <a:srgbClr val="003A6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Raleway" panose="020B0503030101060003" pitchFamily="34" charset="77"/>
              </a:endParaRPr>
            </a:p>
          </p:txBody>
        </p:sp>
        <p:sp>
          <p:nvSpPr>
            <p:cNvPr id="10" name="Google Shape;1231;p68">
              <a:extLst>
                <a:ext uri="{FF2B5EF4-FFF2-40B4-BE49-F238E27FC236}">
                  <a16:creationId xmlns:a16="http://schemas.microsoft.com/office/drawing/2014/main" id="{B4CC2AC6-984B-6F46-8B2E-DA57E41B75AE}"/>
                </a:ext>
              </a:extLst>
            </p:cNvPr>
            <p:cNvSpPr txBox="1"/>
            <p:nvPr/>
          </p:nvSpPr>
          <p:spPr>
            <a:xfrm rot="10800000">
              <a:off x="6681998" y="836662"/>
              <a:ext cx="658800" cy="50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 dirty="0">
                  <a:solidFill>
                    <a:srgbClr val="FFFFFF"/>
                  </a:solidFill>
                  <a:latin typeface="Raleway" panose="020B0503030101060003" pitchFamily="34" charset="77"/>
                  <a:ea typeface="Calibri"/>
                  <a:cs typeface="Calibri"/>
                  <a:sym typeface="Calibri"/>
                </a:rPr>
                <a:t>x</a:t>
              </a:r>
              <a:endParaRPr sz="1800" dirty="0">
                <a:solidFill>
                  <a:srgbClr val="FFFFFF"/>
                </a:solidFill>
                <a:latin typeface="Raleway" panose="020B0503030101060003" pitchFamily="34" charset="77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Google Shape;1232;p68">
              <a:extLst>
                <a:ext uri="{FF2B5EF4-FFF2-40B4-BE49-F238E27FC236}">
                  <a16:creationId xmlns:a16="http://schemas.microsoft.com/office/drawing/2014/main" id="{3A5FEF85-4A39-7947-A563-CDD64274691B}"/>
                </a:ext>
              </a:extLst>
            </p:cNvPr>
            <p:cNvSpPr/>
            <p:nvPr/>
          </p:nvSpPr>
          <p:spPr>
            <a:xfrm>
              <a:off x="6660232" y="1938694"/>
              <a:ext cx="705900" cy="725400"/>
            </a:xfrm>
            <a:prstGeom prst="ellipse">
              <a:avLst/>
            </a:prstGeom>
            <a:solidFill>
              <a:srgbClr val="A6A6A6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 dirty="0">
                  <a:solidFill>
                    <a:srgbClr val="FFFFFF"/>
                  </a:solidFill>
                  <a:latin typeface="Raleway" panose="020B0503030101060003" pitchFamily="34" charset="77"/>
                  <a:ea typeface="Calibri"/>
                  <a:cs typeface="Calibri"/>
                  <a:sym typeface="Calibri"/>
                </a:rPr>
                <a:t>+</a:t>
              </a:r>
              <a:endParaRPr sz="1800" dirty="0">
                <a:solidFill>
                  <a:srgbClr val="FFFFFF"/>
                </a:solidFill>
                <a:latin typeface="Raleway" panose="020B0503030101060003" pitchFamily="34" charset="77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2" name="Google Shape;1233;p68">
              <a:extLst>
                <a:ext uri="{FF2B5EF4-FFF2-40B4-BE49-F238E27FC236}">
                  <a16:creationId xmlns:a16="http://schemas.microsoft.com/office/drawing/2014/main" id="{233BEE77-3305-C546-9B4B-2E8BD2E2A25A}"/>
                </a:ext>
              </a:extLst>
            </p:cNvPr>
            <p:cNvCxnSpPr>
              <a:stCxn id="9" idx="3"/>
              <a:endCxn id="11" idx="0"/>
            </p:cNvCxnSpPr>
            <p:nvPr/>
          </p:nvCxnSpPr>
          <p:spPr>
            <a:xfrm>
              <a:off x="7011410" y="1510212"/>
              <a:ext cx="1800" cy="428400"/>
            </a:xfrm>
            <a:prstGeom prst="straightConnector1">
              <a:avLst/>
            </a:prstGeom>
            <a:noFill/>
            <a:ln w="15875" cap="flat" cmpd="sng">
              <a:solidFill>
                <a:srgbClr val="333333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13" name="Google Shape;1234;p68">
              <a:extLst>
                <a:ext uri="{FF2B5EF4-FFF2-40B4-BE49-F238E27FC236}">
                  <a16:creationId xmlns:a16="http://schemas.microsoft.com/office/drawing/2014/main" id="{06A0046A-55BD-7D42-BB8E-3242F67C6713}"/>
                </a:ext>
              </a:extLst>
            </p:cNvPr>
            <p:cNvSpPr/>
            <p:nvPr/>
          </p:nvSpPr>
          <p:spPr>
            <a:xfrm>
              <a:off x="7601578" y="1673543"/>
              <a:ext cx="800145" cy="465521"/>
            </a:xfrm>
            <a:prstGeom prst="flowChartProcess">
              <a:avLst/>
            </a:prstGeom>
            <a:solidFill>
              <a:srgbClr val="FFCD78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 dirty="0">
                  <a:solidFill>
                    <a:srgbClr val="000000"/>
                  </a:solidFill>
                  <a:latin typeface="Raleway" panose="020B0503030101060003" pitchFamily="34" charset="77"/>
                  <a:ea typeface="Calibri"/>
                  <a:cs typeface="Calibri"/>
                  <a:sym typeface="Calibri"/>
                </a:rPr>
                <a:t>1</a:t>
              </a:r>
              <a:endParaRPr sz="1600" dirty="0">
                <a:solidFill>
                  <a:srgbClr val="000000"/>
                </a:solidFill>
                <a:latin typeface="Raleway" panose="020B0503030101060003" pitchFamily="34" charset="77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4" name="Google Shape;1235;p68">
              <a:extLst>
                <a:ext uri="{FF2B5EF4-FFF2-40B4-BE49-F238E27FC236}">
                  <a16:creationId xmlns:a16="http://schemas.microsoft.com/office/drawing/2014/main" id="{E4750C75-B0E1-4943-B8F0-94D0107326B8}"/>
                </a:ext>
              </a:extLst>
            </p:cNvPr>
            <p:cNvCxnSpPr>
              <a:stCxn id="13" idx="2"/>
              <a:endCxn id="11" idx="6"/>
            </p:cNvCxnSpPr>
            <p:nvPr/>
          </p:nvCxnSpPr>
          <p:spPr>
            <a:xfrm rot="5400000">
              <a:off x="7602801" y="1902514"/>
              <a:ext cx="162300" cy="635400"/>
            </a:xfrm>
            <a:prstGeom prst="bentConnector2">
              <a:avLst/>
            </a:prstGeom>
            <a:noFill/>
            <a:ln w="158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15" name="Google Shape;1236;p68">
              <a:extLst>
                <a:ext uri="{FF2B5EF4-FFF2-40B4-BE49-F238E27FC236}">
                  <a16:creationId xmlns:a16="http://schemas.microsoft.com/office/drawing/2014/main" id="{7AC72E97-4EEC-A248-90B8-F8027F031267}"/>
                </a:ext>
              </a:extLst>
            </p:cNvPr>
            <p:cNvSpPr/>
            <p:nvPr/>
          </p:nvSpPr>
          <p:spPr>
            <a:xfrm rot="-5400000">
              <a:off x="6678317" y="3086886"/>
              <a:ext cx="673500" cy="658800"/>
            </a:xfrm>
            <a:prstGeom prst="homePlate">
              <a:avLst>
                <a:gd name="adj" fmla="val 50000"/>
              </a:avLst>
            </a:prstGeom>
            <a:solidFill>
              <a:srgbClr val="005089"/>
            </a:solidFill>
            <a:ln w="25400" cap="flat" cmpd="sng">
              <a:solidFill>
                <a:srgbClr val="003A6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Raleway" panose="020B0503030101060003" pitchFamily="34" charset="77"/>
              </a:endParaRPr>
            </a:p>
          </p:txBody>
        </p:sp>
        <p:sp>
          <p:nvSpPr>
            <p:cNvPr id="16" name="Google Shape;1237;p68">
              <a:extLst>
                <a:ext uri="{FF2B5EF4-FFF2-40B4-BE49-F238E27FC236}">
                  <a16:creationId xmlns:a16="http://schemas.microsoft.com/office/drawing/2014/main" id="{E3BDA64C-A00F-6243-9BDE-CD8FB2EA782E}"/>
                </a:ext>
              </a:extLst>
            </p:cNvPr>
            <p:cNvSpPr txBox="1"/>
            <p:nvPr/>
          </p:nvSpPr>
          <p:spPr>
            <a:xfrm>
              <a:off x="6685654" y="3244257"/>
              <a:ext cx="658800" cy="50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 dirty="0">
                  <a:solidFill>
                    <a:srgbClr val="FFFFFF"/>
                  </a:solidFill>
                  <a:latin typeface="Raleway" panose="020B0503030101060003" pitchFamily="34" charset="77"/>
                  <a:ea typeface="Calibri"/>
                  <a:cs typeface="Calibri"/>
                  <a:sym typeface="Calibri"/>
                </a:rPr>
                <a:t>y</a:t>
              </a:r>
              <a:endParaRPr sz="1800" dirty="0">
                <a:solidFill>
                  <a:srgbClr val="FFFFFF"/>
                </a:solidFill>
                <a:latin typeface="Raleway" panose="020B0503030101060003" pitchFamily="34" charset="77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7" name="Google Shape;1238;p68">
              <a:extLst>
                <a:ext uri="{FF2B5EF4-FFF2-40B4-BE49-F238E27FC236}">
                  <a16:creationId xmlns:a16="http://schemas.microsoft.com/office/drawing/2014/main" id="{D62BA915-5BE1-F545-AC10-8A96A309080F}"/>
                </a:ext>
              </a:extLst>
            </p:cNvPr>
            <p:cNvCxnSpPr>
              <a:stCxn id="11" idx="4"/>
              <a:endCxn id="15" idx="3"/>
            </p:cNvCxnSpPr>
            <p:nvPr/>
          </p:nvCxnSpPr>
          <p:spPr>
            <a:xfrm>
              <a:off x="7013182" y="2664094"/>
              <a:ext cx="1800" cy="415500"/>
            </a:xfrm>
            <a:prstGeom prst="straightConnector1">
              <a:avLst/>
            </a:prstGeom>
            <a:noFill/>
            <a:ln w="15875" cap="flat" cmpd="sng">
              <a:solidFill>
                <a:srgbClr val="333333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2607376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8"/>
          <p:cNvSpPr/>
          <p:nvPr/>
        </p:nvSpPr>
        <p:spPr>
          <a:xfrm>
            <a:off x="789884" y="515754"/>
            <a:ext cx="8231023" cy="5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500" b="1" dirty="0" err="1">
                <a:solidFill>
                  <a:srgbClr val="595959"/>
                </a:solidFill>
                <a:latin typeface="Raleway"/>
                <a:ea typeface="Raleway"/>
                <a:cs typeface="Raleway"/>
                <a:sym typeface="Raleway"/>
              </a:rPr>
              <a:t>MaxJ</a:t>
            </a:r>
            <a:r>
              <a:rPr lang="en-GB" sz="3500" b="1" dirty="0">
                <a:solidFill>
                  <a:srgbClr val="595959"/>
                </a:solidFill>
                <a:latin typeface="Raleway"/>
                <a:ea typeface="Raleway"/>
                <a:cs typeface="Raleway"/>
                <a:sym typeface="Raleway"/>
              </a:rPr>
              <a:t> Intro: </a:t>
            </a:r>
            <a:r>
              <a:rPr lang="en-GB" sz="3500" dirty="0">
                <a:solidFill>
                  <a:srgbClr val="595959"/>
                </a:solidFill>
                <a:latin typeface="Raleway"/>
                <a:ea typeface="Raleway"/>
                <a:cs typeface="Raleway"/>
                <a:sym typeface="Raleway"/>
              </a:rPr>
              <a:t>Dataflow Graph Generation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latin typeface="Raleway" panose="020B0503030101060003" pitchFamily="34" charset="77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solidFill>
                <a:srgbClr val="7F7F7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40" name="Google Shape;140;p28"/>
          <p:cNvSpPr txBox="1"/>
          <p:nvPr/>
        </p:nvSpPr>
        <p:spPr>
          <a:xfrm>
            <a:off x="8475260" y="6356354"/>
            <a:ext cx="409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rgbClr val="888888"/>
                </a:solidFill>
                <a:latin typeface="Raleway" panose="020B0503030101060003" pitchFamily="34" charset="77"/>
                <a:ea typeface="Calibri"/>
                <a:cs typeface="Calibri"/>
                <a:sym typeface="Calibri"/>
              </a:rPr>
              <a:t>35</a:t>
            </a:fld>
            <a:endParaRPr sz="1200" dirty="0">
              <a:solidFill>
                <a:srgbClr val="888888"/>
              </a:solidFill>
              <a:latin typeface="Raleway" panose="020B0503030101060003" pitchFamily="34" charset="77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253;p69">
            <a:extLst>
              <a:ext uri="{FF2B5EF4-FFF2-40B4-BE49-F238E27FC236}">
                <a16:creationId xmlns:a16="http://schemas.microsoft.com/office/drawing/2014/main" id="{2FABA3A7-5B3A-BF46-860B-E22640FB831B}"/>
              </a:ext>
            </a:extLst>
          </p:cNvPr>
          <p:cNvSpPr/>
          <p:nvPr/>
        </p:nvSpPr>
        <p:spPr>
          <a:xfrm rot="5400000">
            <a:off x="6526510" y="1733360"/>
            <a:ext cx="632400" cy="618600"/>
          </a:xfrm>
          <a:prstGeom prst="homePlate">
            <a:avLst>
              <a:gd name="adj" fmla="val 50000"/>
            </a:avLst>
          </a:prstGeom>
          <a:solidFill>
            <a:srgbClr val="005089"/>
          </a:solidFill>
          <a:ln w="25400" cap="flat" cmpd="sng">
            <a:solidFill>
              <a:srgbClr val="003A6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Raleway" panose="020B0503030101060003" pitchFamily="34" charset="77"/>
            </a:endParaRPr>
          </a:p>
        </p:txBody>
      </p:sp>
      <p:sp>
        <p:nvSpPr>
          <p:cNvPr id="19" name="Google Shape;1254;p69">
            <a:extLst>
              <a:ext uri="{FF2B5EF4-FFF2-40B4-BE49-F238E27FC236}">
                <a16:creationId xmlns:a16="http://schemas.microsoft.com/office/drawing/2014/main" id="{755F9DFF-89D4-7443-84CA-3FB21131C392}"/>
              </a:ext>
            </a:extLst>
          </p:cNvPr>
          <p:cNvSpPr txBox="1"/>
          <p:nvPr/>
        </p:nvSpPr>
        <p:spPr>
          <a:xfrm rot="10800000">
            <a:off x="6533397" y="1726312"/>
            <a:ext cx="6186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rgbClr val="FFFFFF"/>
                </a:solidFill>
                <a:latin typeface="Raleway" panose="020B0503030101060003" pitchFamily="34" charset="77"/>
                <a:ea typeface="Calibri"/>
                <a:cs typeface="Calibri"/>
                <a:sym typeface="Calibri"/>
              </a:rPr>
              <a:t>x</a:t>
            </a:r>
            <a:endParaRPr sz="1800" dirty="0">
              <a:solidFill>
                <a:srgbClr val="FFFFFF"/>
              </a:solidFill>
              <a:latin typeface="Raleway" panose="020B0503030101060003" pitchFamily="34" charset="77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1255;p69">
            <a:extLst>
              <a:ext uri="{FF2B5EF4-FFF2-40B4-BE49-F238E27FC236}">
                <a16:creationId xmlns:a16="http://schemas.microsoft.com/office/drawing/2014/main" id="{846B6EB9-8122-E84C-A575-7BAB9278825B}"/>
              </a:ext>
            </a:extLst>
          </p:cNvPr>
          <p:cNvSpPr/>
          <p:nvPr/>
        </p:nvSpPr>
        <p:spPr>
          <a:xfrm>
            <a:off x="6512905" y="2761293"/>
            <a:ext cx="663000" cy="681300"/>
          </a:xfrm>
          <a:prstGeom prst="ellipse">
            <a:avLst/>
          </a:prstGeom>
          <a:solidFill>
            <a:srgbClr val="A6A6A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rgbClr val="FFFFFF"/>
                </a:solidFill>
                <a:latin typeface="Raleway" panose="020B0503030101060003" pitchFamily="34" charset="77"/>
                <a:ea typeface="Calibri"/>
                <a:cs typeface="Calibri"/>
                <a:sym typeface="Calibri"/>
              </a:rPr>
              <a:t>x</a:t>
            </a:r>
            <a:endParaRPr sz="1800" dirty="0">
              <a:solidFill>
                <a:srgbClr val="FFFFFF"/>
              </a:solidFill>
              <a:latin typeface="Raleway" panose="020B0503030101060003" pitchFamily="34" charset="77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1256;p69">
            <a:extLst>
              <a:ext uri="{FF2B5EF4-FFF2-40B4-BE49-F238E27FC236}">
                <a16:creationId xmlns:a16="http://schemas.microsoft.com/office/drawing/2014/main" id="{B46BD5E5-277F-A44E-9A76-4848308262F6}"/>
              </a:ext>
            </a:extLst>
          </p:cNvPr>
          <p:cNvSpPr/>
          <p:nvPr/>
        </p:nvSpPr>
        <p:spPr>
          <a:xfrm rot="-5400000">
            <a:off x="6529890" y="4617210"/>
            <a:ext cx="632400" cy="618600"/>
          </a:xfrm>
          <a:prstGeom prst="homePlate">
            <a:avLst>
              <a:gd name="adj" fmla="val 50000"/>
            </a:avLst>
          </a:prstGeom>
          <a:solidFill>
            <a:srgbClr val="005089"/>
          </a:solidFill>
          <a:ln w="25400" cap="flat" cmpd="sng">
            <a:solidFill>
              <a:srgbClr val="003A6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Raleway" panose="020B0503030101060003" pitchFamily="34" charset="77"/>
            </a:endParaRPr>
          </a:p>
        </p:txBody>
      </p:sp>
      <p:sp>
        <p:nvSpPr>
          <p:cNvPr id="22" name="Google Shape;1257;p69">
            <a:extLst>
              <a:ext uri="{FF2B5EF4-FFF2-40B4-BE49-F238E27FC236}">
                <a16:creationId xmlns:a16="http://schemas.microsoft.com/office/drawing/2014/main" id="{8456C99F-C722-5D4B-AB96-E50D21FD7612}"/>
              </a:ext>
            </a:extLst>
          </p:cNvPr>
          <p:cNvSpPr txBox="1"/>
          <p:nvPr/>
        </p:nvSpPr>
        <p:spPr>
          <a:xfrm>
            <a:off x="6536777" y="4764944"/>
            <a:ext cx="6186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rgbClr val="FFFFFF"/>
                </a:solidFill>
                <a:latin typeface="Raleway" panose="020B0503030101060003" pitchFamily="34" charset="77"/>
                <a:ea typeface="Calibri"/>
                <a:cs typeface="Calibri"/>
                <a:sym typeface="Calibri"/>
              </a:rPr>
              <a:t>y</a:t>
            </a:r>
            <a:endParaRPr sz="1800" dirty="0">
              <a:solidFill>
                <a:srgbClr val="FFFFFF"/>
              </a:solidFill>
              <a:latin typeface="Raleway" panose="020B0503030101060003" pitchFamily="34" charset="77"/>
              <a:ea typeface="Calibri"/>
              <a:cs typeface="Calibri"/>
              <a:sym typeface="Calibri"/>
            </a:endParaRPr>
          </a:p>
        </p:txBody>
      </p:sp>
      <p:cxnSp>
        <p:nvCxnSpPr>
          <p:cNvPr id="23" name="Google Shape;1258;p69">
            <a:extLst>
              <a:ext uri="{FF2B5EF4-FFF2-40B4-BE49-F238E27FC236}">
                <a16:creationId xmlns:a16="http://schemas.microsoft.com/office/drawing/2014/main" id="{E167F50F-34EA-5944-911A-70BB54D7F238}"/>
              </a:ext>
            </a:extLst>
          </p:cNvPr>
          <p:cNvCxnSpPr>
            <a:stCxn id="24" idx="4"/>
            <a:endCxn id="21" idx="3"/>
          </p:cNvCxnSpPr>
          <p:nvPr/>
        </p:nvCxnSpPr>
        <p:spPr>
          <a:xfrm>
            <a:off x="6844405" y="4397645"/>
            <a:ext cx="1800" cy="212700"/>
          </a:xfrm>
          <a:prstGeom prst="straightConnector1">
            <a:avLst/>
          </a:prstGeom>
          <a:noFill/>
          <a:ln w="15875" cap="flat" cmpd="sng">
            <a:solidFill>
              <a:srgbClr val="333333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4" name="Google Shape;1259;p69">
            <a:extLst>
              <a:ext uri="{FF2B5EF4-FFF2-40B4-BE49-F238E27FC236}">
                <a16:creationId xmlns:a16="http://schemas.microsoft.com/office/drawing/2014/main" id="{11E0854A-E9BD-524A-B90A-14E2E12B496F}"/>
              </a:ext>
            </a:extLst>
          </p:cNvPr>
          <p:cNvSpPr/>
          <p:nvPr/>
        </p:nvSpPr>
        <p:spPr>
          <a:xfrm>
            <a:off x="6512905" y="3716345"/>
            <a:ext cx="663000" cy="681300"/>
          </a:xfrm>
          <a:prstGeom prst="ellipse">
            <a:avLst/>
          </a:prstGeom>
          <a:solidFill>
            <a:srgbClr val="A6A6A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rgbClr val="FFFFFF"/>
                </a:solidFill>
                <a:latin typeface="Raleway" panose="020B0503030101060003" pitchFamily="34" charset="77"/>
                <a:ea typeface="Calibri"/>
                <a:cs typeface="Calibri"/>
                <a:sym typeface="Calibri"/>
              </a:rPr>
              <a:t>+</a:t>
            </a:r>
            <a:endParaRPr sz="1800" dirty="0">
              <a:solidFill>
                <a:srgbClr val="FFFFFF"/>
              </a:solidFill>
              <a:latin typeface="Raleway" panose="020B0503030101060003" pitchFamily="34" charset="77"/>
              <a:ea typeface="Calibri"/>
              <a:cs typeface="Calibri"/>
              <a:sym typeface="Calibri"/>
            </a:endParaRPr>
          </a:p>
        </p:txBody>
      </p:sp>
      <p:cxnSp>
        <p:nvCxnSpPr>
          <p:cNvPr id="25" name="Google Shape;1260;p69">
            <a:extLst>
              <a:ext uri="{FF2B5EF4-FFF2-40B4-BE49-F238E27FC236}">
                <a16:creationId xmlns:a16="http://schemas.microsoft.com/office/drawing/2014/main" id="{BAA52159-EF6D-9C45-B735-D9245BE50FA4}"/>
              </a:ext>
            </a:extLst>
          </p:cNvPr>
          <p:cNvCxnSpPr>
            <a:stCxn id="20" idx="4"/>
            <a:endCxn id="24" idx="0"/>
          </p:cNvCxnSpPr>
          <p:nvPr/>
        </p:nvCxnSpPr>
        <p:spPr>
          <a:xfrm>
            <a:off x="6844405" y="3442593"/>
            <a:ext cx="0" cy="273900"/>
          </a:xfrm>
          <a:prstGeom prst="straightConnector1">
            <a:avLst/>
          </a:prstGeom>
          <a:noFill/>
          <a:ln w="15875" cap="flat" cmpd="sng">
            <a:solidFill>
              <a:srgbClr val="333333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6" name="Google Shape;1261;p69">
            <a:extLst>
              <a:ext uri="{FF2B5EF4-FFF2-40B4-BE49-F238E27FC236}">
                <a16:creationId xmlns:a16="http://schemas.microsoft.com/office/drawing/2014/main" id="{C5214574-E309-8444-9166-CF1C38167AEE}"/>
              </a:ext>
            </a:extLst>
          </p:cNvPr>
          <p:cNvCxnSpPr>
            <a:stCxn id="18" idx="3"/>
            <a:endCxn id="24" idx="6"/>
          </p:cNvCxnSpPr>
          <p:nvPr/>
        </p:nvCxnSpPr>
        <p:spPr>
          <a:xfrm rot="-5400000" flipH="1">
            <a:off x="6160360" y="3041210"/>
            <a:ext cx="1698000" cy="333300"/>
          </a:xfrm>
          <a:prstGeom prst="bentConnector4">
            <a:avLst>
              <a:gd name="adj1" fmla="val 5916"/>
              <a:gd name="adj2" fmla="val 167188"/>
            </a:avLst>
          </a:prstGeom>
          <a:noFill/>
          <a:ln w="15875" cap="flat" cmpd="sng">
            <a:solidFill>
              <a:srgbClr val="00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7" name="Google Shape;1262;p69">
            <a:extLst>
              <a:ext uri="{FF2B5EF4-FFF2-40B4-BE49-F238E27FC236}">
                <a16:creationId xmlns:a16="http://schemas.microsoft.com/office/drawing/2014/main" id="{FE126DCF-44FB-F34E-8AF6-148EDD7B8CD3}"/>
              </a:ext>
            </a:extLst>
          </p:cNvPr>
          <p:cNvCxnSpPr>
            <a:stCxn id="18" idx="3"/>
            <a:endCxn id="20" idx="1"/>
          </p:cNvCxnSpPr>
          <p:nvPr/>
        </p:nvCxnSpPr>
        <p:spPr>
          <a:xfrm rot="5400000">
            <a:off x="6475210" y="2493560"/>
            <a:ext cx="502200" cy="232800"/>
          </a:xfrm>
          <a:prstGeom prst="bentConnector3">
            <a:avLst>
              <a:gd name="adj1" fmla="val 40075"/>
            </a:avLst>
          </a:prstGeom>
          <a:noFill/>
          <a:ln w="15875" cap="flat" cmpd="sng">
            <a:solidFill>
              <a:srgbClr val="00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8" name="Google Shape;1263;p69">
            <a:extLst>
              <a:ext uri="{FF2B5EF4-FFF2-40B4-BE49-F238E27FC236}">
                <a16:creationId xmlns:a16="http://schemas.microsoft.com/office/drawing/2014/main" id="{9094F9AB-540C-8844-8CDA-7AB4EBACDE42}"/>
              </a:ext>
            </a:extLst>
          </p:cNvPr>
          <p:cNvCxnSpPr>
            <a:stCxn id="18" idx="3"/>
            <a:endCxn id="20" idx="7"/>
          </p:cNvCxnSpPr>
          <p:nvPr/>
        </p:nvCxnSpPr>
        <p:spPr>
          <a:xfrm rot="-5400000" flipH="1">
            <a:off x="6709660" y="2491910"/>
            <a:ext cx="502200" cy="236100"/>
          </a:xfrm>
          <a:prstGeom prst="bentConnector3">
            <a:avLst>
              <a:gd name="adj1" fmla="val 40075"/>
            </a:avLst>
          </a:prstGeom>
          <a:noFill/>
          <a:ln w="15875" cap="flat" cmpd="sng">
            <a:solidFill>
              <a:srgbClr val="00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9" name="Google Shape;1252;p69">
            <a:extLst>
              <a:ext uri="{FF2B5EF4-FFF2-40B4-BE49-F238E27FC236}">
                <a16:creationId xmlns:a16="http://schemas.microsoft.com/office/drawing/2014/main" id="{399FA311-7465-944E-9648-4A7AFBC888D7}"/>
              </a:ext>
            </a:extLst>
          </p:cNvPr>
          <p:cNvSpPr txBox="1"/>
          <p:nvPr/>
        </p:nvSpPr>
        <p:spPr>
          <a:xfrm>
            <a:off x="1352317" y="2699147"/>
            <a:ext cx="4657800" cy="21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 err="1">
                <a:solidFill>
                  <a:srgbClr val="0000FF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DFEVar</a:t>
            </a:r>
            <a:r>
              <a:rPr lang="en-GB" sz="1600" dirty="0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 x = </a:t>
            </a:r>
            <a:r>
              <a:rPr lang="en-GB" sz="1600" dirty="0" err="1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io.input</a:t>
            </a:r>
            <a:r>
              <a:rPr lang="en-GB" sz="1600" dirty="0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(“</a:t>
            </a:r>
            <a:r>
              <a:rPr lang="en-GB" sz="1600" dirty="0">
                <a:solidFill>
                  <a:srgbClr val="0000FF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x</a:t>
            </a:r>
            <a:r>
              <a:rPr lang="en-GB" sz="1600" dirty="0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”, type);</a:t>
            </a:r>
            <a:endParaRPr dirty="0">
              <a:latin typeface="Raleway" panose="020B0503030101060003" pitchFamily="34" charset="7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 err="1">
                <a:solidFill>
                  <a:srgbClr val="0000FF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DFEVar</a:t>
            </a:r>
            <a:r>
              <a:rPr lang="en-GB" sz="1600" dirty="0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 y;</a:t>
            </a:r>
            <a:endParaRPr dirty="0">
              <a:latin typeface="Raleway" panose="020B0503030101060003" pitchFamily="34" charset="7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rgbClr val="333333"/>
              </a:solidFill>
              <a:latin typeface="Courier" pitchFamily="2" charset="0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y = x * x + x;</a:t>
            </a:r>
            <a:endParaRPr dirty="0">
              <a:latin typeface="Raleway" panose="020B0503030101060003" pitchFamily="34" charset="7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rgbClr val="333333"/>
              </a:solidFill>
              <a:latin typeface="Courier" pitchFamily="2" charset="0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 err="1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io.output</a:t>
            </a:r>
            <a:r>
              <a:rPr lang="en-GB" sz="1600" dirty="0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(“</a:t>
            </a:r>
            <a:r>
              <a:rPr lang="en-GB" sz="1600" dirty="0">
                <a:solidFill>
                  <a:srgbClr val="0000FF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y</a:t>
            </a:r>
            <a:r>
              <a:rPr lang="en-GB" sz="1600" dirty="0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”, y, type);</a:t>
            </a:r>
            <a:endParaRPr dirty="0">
              <a:latin typeface="Raleway" panose="020B05030301010600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0136885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8"/>
          <p:cNvSpPr/>
          <p:nvPr/>
        </p:nvSpPr>
        <p:spPr>
          <a:xfrm>
            <a:off x="789884" y="515754"/>
            <a:ext cx="8231023" cy="5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500" b="1" dirty="0" err="1">
                <a:solidFill>
                  <a:srgbClr val="595959"/>
                </a:solidFill>
                <a:latin typeface="Raleway"/>
                <a:ea typeface="Raleway"/>
                <a:cs typeface="Raleway"/>
                <a:sym typeface="Raleway"/>
              </a:rPr>
              <a:t>MaxJ</a:t>
            </a:r>
            <a:r>
              <a:rPr lang="en-GB" sz="3500" b="1" dirty="0">
                <a:solidFill>
                  <a:srgbClr val="595959"/>
                </a:solidFill>
                <a:latin typeface="Raleway"/>
                <a:ea typeface="Raleway"/>
                <a:cs typeface="Raleway"/>
                <a:sym typeface="Raleway"/>
              </a:rPr>
              <a:t> Intro: </a:t>
            </a:r>
            <a:r>
              <a:rPr lang="en-GB" sz="3500" dirty="0">
                <a:solidFill>
                  <a:srgbClr val="595959"/>
                </a:solidFill>
                <a:latin typeface="Raleway"/>
                <a:ea typeface="Raleway"/>
                <a:cs typeface="Raleway"/>
                <a:sym typeface="Raleway"/>
              </a:rPr>
              <a:t>Dataflow Graph Generation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latin typeface="Raleway" panose="020B0503030101060003" pitchFamily="34" charset="77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solidFill>
                <a:srgbClr val="7F7F7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40" name="Google Shape;140;p28"/>
          <p:cNvSpPr txBox="1"/>
          <p:nvPr/>
        </p:nvSpPr>
        <p:spPr>
          <a:xfrm>
            <a:off x="8475260" y="6356354"/>
            <a:ext cx="409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rgbClr val="888888"/>
                </a:solidFill>
                <a:latin typeface="Raleway" panose="020B0503030101060003" pitchFamily="34" charset="77"/>
                <a:ea typeface="Calibri"/>
                <a:cs typeface="Calibri"/>
                <a:sym typeface="Calibri"/>
              </a:rPr>
              <a:t>36</a:t>
            </a:fld>
            <a:endParaRPr sz="1200" dirty="0">
              <a:solidFill>
                <a:srgbClr val="888888"/>
              </a:solidFill>
              <a:latin typeface="Raleway" panose="020B0503030101060003" pitchFamily="34" charset="77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271;p70">
            <a:extLst>
              <a:ext uri="{FF2B5EF4-FFF2-40B4-BE49-F238E27FC236}">
                <a16:creationId xmlns:a16="http://schemas.microsoft.com/office/drawing/2014/main" id="{5F3F4298-B9BA-0947-B988-7CDB3A13A6C8}"/>
              </a:ext>
            </a:extLst>
          </p:cNvPr>
          <p:cNvSpPr txBox="1"/>
          <p:nvPr/>
        </p:nvSpPr>
        <p:spPr>
          <a:xfrm>
            <a:off x="812079" y="1358919"/>
            <a:ext cx="4657800" cy="21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GB" sz="1200" b="1" i="1" dirty="0">
                <a:solidFill>
                  <a:srgbClr val="333333"/>
                </a:solidFill>
                <a:latin typeface="Raleway"/>
                <a:ea typeface="Raleway"/>
                <a:cs typeface="Raleway"/>
                <a:sym typeface="Raleway"/>
              </a:rPr>
              <a:t>What’s the value of h if we stream in 1?</a:t>
            </a:r>
            <a:endParaRPr sz="1200" dirty="0">
              <a:solidFill>
                <a:srgbClr val="333333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GB" sz="1200" dirty="0" err="1">
                <a:solidFill>
                  <a:srgbClr val="0000FF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DFEVar</a:t>
            </a:r>
            <a:r>
              <a:rPr lang="en-GB" sz="1200" dirty="0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 h = </a:t>
            </a:r>
            <a:r>
              <a:rPr lang="en-GB" sz="1200" dirty="0" err="1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io.input</a:t>
            </a:r>
            <a:r>
              <a:rPr lang="en-GB" sz="1200" dirty="0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(“</a:t>
            </a:r>
            <a:r>
              <a:rPr lang="en-GB" sz="1200" dirty="0">
                <a:solidFill>
                  <a:srgbClr val="0000FF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h</a:t>
            </a:r>
            <a:r>
              <a:rPr lang="en-GB" sz="1200" dirty="0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”, type);</a:t>
            </a:r>
            <a:endParaRPr sz="1200" dirty="0">
              <a:solidFill>
                <a:schemeClr val="dk1"/>
              </a:solidFill>
              <a:latin typeface="Raleway" panose="020B0503030101060003" pitchFamily="34" charset="7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GB" sz="1200" dirty="0">
                <a:solidFill>
                  <a:srgbClr val="0000FF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int</a:t>
            </a:r>
            <a:r>
              <a:rPr lang="en-GB" sz="1200" dirty="0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 s = 2;</a:t>
            </a:r>
            <a:endParaRPr sz="1200" dirty="0">
              <a:solidFill>
                <a:schemeClr val="dk1"/>
              </a:solidFill>
              <a:latin typeface="Raleway" panose="020B0503030101060003" pitchFamily="34" charset="7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200" dirty="0">
              <a:solidFill>
                <a:srgbClr val="333333"/>
              </a:solidFill>
              <a:latin typeface="Courier" pitchFamily="2" charset="0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GB" sz="1200" dirty="0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s = s + 5</a:t>
            </a:r>
            <a:endParaRPr sz="1200" dirty="0">
              <a:solidFill>
                <a:schemeClr val="dk1"/>
              </a:solidFill>
              <a:latin typeface="Raleway" panose="020B0503030101060003" pitchFamily="34" charset="7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GB" sz="1200" dirty="0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h = h + 10</a:t>
            </a:r>
            <a:endParaRPr sz="1200" dirty="0">
              <a:solidFill>
                <a:schemeClr val="dk1"/>
              </a:solidFill>
              <a:latin typeface="Raleway" panose="020B0503030101060003" pitchFamily="34" charset="7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200" dirty="0">
              <a:solidFill>
                <a:srgbClr val="333333"/>
              </a:solidFill>
              <a:latin typeface="Courier" pitchFamily="2" charset="0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h = h + s;</a:t>
            </a:r>
            <a:endParaRPr sz="1200" dirty="0">
              <a:solidFill>
                <a:srgbClr val="333333"/>
              </a:solidFill>
              <a:latin typeface="Courier" pitchFamily="2" charset="0"/>
              <a:ea typeface="Courier New"/>
              <a:cs typeface="Courier New"/>
              <a:sym typeface="Courier New"/>
            </a:endParaRPr>
          </a:p>
        </p:txBody>
      </p:sp>
      <p:sp>
        <p:nvSpPr>
          <p:cNvPr id="17" name="Google Shape;1271;p70">
            <a:extLst>
              <a:ext uri="{FF2B5EF4-FFF2-40B4-BE49-F238E27FC236}">
                <a16:creationId xmlns:a16="http://schemas.microsoft.com/office/drawing/2014/main" id="{97C18F67-DC41-4843-918C-3944FB12F7FD}"/>
              </a:ext>
            </a:extLst>
          </p:cNvPr>
          <p:cNvSpPr txBox="1"/>
          <p:nvPr/>
        </p:nvSpPr>
        <p:spPr>
          <a:xfrm>
            <a:off x="812079" y="3968476"/>
            <a:ext cx="4657800" cy="21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i="1" dirty="0">
                <a:solidFill>
                  <a:srgbClr val="333333"/>
                </a:solidFill>
                <a:latin typeface="Raleway"/>
                <a:ea typeface="Raleway"/>
                <a:cs typeface="Raleway"/>
                <a:sym typeface="Raleway"/>
              </a:rPr>
              <a:t>What’s the value of s if we stream in 1?</a:t>
            </a:r>
            <a:endParaRPr sz="1200" dirty="0">
              <a:solidFill>
                <a:srgbClr val="333333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 err="1">
                <a:solidFill>
                  <a:srgbClr val="0000FF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DFEVar</a:t>
            </a:r>
            <a:r>
              <a:rPr lang="en-GB" sz="1200" dirty="0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 h = </a:t>
            </a:r>
            <a:r>
              <a:rPr lang="en-GB" sz="1200" dirty="0" err="1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io.input</a:t>
            </a:r>
            <a:r>
              <a:rPr lang="en-GB" sz="1200" dirty="0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(“</a:t>
            </a:r>
            <a:r>
              <a:rPr lang="en-GB" sz="1200" dirty="0">
                <a:solidFill>
                  <a:srgbClr val="0000FF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h</a:t>
            </a:r>
            <a:r>
              <a:rPr lang="en-GB" sz="1200" dirty="0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”, type);</a:t>
            </a:r>
            <a:endParaRPr sz="1200" dirty="0">
              <a:solidFill>
                <a:schemeClr val="dk1"/>
              </a:solidFill>
              <a:latin typeface="Raleway" panose="020B0503030101060003" pitchFamily="34" charset="7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rgbClr val="0000FF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int</a:t>
            </a:r>
            <a:r>
              <a:rPr lang="en-GB" sz="1200" dirty="0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 s = 2;</a:t>
            </a:r>
            <a:endParaRPr sz="1200" dirty="0">
              <a:solidFill>
                <a:schemeClr val="dk1"/>
              </a:solidFill>
              <a:latin typeface="Raleway" panose="020B0503030101060003" pitchFamily="34" charset="7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333333"/>
              </a:solidFill>
              <a:latin typeface="Courier" pitchFamily="2" charset="0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s = s + 5</a:t>
            </a:r>
            <a:endParaRPr sz="1200" dirty="0">
              <a:solidFill>
                <a:schemeClr val="dk1"/>
              </a:solidFill>
              <a:latin typeface="Raleway" panose="020B0503030101060003" pitchFamily="34" charset="7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h = h + 10</a:t>
            </a:r>
            <a:endParaRPr sz="1200" dirty="0">
              <a:solidFill>
                <a:schemeClr val="dk1"/>
              </a:solidFill>
              <a:latin typeface="Raleway" panose="020B0503030101060003" pitchFamily="34" charset="7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333333"/>
              </a:solidFill>
              <a:latin typeface="Courier" pitchFamily="2" charset="0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GB" sz="1200" dirty="0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s = h + s;</a:t>
            </a:r>
            <a:endParaRPr sz="1200" dirty="0">
              <a:solidFill>
                <a:srgbClr val="333333"/>
              </a:solidFill>
              <a:latin typeface="Courier" pitchFamily="2" charset="0"/>
              <a:ea typeface="Courier New"/>
              <a:cs typeface="Courier New"/>
              <a:sym typeface="Courier New"/>
            </a:endParaRPr>
          </a:p>
        </p:txBody>
      </p:sp>
      <p:grpSp>
        <p:nvGrpSpPr>
          <p:cNvPr id="30" name="Google Shape;1278;p70">
            <a:extLst>
              <a:ext uri="{FF2B5EF4-FFF2-40B4-BE49-F238E27FC236}">
                <a16:creationId xmlns:a16="http://schemas.microsoft.com/office/drawing/2014/main" id="{9C3C43F5-CCC2-7E4A-AC40-79BC4DA03678}"/>
              </a:ext>
            </a:extLst>
          </p:cNvPr>
          <p:cNvGrpSpPr/>
          <p:nvPr/>
        </p:nvGrpSpPr>
        <p:grpSpPr>
          <a:xfrm>
            <a:off x="5983384" y="1358919"/>
            <a:ext cx="1790671" cy="2565544"/>
            <a:chOff x="6165705" y="1232756"/>
            <a:chExt cx="1790671" cy="2565544"/>
          </a:xfrm>
        </p:grpSpPr>
        <p:sp>
          <p:nvSpPr>
            <p:cNvPr id="31" name="Google Shape;1279;p70">
              <a:extLst>
                <a:ext uri="{FF2B5EF4-FFF2-40B4-BE49-F238E27FC236}">
                  <a16:creationId xmlns:a16="http://schemas.microsoft.com/office/drawing/2014/main" id="{3F161B01-3385-9B49-994E-5442D49C82B9}"/>
                </a:ext>
              </a:extLst>
            </p:cNvPr>
            <p:cNvSpPr/>
            <p:nvPr/>
          </p:nvSpPr>
          <p:spPr>
            <a:xfrm>
              <a:off x="6201709" y="2665156"/>
              <a:ext cx="705900" cy="725400"/>
            </a:xfrm>
            <a:prstGeom prst="ellipse">
              <a:avLst/>
            </a:prstGeom>
            <a:solidFill>
              <a:srgbClr val="A6A6A6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 dirty="0">
                  <a:solidFill>
                    <a:srgbClr val="FFFFFF"/>
                  </a:solidFill>
                  <a:latin typeface="Raleway" panose="020B0503030101060003" pitchFamily="34" charset="77"/>
                  <a:ea typeface="Calibri"/>
                  <a:cs typeface="Calibri"/>
                  <a:sym typeface="Calibri"/>
                </a:rPr>
                <a:t>+</a:t>
              </a:r>
              <a:endParaRPr sz="1800" dirty="0">
                <a:solidFill>
                  <a:srgbClr val="FFFFFF"/>
                </a:solidFill>
                <a:latin typeface="Raleway" panose="020B0503030101060003" pitchFamily="34" charset="77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1280;p70">
              <a:extLst>
                <a:ext uri="{FF2B5EF4-FFF2-40B4-BE49-F238E27FC236}">
                  <a16:creationId xmlns:a16="http://schemas.microsoft.com/office/drawing/2014/main" id="{F5C3CEE3-B59E-9C4F-B250-0BD9A1128C79}"/>
                </a:ext>
              </a:extLst>
            </p:cNvPr>
            <p:cNvSpPr/>
            <p:nvPr/>
          </p:nvSpPr>
          <p:spPr>
            <a:xfrm>
              <a:off x="6201709" y="1765613"/>
              <a:ext cx="705900" cy="725400"/>
            </a:xfrm>
            <a:prstGeom prst="ellipse">
              <a:avLst/>
            </a:prstGeom>
            <a:solidFill>
              <a:srgbClr val="A6A6A6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 dirty="0">
                  <a:solidFill>
                    <a:srgbClr val="FFFFFF"/>
                  </a:solidFill>
                  <a:latin typeface="Raleway" panose="020B0503030101060003" pitchFamily="34" charset="77"/>
                  <a:ea typeface="Calibri"/>
                  <a:cs typeface="Calibri"/>
                  <a:sym typeface="Calibri"/>
                </a:rPr>
                <a:t>+</a:t>
              </a:r>
              <a:endParaRPr sz="1800" dirty="0">
                <a:solidFill>
                  <a:srgbClr val="FFFFFF"/>
                </a:solidFill>
                <a:latin typeface="Raleway" panose="020B0503030101060003" pitchFamily="34" charset="77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33" name="Google Shape;1281;p70">
              <a:extLst>
                <a:ext uri="{FF2B5EF4-FFF2-40B4-BE49-F238E27FC236}">
                  <a16:creationId xmlns:a16="http://schemas.microsoft.com/office/drawing/2014/main" id="{D6D7049E-92D3-E348-9CEB-ACCC540DC496}"/>
                </a:ext>
              </a:extLst>
            </p:cNvPr>
            <p:cNvCxnSpPr>
              <a:stCxn id="31" idx="4"/>
            </p:cNvCxnSpPr>
            <p:nvPr/>
          </p:nvCxnSpPr>
          <p:spPr>
            <a:xfrm>
              <a:off x="6554659" y="3390556"/>
              <a:ext cx="6900" cy="396000"/>
            </a:xfrm>
            <a:prstGeom prst="straightConnector1">
              <a:avLst/>
            </a:prstGeom>
            <a:noFill/>
            <a:ln w="15875" cap="flat" cmpd="sng">
              <a:solidFill>
                <a:srgbClr val="333333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34" name="Google Shape;1282;p70">
              <a:extLst>
                <a:ext uri="{FF2B5EF4-FFF2-40B4-BE49-F238E27FC236}">
                  <a16:creationId xmlns:a16="http://schemas.microsoft.com/office/drawing/2014/main" id="{D8D80935-1EB1-3940-A11C-98121042EDA4}"/>
                </a:ext>
              </a:extLst>
            </p:cNvPr>
            <p:cNvCxnSpPr>
              <a:endCxn id="32" idx="0"/>
            </p:cNvCxnSpPr>
            <p:nvPr/>
          </p:nvCxnSpPr>
          <p:spPr>
            <a:xfrm>
              <a:off x="6551959" y="1266113"/>
              <a:ext cx="2700" cy="499500"/>
            </a:xfrm>
            <a:prstGeom prst="straightConnector1">
              <a:avLst/>
            </a:prstGeom>
            <a:noFill/>
            <a:ln w="15875" cap="flat" cmpd="sng">
              <a:solidFill>
                <a:srgbClr val="333333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35" name="Google Shape;1283;p70">
              <a:extLst>
                <a:ext uri="{FF2B5EF4-FFF2-40B4-BE49-F238E27FC236}">
                  <a16:creationId xmlns:a16="http://schemas.microsoft.com/office/drawing/2014/main" id="{6BE73897-1D14-DA45-B22F-CCC235D4D604}"/>
                </a:ext>
              </a:extLst>
            </p:cNvPr>
            <p:cNvSpPr/>
            <p:nvPr/>
          </p:nvSpPr>
          <p:spPr>
            <a:xfrm>
              <a:off x="7156231" y="1669866"/>
              <a:ext cx="800145" cy="282970"/>
            </a:xfrm>
            <a:prstGeom prst="flowChartProcess">
              <a:avLst/>
            </a:prstGeom>
            <a:solidFill>
              <a:srgbClr val="FFCD78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 dirty="0">
                  <a:solidFill>
                    <a:srgbClr val="000000"/>
                  </a:solidFill>
                  <a:latin typeface="Raleway" panose="020B0503030101060003" pitchFamily="34" charset="77"/>
                  <a:ea typeface="Calibri"/>
                  <a:cs typeface="Calibri"/>
                  <a:sym typeface="Calibri"/>
                </a:rPr>
                <a:t>10</a:t>
              </a:r>
              <a:endParaRPr sz="1600" dirty="0">
                <a:solidFill>
                  <a:srgbClr val="000000"/>
                </a:solidFill>
                <a:latin typeface="Raleway" panose="020B0503030101060003" pitchFamily="34" charset="77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36" name="Google Shape;1284;p70">
              <a:extLst>
                <a:ext uri="{FF2B5EF4-FFF2-40B4-BE49-F238E27FC236}">
                  <a16:creationId xmlns:a16="http://schemas.microsoft.com/office/drawing/2014/main" id="{3885E139-2184-CC4A-BF65-9E5FFD1F7F9B}"/>
                </a:ext>
              </a:extLst>
            </p:cNvPr>
            <p:cNvCxnSpPr>
              <a:stCxn id="35" idx="2"/>
              <a:endCxn id="32" idx="6"/>
            </p:cNvCxnSpPr>
            <p:nvPr/>
          </p:nvCxnSpPr>
          <p:spPr>
            <a:xfrm rot="5400000">
              <a:off x="7144254" y="1716286"/>
              <a:ext cx="175500" cy="648600"/>
            </a:xfrm>
            <a:prstGeom prst="bentConnector2">
              <a:avLst/>
            </a:prstGeom>
            <a:noFill/>
            <a:ln w="158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37" name="Google Shape;1285;p70">
              <a:extLst>
                <a:ext uri="{FF2B5EF4-FFF2-40B4-BE49-F238E27FC236}">
                  <a16:creationId xmlns:a16="http://schemas.microsoft.com/office/drawing/2014/main" id="{8BA850E4-590A-1545-A4B6-86229BF184B9}"/>
                </a:ext>
              </a:extLst>
            </p:cNvPr>
            <p:cNvCxnSpPr>
              <a:stCxn id="32" idx="4"/>
              <a:endCxn id="31" idx="0"/>
            </p:cNvCxnSpPr>
            <p:nvPr/>
          </p:nvCxnSpPr>
          <p:spPr>
            <a:xfrm>
              <a:off x="6554659" y="2491013"/>
              <a:ext cx="0" cy="174000"/>
            </a:xfrm>
            <a:prstGeom prst="straightConnector1">
              <a:avLst/>
            </a:prstGeom>
            <a:noFill/>
            <a:ln w="15875" cap="flat" cmpd="sng">
              <a:solidFill>
                <a:srgbClr val="333333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38" name="Google Shape;1286;p70">
              <a:extLst>
                <a:ext uri="{FF2B5EF4-FFF2-40B4-BE49-F238E27FC236}">
                  <a16:creationId xmlns:a16="http://schemas.microsoft.com/office/drawing/2014/main" id="{35837887-FD8E-CD4B-BCEE-9766DC386817}"/>
                </a:ext>
              </a:extLst>
            </p:cNvPr>
            <p:cNvSpPr/>
            <p:nvPr/>
          </p:nvSpPr>
          <p:spPr>
            <a:xfrm>
              <a:off x="6165705" y="1232756"/>
              <a:ext cx="800145" cy="288032"/>
            </a:xfrm>
            <a:prstGeom prst="flowChartProcess">
              <a:avLst/>
            </a:prstGeom>
            <a:solidFill>
              <a:srgbClr val="FFCD78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 dirty="0">
                  <a:solidFill>
                    <a:srgbClr val="000000"/>
                  </a:solidFill>
                  <a:latin typeface="Raleway" panose="020B0503030101060003" pitchFamily="34" charset="77"/>
                  <a:ea typeface="Calibri"/>
                  <a:cs typeface="Calibri"/>
                  <a:sym typeface="Calibri"/>
                </a:rPr>
                <a:t>h</a:t>
              </a:r>
              <a:endParaRPr dirty="0">
                <a:latin typeface="Raleway" panose="020B0503030101060003" pitchFamily="34" charset="77"/>
              </a:endParaRPr>
            </a:p>
          </p:txBody>
        </p:sp>
        <p:sp>
          <p:nvSpPr>
            <p:cNvPr id="39" name="Google Shape;1287;p70">
              <a:extLst>
                <a:ext uri="{FF2B5EF4-FFF2-40B4-BE49-F238E27FC236}">
                  <a16:creationId xmlns:a16="http://schemas.microsoft.com/office/drawing/2014/main" id="{078BBA5A-DAB2-2D4D-B76C-5CC6EFD31D93}"/>
                </a:ext>
              </a:extLst>
            </p:cNvPr>
            <p:cNvSpPr/>
            <p:nvPr/>
          </p:nvSpPr>
          <p:spPr>
            <a:xfrm>
              <a:off x="7137813" y="2569966"/>
              <a:ext cx="800145" cy="282970"/>
            </a:xfrm>
            <a:prstGeom prst="flowChartProcess">
              <a:avLst/>
            </a:prstGeom>
            <a:solidFill>
              <a:srgbClr val="FFCD78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 dirty="0">
                  <a:solidFill>
                    <a:srgbClr val="000000"/>
                  </a:solidFill>
                  <a:latin typeface="Raleway" panose="020B0503030101060003" pitchFamily="34" charset="77"/>
                  <a:ea typeface="Calibri"/>
                  <a:cs typeface="Calibri"/>
                  <a:sym typeface="Calibri"/>
                </a:rPr>
                <a:t>7</a:t>
              </a:r>
              <a:endParaRPr sz="1600" dirty="0">
                <a:solidFill>
                  <a:srgbClr val="000000"/>
                </a:solidFill>
                <a:latin typeface="Raleway" panose="020B0503030101060003" pitchFamily="34" charset="77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40" name="Google Shape;1288;p70">
              <a:extLst>
                <a:ext uri="{FF2B5EF4-FFF2-40B4-BE49-F238E27FC236}">
                  <a16:creationId xmlns:a16="http://schemas.microsoft.com/office/drawing/2014/main" id="{42F3A7DF-AD4E-7349-B6BB-A701088677FB}"/>
                </a:ext>
              </a:extLst>
            </p:cNvPr>
            <p:cNvCxnSpPr>
              <a:stCxn id="39" idx="2"/>
              <a:endCxn id="31" idx="6"/>
            </p:cNvCxnSpPr>
            <p:nvPr/>
          </p:nvCxnSpPr>
          <p:spPr>
            <a:xfrm rot="5400000">
              <a:off x="7135286" y="2625236"/>
              <a:ext cx="174900" cy="630300"/>
            </a:xfrm>
            <a:prstGeom prst="bentConnector2">
              <a:avLst/>
            </a:prstGeom>
            <a:noFill/>
            <a:ln w="158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41" name="Google Shape;1289;p70">
              <a:extLst>
                <a:ext uri="{FF2B5EF4-FFF2-40B4-BE49-F238E27FC236}">
                  <a16:creationId xmlns:a16="http://schemas.microsoft.com/office/drawing/2014/main" id="{73A58083-2AC1-8842-9224-C2880FED3863}"/>
                </a:ext>
              </a:extLst>
            </p:cNvPr>
            <p:cNvSpPr txBox="1"/>
            <p:nvPr/>
          </p:nvSpPr>
          <p:spPr>
            <a:xfrm>
              <a:off x="6588224" y="3429000"/>
              <a:ext cx="9720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 dirty="0">
                  <a:solidFill>
                    <a:srgbClr val="333333"/>
                  </a:solidFill>
                  <a:latin typeface="Raleway" panose="020B0503030101060003" pitchFamily="34" charset="77"/>
                  <a:ea typeface="Calibri"/>
                  <a:cs typeface="Calibri"/>
                  <a:sym typeface="Calibri"/>
                </a:rPr>
                <a:t>18</a:t>
              </a:r>
              <a:endParaRPr sz="1800" dirty="0">
                <a:solidFill>
                  <a:srgbClr val="333333"/>
                </a:solidFill>
                <a:latin typeface="Raleway" panose="020B0503030101060003" pitchFamily="34" charset="77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2" name="Google Shape;1290;p70">
            <a:extLst>
              <a:ext uri="{FF2B5EF4-FFF2-40B4-BE49-F238E27FC236}">
                <a16:creationId xmlns:a16="http://schemas.microsoft.com/office/drawing/2014/main" id="{8811DA1C-9621-374D-9AFB-2385E5410C15}"/>
              </a:ext>
            </a:extLst>
          </p:cNvPr>
          <p:cNvSpPr/>
          <p:nvPr/>
        </p:nvSpPr>
        <p:spPr>
          <a:xfrm>
            <a:off x="5933747" y="4402517"/>
            <a:ext cx="884400" cy="786300"/>
          </a:xfrm>
          <a:prstGeom prst="noSmoking">
            <a:avLst>
              <a:gd name="adj" fmla="val 18750"/>
            </a:avLst>
          </a:prstGeom>
          <a:solidFill>
            <a:srgbClr val="FF0000"/>
          </a:solidFill>
          <a:ln w="25400" cap="flat" cmpd="sng">
            <a:solidFill>
              <a:srgbClr val="79797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333333"/>
              </a:solidFill>
              <a:latin typeface="Raleway" panose="020B0503030101060003" pitchFamily="34" charset="77"/>
              <a:ea typeface="Calibri"/>
              <a:cs typeface="Calibri"/>
              <a:sym typeface="Calibri"/>
            </a:endParaRPr>
          </a:p>
        </p:txBody>
      </p:sp>
      <p:sp>
        <p:nvSpPr>
          <p:cNvPr id="43" name="Google Shape;1291;p70">
            <a:extLst>
              <a:ext uri="{FF2B5EF4-FFF2-40B4-BE49-F238E27FC236}">
                <a16:creationId xmlns:a16="http://schemas.microsoft.com/office/drawing/2014/main" id="{415CD06B-AF27-1248-92E8-3D3640FB5DFE}"/>
              </a:ext>
            </a:extLst>
          </p:cNvPr>
          <p:cNvSpPr txBox="1"/>
          <p:nvPr/>
        </p:nvSpPr>
        <p:spPr>
          <a:xfrm>
            <a:off x="5377582" y="5188662"/>
            <a:ext cx="1935000" cy="4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>
                <a:solidFill>
                  <a:srgbClr val="333333"/>
                </a:solidFill>
                <a:latin typeface="Raleway"/>
                <a:ea typeface="Raleway"/>
                <a:cs typeface="Raleway"/>
                <a:sym typeface="Raleway"/>
              </a:rPr>
              <a:t>Compile error. </a:t>
            </a:r>
            <a:endParaRPr sz="1000" dirty="0"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dirty="0">
                <a:solidFill>
                  <a:srgbClr val="333333"/>
                </a:solidFill>
                <a:latin typeface="Raleway"/>
                <a:ea typeface="Raleway"/>
                <a:cs typeface="Raleway"/>
                <a:sym typeface="Raleway"/>
              </a:rPr>
              <a:t>You can’t assign a hardware value to a Java int</a:t>
            </a:r>
            <a:endParaRPr sz="1000" dirty="0">
              <a:solidFill>
                <a:srgbClr val="333333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2983157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42" grpId="0" animBg="1"/>
      <p:bldP spid="43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8"/>
          <p:cNvSpPr/>
          <p:nvPr/>
        </p:nvSpPr>
        <p:spPr>
          <a:xfrm>
            <a:off x="789884" y="515754"/>
            <a:ext cx="8231023" cy="5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500" b="1" dirty="0" err="1">
                <a:solidFill>
                  <a:srgbClr val="595959"/>
                </a:solidFill>
                <a:latin typeface="Raleway"/>
                <a:ea typeface="Raleway"/>
                <a:cs typeface="Raleway"/>
                <a:sym typeface="Raleway"/>
              </a:rPr>
              <a:t>MaxJ</a:t>
            </a:r>
            <a:r>
              <a:rPr lang="en-GB" sz="3500" b="1" dirty="0">
                <a:solidFill>
                  <a:srgbClr val="595959"/>
                </a:solidFill>
                <a:latin typeface="Raleway"/>
                <a:ea typeface="Raleway"/>
                <a:cs typeface="Raleway"/>
                <a:sym typeface="Raleway"/>
              </a:rPr>
              <a:t> Intro: </a:t>
            </a:r>
            <a:r>
              <a:rPr lang="en-GB" sz="3500" dirty="0">
                <a:solidFill>
                  <a:srgbClr val="595959"/>
                </a:solidFill>
                <a:latin typeface="Raleway"/>
                <a:ea typeface="Raleway"/>
                <a:cs typeface="Raleway"/>
                <a:sym typeface="Raleway"/>
              </a:rPr>
              <a:t>Dataflow Graph Generation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latin typeface="Raleway" panose="020B0503030101060003" pitchFamily="34" charset="77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solidFill>
                <a:srgbClr val="7F7F7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40" name="Google Shape;140;p28"/>
          <p:cNvSpPr txBox="1"/>
          <p:nvPr/>
        </p:nvSpPr>
        <p:spPr>
          <a:xfrm>
            <a:off x="8475260" y="6356354"/>
            <a:ext cx="409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rgbClr val="888888"/>
                </a:solidFill>
                <a:latin typeface="Raleway" panose="020B0503030101060003" pitchFamily="34" charset="77"/>
                <a:ea typeface="Calibri"/>
                <a:cs typeface="Calibri"/>
                <a:sym typeface="Calibri"/>
              </a:rPr>
              <a:t>37</a:t>
            </a:fld>
            <a:endParaRPr sz="1200" dirty="0">
              <a:solidFill>
                <a:srgbClr val="888888"/>
              </a:solidFill>
              <a:latin typeface="Raleway" panose="020B0503030101060003" pitchFamily="34" charset="77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299;p71">
            <a:extLst>
              <a:ext uri="{FF2B5EF4-FFF2-40B4-BE49-F238E27FC236}">
                <a16:creationId xmlns:a16="http://schemas.microsoft.com/office/drawing/2014/main" id="{4635D5B4-EF80-EF42-8740-FEA9EBCAFF2A}"/>
              </a:ext>
            </a:extLst>
          </p:cNvPr>
          <p:cNvSpPr txBox="1"/>
          <p:nvPr/>
        </p:nvSpPr>
        <p:spPr>
          <a:xfrm>
            <a:off x="789884" y="1469596"/>
            <a:ext cx="4657800" cy="21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 i="1" dirty="0">
                <a:solidFill>
                  <a:srgbClr val="333333"/>
                </a:solidFill>
                <a:latin typeface="Raleway"/>
                <a:ea typeface="Raleway"/>
                <a:cs typeface="Raleway"/>
                <a:sym typeface="Raleway"/>
              </a:rPr>
              <a:t>What dataflow graph is generated?</a:t>
            </a:r>
            <a:endParaRPr sz="1100" dirty="0">
              <a:solidFill>
                <a:srgbClr val="333333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dirty="0" err="1">
                <a:solidFill>
                  <a:srgbClr val="0000FF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DFEVar</a:t>
            </a:r>
            <a:r>
              <a:rPr lang="en-GB" sz="1100" dirty="0">
                <a:solidFill>
                  <a:srgbClr val="0000FF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 </a:t>
            </a:r>
            <a:r>
              <a:rPr lang="en-GB" sz="1100" dirty="0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x = </a:t>
            </a:r>
            <a:r>
              <a:rPr lang="en-GB" sz="1100" dirty="0" err="1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io.input</a:t>
            </a:r>
            <a:r>
              <a:rPr lang="en-GB" sz="1100" dirty="0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(“</a:t>
            </a:r>
            <a:r>
              <a:rPr lang="en-GB" sz="1100" dirty="0">
                <a:solidFill>
                  <a:srgbClr val="0000FF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x</a:t>
            </a:r>
            <a:r>
              <a:rPr lang="en-GB" sz="1100" dirty="0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”, type);</a:t>
            </a:r>
            <a:endParaRPr sz="1100" dirty="0">
              <a:solidFill>
                <a:schemeClr val="dk1"/>
              </a:solidFill>
              <a:latin typeface="Raleway" panose="020B0503030101060003" pitchFamily="34" charset="7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dirty="0">
                <a:solidFill>
                  <a:srgbClr val="0000FF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int</a:t>
            </a:r>
            <a:r>
              <a:rPr lang="en-GB" sz="1100" dirty="0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 s = 10;</a:t>
            </a:r>
            <a:endParaRPr sz="1100" dirty="0">
              <a:solidFill>
                <a:schemeClr val="dk1"/>
              </a:solidFill>
              <a:latin typeface="Raleway" panose="020B0503030101060003" pitchFamily="34" charset="7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dirty="0" err="1">
                <a:solidFill>
                  <a:srgbClr val="0000FF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DFEVar</a:t>
            </a:r>
            <a:r>
              <a:rPr lang="en-GB" sz="1100" dirty="0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 y;</a:t>
            </a:r>
            <a:endParaRPr sz="1100" dirty="0">
              <a:solidFill>
                <a:schemeClr val="dk1"/>
              </a:solidFill>
              <a:latin typeface="Raleway" panose="020B0503030101060003" pitchFamily="34" charset="7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rgbClr val="333333"/>
              </a:solidFill>
              <a:latin typeface="Courier" pitchFamily="2" charset="0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dirty="0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if (s &lt; 100) { y = x + 1; }</a:t>
            </a:r>
            <a:endParaRPr sz="1100" dirty="0">
              <a:solidFill>
                <a:schemeClr val="dk1"/>
              </a:solidFill>
              <a:latin typeface="Raleway" panose="020B0503030101060003" pitchFamily="34" charset="7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dirty="0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else { y = x – 1; }</a:t>
            </a:r>
            <a:endParaRPr sz="1100" dirty="0">
              <a:solidFill>
                <a:schemeClr val="dk1"/>
              </a:solidFill>
              <a:latin typeface="Raleway" panose="020B0503030101060003" pitchFamily="34" charset="7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rgbClr val="333333"/>
              </a:solidFill>
              <a:latin typeface="Courier" pitchFamily="2" charset="0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dirty="0" err="1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io.output</a:t>
            </a:r>
            <a:r>
              <a:rPr lang="en-GB" sz="1100" dirty="0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(“</a:t>
            </a:r>
            <a:r>
              <a:rPr lang="en-GB" sz="1100" dirty="0">
                <a:solidFill>
                  <a:srgbClr val="0000FF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y</a:t>
            </a:r>
            <a:r>
              <a:rPr lang="en-GB" sz="1100" dirty="0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”, y, type);</a:t>
            </a:r>
            <a:endParaRPr sz="1100" b="1" i="1" dirty="0">
              <a:solidFill>
                <a:srgbClr val="333333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7" name="Google Shape;1299;p71">
            <a:extLst>
              <a:ext uri="{FF2B5EF4-FFF2-40B4-BE49-F238E27FC236}">
                <a16:creationId xmlns:a16="http://schemas.microsoft.com/office/drawing/2014/main" id="{126ADE8C-D549-B048-96FC-20D7D6C2DA69}"/>
              </a:ext>
            </a:extLst>
          </p:cNvPr>
          <p:cNvSpPr txBox="1"/>
          <p:nvPr/>
        </p:nvSpPr>
        <p:spPr>
          <a:xfrm>
            <a:off x="789884" y="4127288"/>
            <a:ext cx="4657800" cy="21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 i="1" dirty="0">
                <a:solidFill>
                  <a:srgbClr val="333333"/>
                </a:solidFill>
                <a:latin typeface="Raleway"/>
                <a:ea typeface="Raleway"/>
                <a:cs typeface="Raleway"/>
                <a:sym typeface="Raleway"/>
              </a:rPr>
              <a:t>What dataflow graph is generated?</a:t>
            </a:r>
            <a:endParaRPr sz="1100" dirty="0">
              <a:solidFill>
                <a:srgbClr val="333333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dirty="0" err="1">
                <a:solidFill>
                  <a:srgbClr val="0000FF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DFEVar</a:t>
            </a:r>
            <a:r>
              <a:rPr lang="en-GB" sz="1100" dirty="0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 x = </a:t>
            </a:r>
            <a:r>
              <a:rPr lang="en-GB" sz="1100" dirty="0" err="1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io.input</a:t>
            </a:r>
            <a:r>
              <a:rPr lang="en-GB" sz="1100" dirty="0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(“</a:t>
            </a:r>
            <a:r>
              <a:rPr lang="en-GB" sz="1100" dirty="0">
                <a:solidFill>
                  <a:srgbClr val="0000FF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x</a:t>
            </a:r>
            <a:r>
              <a:rPr lang="en-GB" sz="1100" dirty="0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”, type);</a:t>
            </a:r>
            <a:endParaRPr sz="1100" dirty="0">
              <a:solidFill>
                <a:schemeClr val="dk1"/>
              </a:solidFill>
              <a:latin typeface="Raleway" panose="020B0503030101060003" pitchFamily="34" charset="7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dirty="0" err="1">
                <a:solidFill>
                  <a:srgbClr val="0000FF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DFEVar</a:t>
            </a:r>
            <a:r>
              <a:rPr lang="en-GB" sz="1100" dirty="0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 y;</a:t>
            </a:r>
            <a:endParaRPr sz="1100" dirty="0">
              <a:solidFill>
                <a:schemeClr val="dk1"/>
              </a:solidFill>
              <a:latin typeface="Raleway" panose="020B0503030101060003" pitchFamily="34" charset="7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rgbClr val="333333"/>
              </a:solidFill>
              <a:latin typeface="Courier" pitchFamily="2" charset="0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dirty="0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if (x &lt; 10) { y = x + 1; }</a:t>
            </a:r>
            <a:endParaRPr sz="1100" dirty="0">
              <a:solidFill>
                <a:schemeClr val="dk1"/>
              </a:solidFill>
              <a:latin typeface="Raleway" panose="020B0503030101060003" pitchFamily="34" charset="7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dirty="0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else { y = x – 1; }</a:t>
            </a:r>
            <a:endParaRPr sz="1100" dirty="0">
              <a:solidFill>
                <a:schemeClr val="dk1"/>
              </a:solidFill>
              <a:latin typeface="Raleway" panose="020B0503030101060003" pitchFamily="34" charset="7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rgbClr val="333333"/>
              </a:solidFill>
              <a:latin typeface="Courier" pitchFamily="2" charset="0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dirty="0" err="1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io.output</a:t>
            </a:r>
            <a:r>
              <a:rPr lang="en-GB" sz="1100" dirty="0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(“</a:t>
            </a:r>
            <a:r>
              <a:rPr lang="en-GB" sz="1100" dirty="0">
                <a:solidFill>
                  <a:srgbClr val="0000FF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y</a:t>
            </a:r>
            <a:r>
              <a:rPr lang="en-GB" sz="1100" dirty="0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”, y, type);</a:t>
            </a:r>
            <a:endParaRPr sz="1100" b="1" i="1" dirty="0">
              <a:solidFill>
                <a:srgbClr val="333333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30" name="Google Shape;1308;p71">
            <a:extLst>
              <a:ext uri="{FF2B5EF4-FFF2-40B4-BE49-F238E27FC236}">
                <a16:creationId xmlns:a16="http://schemas.microsoft.com/office/drawing/2014/main" id="{1A137729-244D-FD45-AB5D-D83DF217899F}"/>
              </a:ext>
            </a:extLst>
          </p:cNvPr>
          <p:cNvGrpSpPr/>
          <p:nvPr/>
        </p:nvGrpSpPr>
        <p:grpSpPr>
          <a:xfrm>
            <a:off x="5951571" y="1166790"/>
            <a:ext cx="1741491" cy="2535195"/>
            <a:chOff x="6660232" y="1001837"/>
            <a:chExt cx="1741491" cy="2535195"/>
          </a:xfrm>
        </p:grpSpPr>
        <p:sp>
          <p:nvSpPr>
            <p:cNvPr id="31" name="Google Shape;1309;p71">
              <a:extLst>
                <a:ext uri="{FF2B5EF4-FFF2-40B4-BE49-F238E27FC236}">
                  <a16:creationId xmlns:a16="http://schemas.microsoft.com/office/drawing/2014/main" id="{694E958F-7755-FA42-9571-F1333AE090B6}"/>
                </a:ext>
              </a:extLst>
            </p:cNvPr>
            <p:cNvSpPr/>
            <p:nvPr/>
          </p:nvSpPr>
          <p:spPr>
            <a:xfrm rot="5400000">
              <a:off x="6674660" y="1009225"/>
              <a:ext cx="673500" cy="658800"/>
            </a:xfrm>
            <a:prstGeom prst="homePlate">
              <a:avLst>
                <a:gd name="adj" fmla="val 50000"/>
              </a:avLst>
            </a:prstGeom>
            <a:solidFill>
              <a:srgbClr val="005089"/>
            </a:solidFill>
            <a:ln w="25400" cap="flat" cmpd="sng">
              <a:solidFill>
                <a:srgbClr val="003A6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Raleway" panose="020B0503030101060003" pitchFamily="34" charset="77"/>
              </a:endParaRPr>
            </a:p>
          </p:txBody>
        </p:sp>
        <p:sp>
          <p:nvSpPr>
            <p:cNvPr id="32" name="Google Shape;1310;p71">
              <a:extLst>
                <a:ext uri="{FF2B5EF4-FFF2-40B4-BE49-F238E27FC236}">
                  <a16:creationId xmlns:a16="http://schemas.microsoft.com/office/drawing/2014/main" id="{43B0963E-F8BA-364C-B6EE-043841421A7D}"/>
                </a:ext>
              </a:extLst>
            </p:cNvPr>
            <p:cNvSpPr txBox="1"/>
            <p:nvPr/>
          </p:nvSpPr>
          <p:spPr>
            <a:xfrm rot="10800000">
              <a:off x="6681998" y="1001837"/>
              <a:ext cx="658800" cy="50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 dirty="0">
                  <a:solidFill>
                    <a:srgbClr val="FFFFFF"/>
                  </a:solidFill>
                  <a:latin typeface="Raleway" panose="020B0503030101060003" pitchFamily="34" charset="77"/>
                  <a:ea typeface="Calibri"/>
                  <a:cs typeface="Calibri"/>
                  <a:sym typeface="Calibri"/>
                </a:rPr>
                <a:t>x</a:t>
              </a:r>
              <a:endParaRPr sz="1800" dirty="0">
                <a:solidFill>
                  <a:srgbClr val="FFFFFF"/>
                </a:solidFill>
                <a:latin typeface="Raleway" panose="020B0503030101060003" pitchFamily="34" charset="77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1311;p71">
              <a:extLst>
                <a:ext uri="{FF2B5EF4-FFF2-40B4-BE49-F238E27FC236}">
                  <a16:creationId xmlns:a16="http://schemas.microsoft.com/office/drawing/2014/main" id="{442C1A2F-1618-D849-BEB3-C181757E15BC}"/>
                </a:ext>
              </a:extLst>
            </p:cNvPr>
            <p:cNvSpPr/>
            <p:nvPr/>
          </p:nvSpPr>
          <p:spPr>
            <a:xfrm>
              <a:off x="6660232" y="1938694"/>
              <a:ext cx="705900" cy="725400"/>
            </a:xfrm>
            <a:prstGeom prst="ellipse">
              <a:avLst/>
            </a:prstGeom>
            <a:solidFill>
              <a:srgbClr val="A6A6A6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 dirty="0">
                  <a:solidFill>
                    <a:srgbClr val="FFFFFF"/>
                  </a:solidFill>
                  <a:latin typeface="Raleway" panose="020B0503030101060003" pitchFamily="34" charset="77"/>
                  <a:ea typeface="Calibri"/>
                  <a:cs typeface="Calibri"/>
                  <a:sym typeface="Calibri"/>
                </a:rPr>
                <a:t>+</a:t>
              </a:r>
              <a:endParaRPr sz="1800" dirty="0">
                <a:solidFill>
                  <a:srgbClr val="FFFFFF"/>
                </a:solidFill>
                <a:latin typeface="Raleway" panose="020B0503030101060003" pitchFamily="34" charset="77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34" name="Google Shape;1312;p71">
              <a:extLst>
                <a:ext uri="{FF2B5EF4-FFF2-40B4-BE49-F238E27FC236}">
                  <a16:creationId xmlns:a16="http://schemas.microsoft.com/office/drawing/2014/main" id="{E0AC7A17-3287-354B-9AC1-C30585166D18}"/>
                </a:ext>
              </a:extLst>
            </p:cNvPr>
            <p:cNvCxnSpPr>
              <a:stCxn id="31" idx="3"/>
              <a:endCxn id="33" idx="0"/>
            </p:cNvCxnSpPr>
            <p:nvPr/>
          </p:nvCxnSpPr>
          <p:spPr>
            <a:xfrm>
              <a:off x="7011410" y="1675375"/>
              <a:ext cx="1800" cy="263400"/>
            </a:xfrm>
            <a:prstGeom prst="straightConnector1">
              <a:avLst/>
            </a:prstGeom>
            <a:noFill/>
            <a:ln w="15875" cap="flat" cmpd="sng">
              <a:solidFill>
                <a:srgbClr val="333333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35" name="Google Shape;1313;p71">
              <a:extLst>
                <a:ext uri="{FF2B5EF4-FFF2-40B4-BE49-F238E27FC236}">
                  <a16:creationId xmlns:a16="http://schemas.microsoft.com/office/drawing/2014/main" id="{748B7FBA-E78C-4F40-A28E-0E8365D59FD1}"/>
                </a:ext>
              </a:extLst>
            </p:cNvPr>
            <p:cNvSpPr/>
            <p:nvPr/>
          </p:nvSpPr>
          <p:spPr>
            <a:xfrm>
              <a:off x="7601578" y="1673543"/>
              <a:ext cx="800145" cy="465521"/>
            </a:xfrm>
            <a:prstGeom prst="flowChartProcess">
              <a:avLst/>
            </a:prstGeom>
            <a:solidFill>
              <a:srgbClr val="FFCD78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 dirty="0">
                  <a:solidFill>
                    <a:srgbClr val="000000"/>
                  </a:solidFill>
                  <a:latin typeface="Raleway" panose="020B0503030101060003" pitchFamily="34" charset="77"/>
                  <a:ea typeface="Calibri"/>
                  <a:cs typeface="Calibri"/>
                  <a:sym typeface="Calibri"/>
                </a:rPr>
                <a:t>1</a:t>
              </a:r>
              <a:endParaRPr sz="1600" dirty="0">
                <a:solidFill>
                  <a:srgbClr val="000000"/>
                </a:solidFill>
                <a:latin typeface="Raleway" panose="020B0503030101060003" pitchFamily="34" charset="77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36" name="Google Shape;1314;p71">
              <a:extLst>
                <a:ext uri="{FF2B5EF4-FFF2-40B4-BE49-F238E27FC236}">
                  <a16:creationId xmlns:a16="http://schemas.microsoft.com/office/drawing/2014/main" id="{F7F51C7D-5D4A-824C-84AC-AB8C41E222E5}"/>
                </a:ext>
              </a:extLst>
            </p:cNvPr>
            <p:cNvCxnSpPr>
              <a:stCxn id="35" idx="2"/>
              <a:endCxn id="33" idx="6"/>
            </p:cNvCxnSpPr>
            <p:nvPr/>
          </p:nvCxnSpPr>
          <p:spPr>
            <a:xfrm rot="5400000">
              <a:off x="7602801" y="1902514"/>
              <a:ext cx="162300" cy="635400"/>
            </a:xfrm>
            <a:prstGeom prst="bentConnector2">
              <a:avLst/>
            </a:prstGeom>
            <a:noFill/>
            <a:ln w="158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37" name="Google Shape;1315;p71">
              <a:extLst>
                <a:ext uri="{FF2B5EF4-FFF2-40B4-BE49-F238E27FC236}">
                  <a16:creationId xmlns:a16="http://schemas.microsoft.com/office/drawing/2014/main" id="{4EBB06CE-0D07-1C4D-9235-5C0DE0FE787A}"/>
                </a:ext>
              </a:extLst>
            </p:cNvPr>
            <p:cNvSpPr/>
            <p:nvPr/>
          </p:nvSpPr>
          <p:spPr>
            <a:xfrm rot="-5400000">
              <a:off x="6678317" y="2870862"/>
              <a:ext cx="673500" cy="658800"/>
            </a:xfrm>
            <a:prstGeom prst="homePlate">
              <a:avLst>
                <a:gd name="adj" fmla="val 50000"/>
              </a:avLst>
            </a:prstGeom>
            <a:solidFill>
              <a:srgbClr val="005089"/>
            </a:solidFill>
            <a:ln w="25400" cap="flat" cmpd="sng">
              <a:solidFill>
                <a:srgbClr val="003A6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Raleway" panose="020B0503030101060003" pitchFamily="34" charset="77"/>
              </a:endParaRPr>
            </a:p>
          </p:txBody>
        </p:sp>
        <p:sp>
          <p:nvSpPr>
            <p:cNvPr id="38" name="Google Shape;1316;p71">
              <a:extLst>
                <a:ext uri="{FF2B5EF4-FFF2-40B4-BE49-F238E27FC236}">
                  <a16:creationId xmlns:a16="http://schemas.microsoft.com/office/drawing/2014/main" id="{F30EDE91-1707-BE4A-B2A5-F8440D92BDDE}"/>
                </a:ext>
              </a:extLst>
            </p:cNvPr>
            <p:cNvSpPr txBox="1"/>
            <p:nvPr/>
          </p:nvSpPr>
          <p:spPr>
            <a:xfrm>
              <a:off x="6685654" y="3028232"/>
              <a:ext cx="658800" cy="50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 dirty="0">
                  <a:solidFill>
                    <a:srgbClr val="FFFFFF"/>
                  </a:solidFill>
                  <a:latin typeface="Raleway" panose="020B0503030101060003" pitchFamily="34" charset="77"/>
                  <a:ea typeface="Calibri"/>
                  <a:cs typeface="Calibri"/>
                  <a:sym typeface="Calibri"/>
                </a:rPr>
                <a:t>y</a:t>
              </a:r>
              <a:endParaRPr sz="1800" dirty="0">
                <a:solidFill>
                  <a:srgbClr val="FFFFFF"/>
                </a:solidFill>
                <a:latin typeface="Raleway" panose="020B0503030101060003" pitchFamily="34" charset="77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39" name="Google Shape;1317;p71">
              <a:extLst>
                <a:ext uri="{FF2B5EF4-FFF2-40B4-BE49-F238E27FC236}">
                  <a16:creationId xmlns:a16="http://schemas.microsoft.com/office/drawing/2014/main" id="{145DC713-2BB5-B340-B0AB-2F6E6A8CCA98}"/>
                </a:ext>
              </a:extLst>
            </p:cNvPr>
            <p:cNvCxnSpPr>
              <a:stCxn id="33" idx="4"/>
              <a:endCxn id="37" idx="3"/>
            </p:cNvCxnSpPr>
            <p:nvPr/>
          </p:nvCxnSpPr>
          <p:spPr>
            <a:xfrm>
              <a:off x="7013182" y="2664094"/>
              <a:ext cx="1800" cy="199500"/>
            </a:xfrm>
            <a:prstGeom prst="straightConnector1">
              <a:avLst/>
            </a:prstGeom>
            <a:noFill/>
            <a:ln w="15875" cap="flat" cmpd="sng">
              <a:solidFill>
                <a:srgbClr val="333333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sp>
        <p:nvSpPr>
          <p:cNvPr id="40" name="Google Shape;1306;p71">
            <a:extLst>
              <a:ext uri="{FF2B5EF4-FFF2-40B4-BE49-F238E27FC236}">
                <a16:creationId xmlns:a16="http://schemas.microsoft.com/office/drawing/2014/main" id="{E748CBCE-E606-B744-9C7D-9FD3D4E54DEB}"/>
              </a:ext>
            </a:extLst>
          </p:cNvPr>
          <p:cNvSpPr/>
          <p:nvPr/>
        </p:nvSpPr>
        <p:spPr>
          <a:xfrm>
            <a:off x="5914155" y="4318615"/>
            <a:ext cx="884400" cy="786300"/>
          </a:xfrm>
          <a:prstGeom prst="noSmoking">
            <a:avLst>
              <a:gd name="adj" fmla="val 18750"/>
            </a:avLst>
          </a:prstGeom>
          <a:solidFill>
            <a:srgbClr val="FF0000"/>
          </a:solidFill>
          <a:ln w="25400" cap="flat" cmpd="sng">
            <a:solidFill>
              <a:srgbClr val="79797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333333"/>
              </a:solidFill>
              <a:latin typeface="Raleway" panose="020B0503030101060003" pitchFamily="34" charset="77"/>
              <a:ea typeface="Calibri"/>
              <a:cs typeface="Calibri"/>
              <a:sym typeface="Calibri"/>
            </a:endParaRPr>
          </a:p>
        </p:txBody>
      </p:sp>
      <p:sp>
        <p:nvSpPr>
          <p:cNvPr id="41" name="Google Shape;1307;p71">
            <a:extLst>
              <a:ext uri="{FF2B5EF4-FFF2-40B4-BE49-F238E27FC236}">
                <a16:creationId xmlns:a16="http://schemas.microsoft.com/office/drawing/2014/main" id="{5FC0042C-4135-1C4D-8802-EFF21AB3B66F}"/>
              </a:ext>
            </a:extLst>
          </p:cNvPr>
          <p:cNvSpPr txBox="1"/>
          <p:nvPr/>
        </p:nvSpPr>
        <p:spPr>
          <a:xfrm>
            <a:off x="5357990" y="5104760"/>
            <a:ext cx="1935000" cy="4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>
                <a:solidFill>
                  <a:srgbClr val="333333"/>
                </a:solidFill>
                <a:latin typeface="Raleway"/>
                <a:ea typeface="Raleway"/>
                <a:cs typeface="Raleway"/>
                <a:sym typeface="Raleway"/>
              </a:rPr>
              <a:t>Compile error. </a:t>
            </a:r>
            <a:endParaRPr sz="1000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GB" sz="1000">
                <a:solidFill>
                  <a:srgbClr val="333333"/>
                </a:solidFill>
                <a:latin typeface="Raleway"/>
                <a:ea typeface="Raleway"/>
                <a:cs typeface="Raleway"/>
                <a:sym typeface="Raleway"/>
              </a:rPr>
              <a:t>You can’t use the value of ‘x’ in a Java conditional</a:t>
            </a:r>
            <a:endParaRPr sz="1000">
              <a:solidFill>
                <a:srgbClr val="333333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333333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1787715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40" grpId="0" animBg="1"/>
      <p:bldP spid="41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8"/>
          <p:cNvSpPr/>
          <p:nvPr/>
        </p:nvSpPr>
        <p:spPr>
          <a:xfrm>
            <a:off x="789884" y="515754"/>
            <a:ext cx="8231023" cy="5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500" b="1" dirty="0" err="1">
                <a:solidFill>
                  <a:srgbClr val="595959"/>
                </a:solidFill>
                <a:latin typeface="Raleway"/>
                <a:ea typeface="Raleway"/>
                <a:cs typeface="Raleway"/>
                <a:sym typeface="Raleway"/>
              </a:rPr>
              <a:t>MaxJ</a:t>
            </a:r>
            <a:r>
              <a:rPr lang="en-GB" sz="3500" b="1" dirty="0">
                <a:solidFill>
                  <a:srgbClr val="595959"/>
                </a:solidFill>
                <a:latin typeface="Raleway"/>
                <a:ea typeface="Raleway"/>
                <a:cs typeface="Raleway"/>
                <a:sym typeface="Raleway"/>
              </a:rPr>
              <a:t> Intro: </a:t>
            </a:r>
            <a:r>
              <a:rPr lang="en-GB" sz="3500" dirty="0">
                <a:solidFill>
                  <a:srgbClr val="595959"/>
                </a:solidFill>
                <a:latin typeface="Raleway"/>
                <a:ea typeface="Raleway"/>
                <a:cs typeface="Raleway"/>
                <a:sym typeface="Raleway"/>
              </a:rPr>
              <a:t>Dataflow Graph Generation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latin typeface="Raleway" panose="020B0503030101060003" pitchFamily="34" charset="77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solidFill>
                <a:srgbClr val="7F7F7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40" name="Google Shape;140;p28"/>
          <p:cNvSpPr txBox="1"/>
          <p:nvPr/>
        </p:nvSpPr>
        <p:spPr>
          <a:xfrm>
            <a:off x="8475260" y="6356354"/>
            <a:ext cx="409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rgbClr val="888888"/>
                </a:solidFill>
                <a:latin typeface="Raleway" panose="020B0503030101060003" pitchFamily="34" charset="77"/>
                <a:ea typeface="Calibri"/>
                <a:cs typeface="Calibri"/>
                <a:sym typeface="Calibri"/>
              </a:rPr>
              <a:t>38</a:t>
            </a:fld>
            <a:endParaRPr sz="1200" dirty="0">
              <a:solidFill>
                <a:srgbClr val="888888"/>
              </a:solidFill>
              <a:latin typeface="Raleway" panose="020B0503030101060003" pitchFamily="34" charset="77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325;p72">
            <a:extLst>
              <a:ext uri="{FF2B5EF4-FFF2-40B4-BE49-F238E27FC236}">
                <a16:creationId xmlns:a16="http://schemas.microsoft.com/office/drawing/2014/main" id="{9713EF50-D0EA-DC47-8694-7B804DC02E75}"/>
              </a:ext>
            </a:extLst>
          </p:cNvPr>
          <p:cNvSpPr txBox="1"/>
          <p:nvPr/>
        </p:nvSpPr>
        <p:spPr>
          <a:xfrm>
            <a:off x="1169247" y="2087483"/>
            <a:ext cx="4969500" cy="21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333333"/>
              </a:solidFill>
              <a:latin typeface="Courier" pitchFamily="2" charset="0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>
                <a:solidFill>
                  <a:srgbClr val="0000FF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DFEVar</a:t>
            </a:r>
            <a:r>
              <a:rPr lang="en-GB" dirty="0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 x = </a:t>
            </a:r>
            <a:r>
              <a:rPr lang="en-GB" dirty="0" err="1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io.input</a:t>
            </a:r>
            <a:r>
              <a:rPr lang="en-GB" dirty="0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(“</a:t>
            </a:r>
            <a:r>
              <a:rPr lang="en-GB" dirty="0">
                <a:solidFill>
                  <a:srgbClr val="0000FF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x</a:t>
            </a:r>
            <a:r>
              <a:rPr lang="en-GB" dirty="0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”, type);</a:t>
            </a:r>
            <a:endParaRPr dirty="0">
              <a:solidFill>
                <a:schemeClr val="dk1"/>
              </a:solidFill>
              <a:latin typeface="Raleway" panose="020B0503030101060003" pitchFamily="34" charset="7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>
                <a:solidFill>
                  <a:srgbClr val="0000FF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DFEVar</a:t>
            </a:r>
            <a:r>
              <a:rPr lang="en-GB" dirty="0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 y = x;</a:t>
            </a:r>
            <a:endParaRPr dirty="0">
              <a:solidFill>
                <a:schemeClr val="dk1"/>
              </a:solidFill>
              <a:latin typeface="Raleway" panose="020B0503030101060003" pitchFamily="34" charset="7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for (int </a:t>
            </a:r>
            <a:r>
              <a:rPr lang="en-GB" dirty="0" err="1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i</a:t>
            </a:r>
            <a:r>
              <a:rPr lang="en-GB" dirty="0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 = 1; </a:t>
            </a:r>
            <a:r>
              <a:rPr lang="en-GB" dirty="0" err="1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i</a:t>
            </a:r>
            <a:r>
              <a:rPr lang="en-GB" dirty="0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 &lt;= 3; </a:t>
            </a:r>
            <a:r>
              <a:rPr lang="en-GB" dirty="0" err="1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i</a:t>
            </a:r>
            <a:r>
              <a:rPr lang="en-GB" dirty="0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++) {</a:t>
            </a:r>
            <a:endParaRPr dirty="0">
              <a:solidFill>
                <a:schemeClr val="dk1"/>
              </a:solidFill>
              <a:latin typeface="Raleway" panose="020B0503030101060003" pitchFamily="34" charset="7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	y = y + </a:t>
            </a:r>
            <a:r>
              <a:rPr lang="en-GB" dirty="0" err="1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i</a:t>
            </a:r>
            <a:r>
              <a:rPr lang="en-GB" dirty="0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;</a:t>
            </a:r>
            <a:endParaRPr dirty="0">
              <a:solidFill>
                <a:schemeClr val="dk1"/>
              </a:solidFill>
              <a:latin typeface="Raleway" panose="020B0503030101060003" pitchFamily="34" charset="7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}</a:t>
            </a:r>
            <a:endParaRPr dirty="0">
              <a:solidFill>
                <a:schemeClr val="dk1"/>
              </a:solidFill>
              <a:latin typeface="Raleway" panose="020B0503030101060003" pitchFamily="34" charset="7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io.output</a:t>
            </a:r>
            <a:r>
              <a:rPr lang="en-GB" dirty="0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(“</a:t>
            </a:r>
            <a:r>
              <a:rPr lang="en-GB" dirty="0">
                <a:solidFill>
                  <a:srgbClr val="0000FF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y</a:t>
            </a:r>
            <a:r>
              <a:rPr lang="en-GB" dirty="0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”, y, type);</a:t>
            </a:r>
            <a:endParaRPr dirty="0">
              <a:solidFill>
                <a:srgbClr val="333333"/>
              </a:solidFill>
              <a:latin typeface="Courier" pitchFamily="2" charset="0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333333"/>
              </a:solidFill>
              <a:latin typeface="Courier" pitchFamily="2" charset="0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rPr>
              <a:t>Can make the loop any size – until you run out of space on the chip!  </a:t>
            </a:r>
            <a:endParaRPr b="1" dirty="0">
              <a:solidFill>
                <a:srgbClr val="FF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rgbClr val="FF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rPr>
              <a:t>Larger loops can be partially unrolled in space and reused multiple times in time</a:t>
            </a:r>
            <a:endParaRPr dirty="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333333"/>
              </a:solidFill>
              <a:latin typeface="Courier" pitchFamily="2" charset="0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rgbClr val="333333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1" i="1" dirty="0">
              <a:solidFill>
                <a:srgbClr val="333333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17" name="Google Shape;1332;p72">
            <a:extLst>
              <a:ext uri="{FF2B5EF4-FFF2-40B4-BE49-F238E27FC236}">
                <a16:creationId xmlns:a16="http://schemas.microsoft.com/office/drawing/2014/main" id="{17D41149-9D4C-6144-804E-DC2485846094}"/>
              </a:ext>
            </a:extLst>
          </p:cNvPr>
          <p:cNvGrpSpPr/>
          <p:nvPr/>
        </p:nvGrpSpPr>
        <p:grpSpPr>
          <a:xfrm>
            <a:off x="6884757" y="1468800"/>
            <a:ext cx="1590503" cy="4311593"/>
            <a:chOff x="6106873" y="1124687"/>
            <a:chExt cx="1741491" cy="4720895"/>
          </a:xfrm>
        </p:grpSpPr>
        <p:sp>
          <p:nvSpPr>
            <p:cNvPr id="30" name="Google Shape;1333;p72">
              <a:extLst>
                <a:ext uri="{FF2B5EF4-FFF2-40B4-BE49-F238E27FC236}">
                  <a16:creationId xmlns:a16="http://schemas.microsoft.com/office/drawing/2014/main" id="{A2FED230-6778-7741-9E7A-E882EDBF4CB6}"/>
                </a:ext>
              </a:extLst>
            </p:cNvPr>
            <p:cNvSpPr/>
            <p:nvPr/>
          </p:nvSpPr>
          <p:spPr>
            <a:xfrm rot="5400000">
              <a:off x="6121301" y="1132094"/>
              <a:ext cx="673500" cy="658800"/>
            </a:xfrm>
            <a:prstGeom prst="homePlate">
              <a:avLst>
                <a:gd name="adj" fmla="val 50000"/>
              </a:avLst>
            </a:prstGeom>
            <a:solidFill>
              <a:srgbClr val="005089"/>
            </a:solidFill>
            <a:ln w="25400" cap="flat" cmpd="sng">
              <a:solidFill>
                <a:srgbClr val="003A6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Raleway" panose="020B0503030101060003" pitchFamily="34" charset="77"/>
              </a:endParaRPr>
            </a:p>
          </p:txBody>
        </p:sp>
        <p:sp>
          <p:nvSpPr>
            <p:cNvPr id="31" name="Google Shape;1334;p72">
              <a:extLst>
                <a:ext uri="{FF2B5EF4-FFF2-40B4-BE49-F238E27FC236}">
                  <a16:creationId xmlns:a16="http://schemas.microsoft.com/office/drawing/2014/main" id="{9B678E8C-45E1-2D46-84E7-15D26C1E858C}"/>
                </a:ext>
              </a:extLst>
            </p:cNvPr>
            <p:cNvSpPr txBox="1"/>
            <p:nvPr/>
          </p:nvSpPr>
          <p:spPr>
            <a:xfrm rot="10800000">
              <a:off x="6128648" y="1124687"/>
              <a:ext cx="658800" cy="50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 dirty="0">
                  <a:solidFill>
                    <a:srgbClr val="FFFFFF"/>
                  </a:solidFill>
                  <a:latin typeface="Raleway" panose="020B0503030101060003" pitchFamily="34" charset="77"/>
                  <a:ea typeface="Calibri"/>
                  <a:cs typeface="Calibri"/>
                  <a:sym typeface="Calibri"/>
                </a:rPr>
                <a:t>x</a:t>
              </a:r>
              <a:endParaRPr sz="1800" dirty="0">
                <a:solidFill>
                  <a:srgbClr val="FFFFFF"/>
                </a:solidFill>
                <a:latin typeface="Raleway" panose="020B0503030101060003" pitchFamily="34" charset="77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1335;p72">
              <a:extLst>
                <a:ext uri="{FF2B5EF4-FFF2-40B4-BE49-F238E27FC236}">
                  <a16:creationId xmlns:a16="http://schemas.microsoft.com/office/drawing/2014/main" id="{0C1CA053-8FC2-8644-98AE-816D0A20816F}"/>
                </a:ext>
              </a:extLst>
            </p:cNvPr>
            <p:cNvSpPr/>
            <p:nvPr/>
          </p:nvSpPr>
          <p:spPr>
            <a:xfrm>
              <a:off x="6106873" y="2061563"/>
              <a:ext cx="705900" cy="725400"/>
            </a:xfrm>
            <a:prstGeom prst="ellipse">
              <a:avLst/>
            </a:prstGeom>
            <a:solidFill>
              <a:srgbClr val="A6A6A6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 dirty="0">
                  <a:solidFill>
                    <a:srgbClr val="FFFFFF"/>
                  </a:solidFill>
                  <a:latin typeface="Raleway" panose="020B0503030101060003" pitchFamily="34" charset="77"/>
                  <a:ea typeface="Calibri"/>
                  <a:cs typeface="Calibri"/>
                  <a:sym typeface="Calibri"/>
                </a:rPr>
                <a:t>+</a:t>
              </a:r>
              <a:endParaRPr sz="1800" dirty="0">
                <a:solidFill>
                  <a:srgbClr val="FFFFFF"/>
                </a:solidFill>
                <a:latin typeface="Raleway" panose="020B0503030101060003" pitchFamily="34" charset="77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33" name="Google Shape;1336;p72">
              <a:extLst>
                <a:ext uri="{FF2B5EF4-FFF2-40B4-BE49-F238E27FC236}">
                  <a16:creationId xmlns:a16="http://schemas.microsoft.com/office/drawing/2014/main" id="{95981EFA-2BA0-A042-BC13-5AA025153E42}"/>
                </a:ext>
              </a:extLst>
            </p:cNvPr>
            <p:cNvCxnSpPr>
              <a:stCxn id="30" idx="3"/>
              <a:endCxn id="32" idx="0"/>
            </p:cNvCxnSpPr>
            <p:nvPr/>
          </p:nvCxnSpPr>
          <p:spPr>
            <a:xfrm>
              <a:off x="6458051" y="1798244"/>
              <a:ext cx="1500" cy="263400"/>
            </a:xfrm>
            <a:prstGeom prst="straightConnector1">
              <a:avLst/>
            </a:prstGeom>
            <a:noFill/>
            <a:ln w="15875" cap="flat" cmpd="sng">
              <a:solidFill>
                <a:srgbClr val="333333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34" name="Google Shape;1337;p72">
              <a:extLst>
                <a:ext uri="{FF2B5EF4-FFF2-40B4-BE49-F238E27FC236}">
                  <a16:creationId xmlns:a16="http://schemas.microsoft.com/office/drawing/2014/main" id="{73F4D012-CABE-264B-BD17-099E093C8BAD}"/>
                </a:ext>
              </a:extLst>
            </p:cNvPr>
            <p:cNvSpPr/>
            <p:nvPr/>
          </p:nvSpPr>
          <p:spPr>
            <a:xfrm>
              <a:off x="7048219" y="1796412"/>
              <a:ext cx="800145" cy="465521"/>
            </a:xfrm>
            <a:prstGeom prst="flowChartProcess">
              <a:avLst/>
            </a:prstGeom>
            <a:solidFill>
              <a:srgbClr val="FFCD78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 dirty="0">
                  <a:solidFill>
                    <a:srgbClr val="000000"/>
                  </a:solidFill>
                  <a:latin typeface="Raleway" panose="020B0503030101060003" pitchFamily="34" charset="77"/>
                  <a:ea typeface="Calibri"/>
                  <a:cs typeface="Calibri"/>
                  <a:sym typeface="Calibri"/>
                </a:rPr>
                <a:t>1</a:t>
              </a:r>
              <a:endParaRPr sz="1600" dirty="0">
                <a:solidFill>
                  <a:srgbClr val="000000"/>
                </a:solidFill>
                <a:latin typeface="Raleway" panose="020B0503030101060003" pitchFamily="34" charset="77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35" name="Google Shape;1338;p72">
              <a:extLst>
                <a:ext uri="{FF2B5EF4-FFF2-40B4-BE49-F238E27FC236}">
                  <a16:creationId xmlns:a16="http://schemas.microsoft.com/office/drawing/2014/main" id="{EC88D29F-A126-9946-8E76-9024D7B1F6F1}"/>
                </a:ext>
              </a:extLst>
            </p:cNvPr>
            <p:cNvCxnSpPr>
              <a:stCxn id="34" idx="2"/>
              <a:endCxn id="32" idx="6"/>
            </p:cNvCxnSpPr>
            <p:nvPr/>
          </p:nvCxnSpPr>
          <p:spPr>
            <a:xfrm rot="5400000">
              <a:off x="7049291" y="2025233"/>
              <a:ext cx="162300" cy="635700"/>
            </a:xfrm>
            <a:prstGeom prst="bentConnector2">
              <a:avLst/>
            </a:prstGeom>
            <a:noFill/>
            <a:ln w="158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36" name="Google Shape;1339;p72">
              <a:extLst>
                <a:ext uri="{FF2B5EF4-FFF2-40B4-BE49-F238E27FC236}">
                  <a16:creationId xmlns:a16="http://schemas.microsoft.com/office/drawing/2014/main" id="{077C9E7C-A899-BC44-8FDE-A2BF746179EA}"/>
                </a:ext>
              </a:extLst>
            </p:cNvPr>
            <p:cNvSpPr/>
            <p:nvPr/>
          </p:nvSpPr>
          <p:spPr>
            <a:xfrm rot="-5400000">
              <a:off x="6124958" y="5179402"/>
              <a:ext cx="673500" cy="658800"/>
            </a:xfrm>
            <a:prstGeom prst="homePlate">
              <a:avLst>
                <a:gd name="adj" fmla="val 50000"/>
              </a:avLst>
            </a:prstGeom>
            <a:solidFill>
              <a:srgbClr val="005089"/>
            </a:solidFill>
            <a:ln w="25400" cap="flat" cmpd="sng">
              <a:solidFill>
                <a:srgbClr val="003A6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Raleway" panose="020B0503030101060003" pitchFamily="34" charset="77"/>
              </a:endParaRPr>
            </a:p>
          </p:txBody>
        </p:sp>
        <p:sp>
          <p:nvSpPr>
            <p:cNvPr id="37" name="Google Shape;1340;p72">
              <a:extLst>
                <a:ext uri="{FF2B5EF4-FFF2-40B4-BE49-F238E27FC236}">
                  <a16:creationId xmlns:a16="http://schemas.microsoft.com/office/drawing/2014/main" id="{F705110F-C09A-694C-ADF9-D5E5E66A78DB}"/>
                </a:ext>
              </a:extLst>
            </p:cNvPr>
            <p:cNvSpPr txBox="1"/>
            <p:nvPr/>
          </p:nvSpPr>
          <p:spPr>
            <a:xfrm>
              <a:off x="6132304" y="5336782"/>
              <a:ext cx="658800" cy="50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 dirty="0">
                  <a:solidFill>
                    <a:srgbClr val="FFFFFF"/>
                  </a:solidFill>
                  <a:latin typeface="Raleway" panose="020B0503030101060003" pitchFamily="34" charset="77"/>
                  <a:ea typeface="Calibri"/>
                  <a:cs typeface="Calibri"/>
                  <a:sym typeface="Calibri"/>
                </a:rPr>
                <a:t>y</a:t>
              </a:r>
              <a:endParaRPr sz="1800" dirty="0">
                <a:solidFill>
                  <a:srgbClr val="FFFFFF"/>
                </a:solidFill>
                <a:latin typeface="Raleway" panose="020B0503030101060003" pitchFamily="34" charset="77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38" name="Google Shape;1341;p72">
              <a:extLst>
                <a:ext uri="{FF2B5EF4-FFF2-40B4-BE49-F238E27FC236}">
                  <a16:creationId xmlns:a16="http://schemas.microsoft.com/office/drawing/2014/main" id="{AE723A1E-EE8E-9344-9432-F46800B96CE4}"/>
                </a:ext>
              </a:extLst>
            </p:cNvPr>
            <p:cNvCxnSpPr>
              <a:stCxn id="43" idx="4"/>
              <a:endCxn id="36" idx="3"/>
            </p:cNvCxnSpPr>
            <p:nvPr/>
          </p:nvCxnSpPr>
          <p:spPr>
            <a:xfrm>
              <a:off x="6459823" y="4884108"/>
              <a:ext cx="2100" cy="288000"/>
            </a:xfrm>
            <a:prstGeom prst="straightConnector1">
              <a:avLst/>
            </a:prstGeom>
            <a:noFill/>
            <a:ln w="15875" cap="flat" cmpd="sng">
              <a:solidFill>
                <a:srgbClr val="333333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39" name="Google Shape;1343;p72">
              <a:extLst>
                <a:ext uri="{FF2B5EF4-FFF2-40B4-BE49-F238E27FC236}">
                  <a16:creationId xmlns:a16="http://schemas.microsoft.com/office/drawing/2014/main" id="{5A767693-F4AD-5B43-80E7-8DB24368E2B5}"/>
                </a:ext>
              </a:extLst>
            </p:cNvPr>
            <p:cNvSpPr/>
            <p:nvPr/>
          </p:nvSpPr>
          <p:spPr>
            <a:xfrm>
              <a:off x="6106873" y="3078588"/>
              <a:ext cx="705900" cy="725400"/>
            </a:xfrm>
            <a:prstGeom prst="ellipse">
              <a:avLst/>
            </a:prstGeom>
            <a:solidFill>
              <a:srgbClr val="A6A6A6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 dirty="0">
                  <a:solidFill>
                    <a:srgbClr val="FFFFFF"/>
                  </a:solidFill>
                  <a:latin typeface="Raleway" panose="020B0503030101060003" pitchFamily="34" charset="77"/>
                  <a:ea typeface="Calibri"/>
                  <a:cs typeface="Calibri"/>
                  <a:sym typeface="Calibri"/>
                </a:rPr>
                <a:t>+</a:t>
              </a:r>
              <a:endParaRPr sz="1800" dirty="0">
                <a:solidFill>
                  <a:srgbClr val="FFFFFF"/>
                </a:solidFill>
                <a:latin typeface="Raleway" panose="020B0503030101060003" pitchFamily="34" charset="77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40" name="Google Shape;1344;p72">
              <a:extLst>
                <a:ext uri="{FF2B5EF4-FFF2-40B4-BE49-F238E27FC236}">
                  <a16:creationId xmlns:a16="http://schemas.microsoft.com/office/drawing/2014/main" id="{359A9E4D-F5E2-2440-87D3-915E17FBDB68}"/>
                </a:ext>
              </a:extLst>
            </p:cNvPr>
            <p:cNvCxnSpPr>
              <a:stCxn id="32" idx="4"/>
              <a:endCxn id="39" idx="0"/>
            </p:cNvCxnSpPr>
            <p:nvPr/>
          </p:nvCxnSpPr>
          <p:spPr>
            <a:xfrm>
              <a:off x="6459823" y="2786963"/>
              <a:ext cx="0" cy="291600"/>
            </a:xfrm>
            <a:prstGeom prst="straightConnector1">
              <a:avLst/>
            </a:prstGeom>
            <a:noFill/>
            <a:ln w="15875" cap="flat" cmpd="sng">
              <a:solidFill>
                <a:srgbClr val="333333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41" name="Google Shape;1345;p72">
              <a:extLst>
                <a:ext uri="{FF2B5EF4-FFF2-40B4-BE49-F238E27FC236}">
                  <a16:creationId xmlns:a16="http://schemas.microsoft.com/office/drawing/2014/main" id="{22395BAD-5E5C-6948-83D9-31EE9E3F171B}"/>
                </a:ext>
              </a:extLst>
            </p:cNvPr>
            <p:cNvSpPr/>
            <p:nvPr/>
          </p:nvSpPr>
          <p:spPr>
            <a:xfrm>
              <a:off x="7048219" y="2813437"/>
              <a:ext cx="800145" cy="465521"/>
            </a:xfrm>
            <a:prstGeom prst="flowChartProcess">
              <a:avLst/>
            </a:prstGeom>
            <a:solidFill>
              <a:srgbClr val="FFCD78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 dirty="0">
                  <a:solidFill>
                    <a:srgbClr val="000000"/>
                  </a:solidFill>
                  <a:latin typeface="Raleway" panose="020B0503030101060003" pitchFamily="34" charset="77"/>
                  <a:ea typeface="Calibri"/>
                  <a:cs typeface="Calibri"/>
                  <a:sym typeface="Calibri"/>
                </a:rPr>
                <a:t>2</a:t>
              </a:r>
              <a:endParaRPr sz="1600" dirty="0">
                <a:solidFill>
                  <a:srgbClr val="000000"/>
                </a:solidFill>
                <a:latin typeface="Raleway" panose="020B0503030101060003" pitchFamily="34" charset="77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42" name="Google Shape;1346;p72">
              <a:extLst>
                <a:ext uri="{FF2B5EF4-FFF2-40B4-BE49-F238E27FC236}">
                  <a16:creationId xmlns:a16="http://schemas.microsoft.com/office/drawing/2014/main" id="{9C1BA1DF-C3B2-B84A-9071-ABEA4B37E992}"/>
                </a:ext>
              </a:extLst>
            </p:cNvPr>
            <p:cNvCxnSpPr>
              <a:stCxn id="41" idx="2"/>
              <a:endCxn id="39" idx="6"/>
            </p:cNvCxnSpPr>
            <p:nvPr/>
          </p:nvCxnSpPr>
          <p:spPr>
            <a:xfrm rot="5400000">
              <a:off x="7049291" y="3042258"/>
              <a:ext cx="162300" cy="635700"/>
            </a:xfrm>
            <a:prstGeom prst="bentConnector2">
              <a:avLst/>
            </a:prstGeom>
            <a:noFill/>
            <a:ln w="158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43" name="Google Shape;1342;p72">
              <a:extLst>
                <a:ext uri="{FF2B5EF4-FFF2-40B4-BE49-F238E27FC236}">
                  <a16:creationId xmlns:a16="http://schemas.microsoft.com/office/drawing/2014/main" id="{42D3E9EE-3845-214F-8478-4F045C3C0E1C}"/>
                </a:ext>
              </a:extLst>
            </p:cNvPr>
            <p:cNvSpPr/>
            <p:nvPr/>
          </p:nvSpPr>
          <p:spPr>
            <a:xfrm>
              <a:off x="6106873" y="4158708"/>
              <a:ext cx="705900" cy="725400"/>
            </a:xfrm>
            <a:prstGeom prst="ellipse">
              <a:avLst/>
            </a:prstGeom>
            <a:solidFill>
              <a:srgbClr val="A6A6A6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 dirty="0">
                  <a:solidFill>
                    <a:srgbClr val="FFFFFF"/>
                  </a:solidFill>
                  <a:latin typeface="Raleway" panose="020B0503030101060003" pitchFamily="34" charset="77"/>
                  <a:ea typeface="Calibri"/>
                  <a:cs typeface="Calibri"/>
                  <a:sym typeface="Calibri"/>
                </a:rPr>
                <a:t>+</a:t>
              </a:r>
              <a:endParaRPr sz="1800" dirty="0">
                <a:solidFill>
                  <a:srgbClr val="FFFFFF"/>
                </a:solidFill>
                <a:latin typeface="Raleway" panose="020B0503030101060003" pitchFamily="34" charset="77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44" name="Google Shape;1347;p72">
              <a:extLst>
                <a:ext uri="{FF2B5EF4-FFF2-40B4-BE49-F238E27FC236}">
                  <a16:creationId xmlns:a16="http://schemas.microsoft.com/office/drawing/2014/main" id="{CA391051-4FBB-F14B-AF07-A6AACEC24B82}"/>
                </a:ext>
              </a:extLst>
            </p:cNvPr>
            <p:cNvCxnSpPr>
              <a:stCxn id="39" idx="4"/>
              <a:endCxn id="43" idx="0"/>
            </p:cNvCxnSpPr>
            <p:nvPr/>
          </p:nvCxnSpPr>
          <p:spPr>
            <a:xfrm>
              <a:off x="6459823" y="3803988"/>
              <a:ext cx="0" cy="354900"/>
            </a:xfrm>
            <a:prstGeom prst="straightConnector1">
              <a:avLst/>
            </a:prstGeom>
            <a:noFill/>
            <a:ln w="15875" cap="flat" cmpd="sng">
              <a:solidFill>
                <a:srgbClr val="333333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45" name="Google Shape;1348;p72">
              <a:extLst>
                <a:ext uri="{FF2B5EF4-FFF2-40B4-BE49-F238E27FC236}">
                  <a16:creationId xmlns:a16="http://schemas.microsoft.com/office/drawing/2014/main" id="{DDBC8D27-43A0-4944-8FD6-745BACED6250}"/>
                </a:ext>
              </a:extLst>
            </p:cNvPr>
            <p:cNvSpPr/>
            <p:nvPr/>
          </p:nvSpPr>
          <p:spPr>
            <a:xfrm>
              <a:off x="7048219" y="3893557"/>
              <a:ext cx="800145" cy="465521"/>
            </a:xfrm>
            <a:prstGeom prst="flowChartProcess">
              <a:avLst/>
            </a:prstGeom>
            <a:solidFill>
              <a:srgbClr val="FFCD78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 dirty="0">
                  <a:solidFill>
                    <a:srgbClr val="000000"/>
                  </a:solidFill>
                  <a:latin typeface="Raleway" panose="020B0503030101060003" pitchFamily="34" charset="77"/>
                  <a:ea typeface="Calibri"/>
                  <a:cs typeface="Calibri"/>
                  <a:sym typeface="Calibri"/>
                </a:rPr>
                <a:t>3</a:t>
              </a:r>
              <a:endParaRPr sz="1600" dirty="0">
                <a:solidFill>
                  <a:srgbClr val="000000"/>
                </a:solidFill>
                <a:latin typeface="Raleway" panose="020B0503030101060003" pitchFamily="34" charset="77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46" name="Google Shape;1349;p72">
              <a:extLst>
                <a:ext uri="{FF2B5EF4-FFF2-40B4-BE49-F238E27FC236}">
                  <a16:creationId xmlns:a16="http://schemas.microsoft.com/office/drawing/2014/main" id="{A276B000-C313-C848-A48E-672EACF3118B}"/>
                </a:ext>
              </a:extLst>
            </p:cNvPr>
            <p:cNvCxnSpPr>
              <a:stCxn id="45" idx="2"/>
              <a:endCxn id="43" idx="6"/>
            </p:cNvCxnSpPr>
            <p:nvPr/>
          </p:nvCxnSpPr>
          <p:spPr>
            <a:xfrm rot="5400000">
              <a:off x="7049291" y="4122378"/>
              <a:ext cx="162300" cy="635700"/>
            </a:xfrm>
            <a:prstGeom prst="bentConnector2">
              <a:avLst/>
            </a:prstGeom>
            <a:noFill/>
            <a:ln w="158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314968869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8"/>
          <p:cNvSpPr txBox="1">
            <a:spLocks noGrp="1"/>
          </p:cNvSpPr>
          <p:nvPr>
            <p:ph type="body" idx="1"/>
          </p:nvPr>
        </p:nvSpPr>
        <p:spPr>
          <a:xfrm>
            <a:off x="851792" y="1324000"/>
            <a:ext cx="8049000" cy="46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noAutofit/>
          </a:bodyPr>
          <a:lstStyle/>
          <a:p>
            <a:pPr marL="285750" indent="-285750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SzPts val="2220"/>
            </a:pPr>
            <a:r>
              <a:rPr lang="en-GB" sz="2400" dirty="0">
                <a:solidFill>
                  <a:schemeClr val="tx1"/>
                </a:solidFill>
                <a:latin typeface="Raleway"/>
                <a:sym typeface="Raleway"/>
              </a:rPr>
              <a:t>You describe a dataflow graph generation using Java syntax</a:t>
            </a:r>
          </a:p>
          <a:p>
            <a:pPr marL="285750" indent="-285750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SzPts val="2220"/>
            </a:pPr>
            <a:r>
              <a:rPr lang="en-GB" sz="2400" dirty="0">
                <a:solidFill>
                  <a:schemeClr val="tx1"/>
                </a:solidFill>
                <a:latin typeface="Raleway"/>
                <a:sym typeface="Raleway"/>
              </a:rPr>
              <a:t>Objects in the </a:t>
            </a:r>
            <a:r>
              <a:rPr lang="en-GB" sz="2400" dirty="0" err="1">
                <a:solidFill>
                  <a:schemeClr val="tx1"/>
                </a:solidFill>
                <a:latin typeface="Raleway"/>
                <a:sym typeface="Raleway"/>
              </a:rPr>
              <a:t>MaxCompiler</a:t>
            </a:r>
            <a:r>
              <a:rPr lang="en-GB" sz="2400" dirty="0">
                <a:solidFill>
                  <a:schemeClr val="tx1"/>
                </a:solidFill>
                <a:latin typeface="Raleway"/>
                <a:sym typeface="Raleway"/>
              </a:rPr>
              <a:t> API are used to generate hardware or configure the hardware/the build process</a:t>
            </a:r>
          </a:p>
          <a:p>
            <a:pPr marL="285750" indent="-285750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SzPts val="2220"/>
            </a:pPr>
            <a:r>
              <a:rPr lang="en-GB" sz="2400" dirty="0">
                <a:solidFill>
                  <a:schemeClr val="tx1"/>
                </a:solidFill>
                <a:latin typeface="Raleway"/>
                <a:sym typeface="Raleway"/>
              </a:rPr>
              <a:t>Java API is crafted to ease the generation of massive dataflow graphs</a:t>
            </a:r>
          </a:p>
          <a:p>
            <a:pPr marL="742950" lvl="1" indent="-285750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SzPts val="2220"/>
            </a:pPr>
            <a:r>
              <a:rPr lang="en-GB" sz="2000" dirty="0">
                <a:solidFill>
                  <a:schemeClr val="tx1"/>
                </a:solidFill>
                <a:latin typeface="Raleway"/>
                <a:sym typeface="Raleway"/>
              </a:rPr>
              <a:t>Object Orientation is possible and encouraged (e.g. using </a:t>
            </a:r>
            <a:r>
              <a:rPr lang="en-GB" sz="2000" dirty="0" err="1">
                <a:solidFill>
                  <a:schemeClr val="tx1"/>
                </a:solidFill>
                <a:latin typeface="Raleway"/>
                <a:sym typeface="Raleway"/>
              </a:rPr>
              <a:t>KernelLibs</a:t>
            </a:r>
            <a:r>
              <a:rPr lang="en-GB" sz="2000" dirty="0">
                <a:solidFill>
                  <a:schemeClr val="tx1"/>
                </a:solidFill>
                <a:latin typeface="Raleway"/>
                <a:sym typeface="Raleway"/>
              </a:rPr>
              <a:t>)</a:t>
            </a:r>
          </a:p>
          <a:p>
            <a:pPr marL="742950" lvl="1" indent="-285750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SzPts val="2220"/>
            </a:pPr>
            <a:r>
              <a:rPr lang="en-GB" sz="2000" dirty="0">
                <a:solidFill>
                  <a:schemeClr val="tx1"/>
                </a:solidFill>
                <a:latin typeface="Raleway"/>
                <a:sym typeface="Raleway"/>
              </a:rPr>
              <a:t>You can write generic code which optimises itself on the fly</a:t>
            </a:r>
          </a:p>
          <a:p>
            <a:pPr marL="742950" lvl="1" indent="-285750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SzPts val="2220"/>
            </a:pPr>
            <a:r>
              <a:rPr lang="en-GB" sz="2000" dirty="0">
                <a:solidFill>
                  <a:schemeClr val="tx1"/>
                </a:solidFill>
                <a:latin typeface="Raleway"/>
                <a:sym typeface="Raleway"/>
              </a:rPr>
              <a:t>You can write optimisation libraries, e.g., </a:t>
            </a:r>
            <a:r>
              <a:rPr lang="en-GB" sz="2000" dirty="0" err="1">
                <a:solidFill>
                  <a:schemeClr val="tx1"/>
                </a:solidFill>
                <a:latin typeface="Raleway"/>
                <a:sym typeface="Raleway"/>
              </a:rPr>
              <a:t>MaxPower</a:t>
            </a:r>
            <a:endParaRPr lang="en-GB" sz="2000" dirty="0">
              <a:solidFill>
                <a:schemeClr val="tx1"/>
              </a:solidFill>
              <a:latin typeface="Raleway"/>
              <a:sym typeface="Raleway"/>
            </a:endParaRPr>
          </a:p>
          <a:p>
            <a:pPr marL="742950" lvl="1" indent="-285750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SzPts val="2220"/>
            </a:pPr>
            <a:r>
              <a:rPr lang="en-GB" sz="2000" dirty="0">
                <a:solidFill>
                  <a:schemeClr val="tx1"/>
                </a:solidFill>
                <a:latin typeface="Raleway"/>
                <a:sym typeface="Raleway"/>
              </a:rPr>
              <a:t>Many normal Java libraries can be used, e.g., JUnit</a:t>
            </a:r>
          </a:p>
        </p:txBody>
      </p:sp>
      <p:sp>
        <p:nvSpPr>
          <p:cNvPr id="138" name="Google Shape;138;p28"/>
          <p:cNvSpPr/>
          <p:nvPr/>
        </p:nvSpPr>
        <p:spPr>
          <a:xfrm>
            <a:off x="789885" y="515754"/>
            <a:ext cx="7946152" cy="5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500" b="1" dirty="0" err="1">
                <a:solidFill>
                  <a:srgbClr val="595959"/>
                </a:solidFill>
                <a:latin typeface="Raleway"/>
                <a:ea typeface="Raleway"/>
                <a:cs typeface="Raleway"/>
                <a:sym typeface="Raleway"/>
              </a:rPr>
              <a:t>MaxJ</a:t>
            </a:r>
            <a:r>
              <a:rPr lang="en-GB" sz="3500" b="1" dirty="0">
                <a:solidFill>
                  <a:srgbClr val="595959"/>
                </a:solidFill>
                <a:latin typeface="Raleway"/>
                <a:ea typeface="Raleway"/>
                <a:cs typeface="Raleway"/>
                <a:sym typeface="Raleway"/>
              </a:rPr>
              <a:t> Intro: </a:t>
            </a:r>
            <a:r>
              <a:rPr lang="en-GB" sz="3500" dirty="0">
                <a:solidFill>
                  <a:srgbClr val="595959"/>
                </a:solidFill>
                <a:latin typeface="Raleway"/>
                <a:ea typeface="Raleway"/>
                <a:cs typeface="Raleway"/>
                <a:sym typeface="Raleway"/>
              </a:rPr>
              <a:t>Java meta-programming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latin typeface="Raleway" panose="020B0503030101060003" pitchFamily="34" charset="77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solidFill>
                <a:srgbClr val="7F7F7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40" name="Google Shape;140;p28"/>
          <p:cNvSpPr txBox="1"/>
          <p:nvPr/>
        </p:nvSpPr>
        <p:spPr>
          <a:xfrm>
            <a:off x="8475260" y="6356354"/>
            <a:ext cx="409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rgbClr val="888888"/>
                </a:solidFill>
                <a:latin typeface="Raleway" panose="020B0503030101060003" pitchFamily="34" charset="77"/>
                <a:ea typeface="Calibri"/>
                <a:cs typeface="Calibri"/>
                <a:sym typeface="Calibri"/>
              </a:rPr>
              <a:t>39</a:t>
            </a:fld>
            <a:endParaRPr sz="1200" dirty="0">
              <a:solidFill>
                <a:srgbClr val="888888"/>
              </a:solidFill>
              <a:latin typeface="Raleway" panose="020B0503030101060003" pitchFamily="34" charset="77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153242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8"/>
          <p:cNvSpPr/>
          <p:nvPr/>
        </p:nvSpPr>
        <p:spPr>
          <a:xfrm>
            <a:off x="845014" y="386762"/>
            <a:ext cx="7389000" cy="5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de-DE" sz="3500" b="1" dirty="0" err="1">
                <a:solidFill>
                  <a:srgbClr val="595959"/>
                </a:solidFill>
                <a:latin typeface="Raleway"/>
                <a:ea typeface="Raleway"/>
                <a:cs typeface="Raleway"/>
                <a:sym typeface="Raleway"/>
              </a:rPr>
              <a:t>Programmable</a:t>
            </a:r>
            <a:r>
              <a:rPr lang="de-DE" sz="3500" b="1" dirty="0">
                <a:solidFill>
                  <a:srgbClr val="595959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de-DE" sz="3500" b="1" dirty="0" err="1">
                <a:solidFill>
                  <a:srgbClr val="595959"/>
                </a:solidFill>
                <a:latin typeface="Raleway"/>
                <a:ea typeface="Raleway"/>
                <a:cs typeface="Raleway"/>
                <a:sym typeface="Raleway"/>
              </a:rPr>
              <a:t>Spectrum</a:t>
            </a:r>
            <a:endParaRPr sz="1600" dirty="0">
              <a:latin typeface="Raleway" panose="020B0503030101060003" pitchFamily="34" charset="77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solidFill>
                <a:srgbClr val="7F7F7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40" name="Google Shape;140;p28"/>
          <p:cNvSpPr txBox="1"/>
          <p:nvPr/>
        </p:nvSpPr>
        <p:spPr>
          <a:xfrm>
            <a:off x="8475260" y="6356354"/>
            <a:ext cx="409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rgbClr val="888888"/>
                </a:solidFill>
                <a:latin typeface="Raleway" panose="020B0503030101060003" pitchFamily="34" charset="77"/>
                <a:ea typeface="Calibri"/>
                <a:cs typeface="Calibri"/>
                <a:sym typeface="Calibri"/>
              </a:rPr>
              <a:t>4</a:t>
            </a:fld>
            <a:endParaRPr sz="1200" dirty="0">
              <a:solidFill>
                <a:srgbClr val="888888"/>
              </a:solidFill>
              <a:latin typeface="Raleway" panose="020B0503030101060003" pitchFamily="34" charset="77"/>
              <a:ea typeface="Calibri"/>
              <a:cs typeface="Calibri"/>
              <a:sym typeface="Calibri"/>
            </a:endParaRPr>
          </a:p>
        </p:txBody>
      </p:sp>
      <p:sp>
        <p:nvSpPr>
          <p:cNvPr id="7" name="Left-Right Arrow 6">
            <a:extLst>
              <a:ext uri="{FF2B5EF4-FFF2-40B4-BE49-F238E27FC236}">
                <a16:creationId xmlns:a16="http://schemas.microsoft.com/office/drawing/2014/main" id="{5AA5CA36-7339-6949-9ACA-B3EF9E717677}"/>
              </a:ext>
            </a:extLst>
          </p:cNvPr>
          <p:cNvSpPr/>
          <p:nvPr/>
        </p:nvSpPr>
        <p:spPr>
          <a:xfrm>
            <a:off x="908411" y="3596036"/>
            <a:ext cx="8143932" cy="500066"/>
          </a:xfrm>
          <a:prstGeom prst="leftRightArrow">
            <a:avLst/>
          </a:prstGeom>
          <a:solidFill>
            <a:schemeClr val="accent1"/>
          </a:solidFill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Raleway" panose="020B0503030101060003" pitchFamily="34" charset="77"/>
            </a:endParaRPr>
          </a:p>
        </p:txBody>
      </p:sp>
      <p:pic>
        <p:nvPicPr>
          <p:cNvPr id="8" name="Picture 8" descr="p4_die.jpg">
            <a:extLst>
              <a:ext uri="{FF2B5EF4-FFF2-40B4-BE49-F238E27FC236}">
                <a16:creationId xmlns:a16="http://schemas.microsoft.com/office/drawing/2014/main" id="{1B3E09E5-9695-AD47-AF4C-1524679020FB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31905" y="2130417"/>
            <a:ext cx="1524011" cy="1143008"/>
          </a:xfrm>
          <a:prstGeom prst="rect">
            <a:avLst/>
          </a:prstGeom>
        </p:spPr>
      </p:pic>
      <p:pic>
        <p:nvPicPr>
          <p:cNvPr id="9" name="Picture 10" descr="03162010_westmere_die.png">
            <a:extLst>
              <a:ext uri="{FF2B5EF4-FFF2-40B4-BE49-F238E27FC236}">
                <a16:creationId xmlns:a16="http://schemas.microsoft.com/office/drawing/2014/main" id="{47E5523A-B34D-1E4D-B064-9F2F6BBF0167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388089" y="2201855"/>
            <a:ext cx="1869406" cy="1000132"/>
          </a:xfrm>
          <a:prstGeom prst="rect">
            <a:avLst/>
          </a:prstGeom>
        </p:spPr>
      </p:pic>
      <p:sp>
        <p:nvSpPr>
          <p:cNvPr id="11" name="TextBox 12">
            <a:extLst>
              <a:ext uri="{FF2B5EF4-FFF2-40B4-BE49-F238E27FC236}">
                <a16:creationId xmlns:a16="http://schemas.microsoft.com/office/drawing/2014/main" id="{52D3F1F8-5C95-AC49-BC93-BDF722E97A27}"/>
              </a:ext>
            </a:extLst>
          </p:cNvPr>
          <p:cNvSpPr txBox="1"/>
          <p:nvPr/>
        </p:nvSpPr>
        <p:spPr>
          <a:xfrm>
            <a:off x="2679803" y="3355177"/>
            <a:ext cx="10711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tx1"/>
                </a:solidFill>
                <a:latin typeface="Raleway" panose="020B0503030101060003" pitchFamily="34" charset="77"/>
              </a:rPr>
              <a:t>Multi-Core</a:t>
            </a:r>
          </a:p>
        </p:txBody>
      </p:sp>
      <p:sp>
        <p:nvSpPr>
          <p:cNvPr id="12" name="TextBox 13">
            <a:extLst>
              <a:ext uri="{FF2B5EF4-FFF2-40B4-BE49-F238E27FC236}">
                <a16:creationId xmlns:a16="http://schemas.microsoft.com/office/drawing/2014/main" id="{5AC042D2-9FAC-674D-BF4F-8B4D1C62A156}"/>
              </a:ext>
            </a:extLst>
          </p:cNvPr>
          <p:cNvSpPr txBox="1"/>
          <p:nvPr/>
        </p:nvSpPr>
        <p:spPr>
          <a:xfrm>
            <a:off x="4242148" y="3362193"/>
            <a:ext cx="1372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tx1"/>
                </a:solidFill>
                <a:latin typeface="Raleway" panose="020B0503030101060003" pitchFamily="34" charset="77"/>
              </a:rPr>
              <a:t>Several-Cores</a:t>
            </a:r>
          </a:p>
        </p:txBody>
      </p:sp>
      <p:sp>
        <p:nvSpPr>
          <p:cNvPr id="13" name="TextBox 15">
            <a:extLst>
              <a:ext uri="{FF2B5EF4-FFF2-40B4-BE49-F238E27FC236}">
                <a16:creationId xmlns:a16="http://schemas.microsoft.com/office/drawing/2014/main" id="{36055316-37B4-D94D-B082-A34E6904E2A8}"/>
              </a:ext>
            </a:extLst>
          </p:cNvPr>
          <p:cNvSpPr txBox="1"/>
          <p:nvPr/>
        </p:nvSpPr>
        <p:spPr>
          <a:xfrm>
            <a:off x="7482032" y="3364303"/>
            <a:ext cx="9300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tx1"/>
                </a:solidFill>
                <a:latin typeface="Raleway" panose="020B0503030101060003" pitchFamily="34" charset="77"/>
              </a:rPr>
              <a:t>Dataflow</a:t>
            </a:r>
          </a:p>
        </p:txBody>
      </p:sp>
      <p:sp>
        <p:nvSpPr>
          <p:cNvPr id="14" name="TextBox 17">
            <a:extLst>
              <a:ext uri="{FF2B5EF4-FFF2-40B4-BE49-F238E27FC236}">
                <a16:creationId xmlns:a16="http://schemas.microsoft.com/office/drawing/2014/main" id="{BF304C23-4B62-DA46-B065-3A9EE07D675A}"/>
              </a:ext>
            </a:extLst>
          </p:cNvPr>
          <p:cNvSpPr txBox="1"/>
          <p:nvPr/>
        </p:nvSpPr>
        <p:spPr>
          <a:xfrm>
            <a:off x="2609439" y="5184600"/>
            <a:ext cx="10422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Raleway" panose="020B0503030101060003" pitchFamily="34" charset="77"/>
              </a:rPr>
              <a:t>Intel, AMD</a:t>
            </a:r>
          </a:p>
        </p:txBody>
      </p:sp>
      <p:sp>
        <p:nvSpPr>
          <p:cNvPr id="15" name="Left Brace 18">
            <a:extLst>
              <a:ext uri="{FF2B5EF4-FFF2-40B4-BE49-F238E27FC236}">
                <a16:creationId xmlns:a16="http://schemas.microsoft.com/office/drawing/2014/main" id="{91543AB3-FB8A-074F-B5C7-2ED76E58610B}"/>
              </a:ext>
            </a:extLst>
          </p:cNvPr>
          <p:cNvSpPr/>
          <p:nvPr/>
        </p:nvSpPr>
        <p:spPr>
          <a:xfrm rot="16200000">
            <a:off x="3248634" y="2745489"/>
            <a:ext cx="357190" cy="4402439"/>
          </a:xfrm>
          <a:prstGeom prst="leftBrace">
            <a:avLst>
              <a:gd name="adj1" fmla="val 27000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>
              <a:latin typeface="Raleway" panose="020B0503030101060003" pitchFamily="34" charset="77"/>
            </a:endParaRPr>
          </a:p>
        </p:txBody>
      </p:sp>
      <p:sp>
        <p:nvSpPr>
          <p:cNvPr id="16" name="TextBox 19">
            <a:extLst>
              <a:ext uri="{FF2B5EF4-FFF2-40B4-BE49-F238E27FC236}">
                <a16:creationId xmlns:a16="http://schemas.microsoft.com/office/drawing/2014/main" id="{6BEDE513-7962-B142-A7C9-672D405B60D2}"/>
              </a:ext>
            </a:extLst>
          </p:cNvPr>
          <p:cNvSpPr txBox="1"/>
          <p:nvPr/>
        </p:nvSpPr>
        <p:spPr>
          <a:xfrm>
            <a:off x="4966109" y="5044746"/>
            <a:ext cx="19319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>
                <a:latin typeface="Raleway" panose="020B0503030101060003" pitchFamily="34" charset="77"/>
              </a:rPr>
              <a:t>GPU (NVIDIA, AMD)</a:t>
            </a:r>
          </a:p>
          <a:p>
            <a:r>
              <a:rPr lang="en-GB" dirty="0" err="1">
                <a:latin typeface="Raleway" panose="020B0503030101060003" pitchFamily="34" charset="77"/>
              </a:rPr>
              <a:t>Tilera</a:t>
            </a:r>
            <a:r>
              <a:rPr lang="en-GB" dirty="0">
                <a:latin typeface="Raleway" panose="020B0503030101060003" pitchFamily="34" charset="77"/>
              </a:rPr>
              <a:t>, XMOS etc...</a:t>
            </a:r>
          </a:p>
        </p:txBody>
      </p:sp>
      <p:sp>
        <p:nvSpPr>
          <p:cNvPr id="17" name="TextBox 20">
            <a:extLst>
              <a:ext uri="{FF2B5EF4-FFF2-40B4-BE49-F238E27FC236}">
                <a16:creationId xmlns:a16="http://schemas.microsoft.com/office/drawing/2014/main" id="{2CE856EF-8F27-F34F-A2BF-52540516C67E}"/>
              </a:ext>
            </a:extLst>
          </p:cNvPr>
          <p:cNvSpPr txBox="1"/>
          <p:nvPr/>
        </p:nvSpPr>
        <p:spPr>
          <a:xfrm>
            <a:off x="7607851" y="5196742"/>
            <a:ext cx="8787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>
                <a:latin typeface="Raleway" panose="020B0503030101060003" pitchFamily="34" charset="77"/>
              </a:rPr>
              <a:t>Maxeler</a:t>
            </a:r>
          </a:p>
        </p:txBody>
      </p:sp>
      <p:sp>
        <p:nvSpPr>
          <p:cNvPr id="18" name="Left Brace 21">
            <a:extLst>
              <a:ext uri="{FF2B5EF4-FFF2-40B4-BE49-F238E27FC236}">
                <a16:creationId xmlns:a16="http://schemas.microsoft.com/office/drawing/2014/main" id="{358176F6-D3E5-3A47-B0A2-0D12EE0463FC}"/>
              </a:ext>
            </a:extLst>
          </p:cNvPr>
          <p:cNvSpPr/>
          <p:nvPr/>
        </p:nvSpPr>
        <p:spPr>
          <a:xfrm rot="16200000">
            <a:off x="5220150" y="4228909"/>
            <a:ext cx="357190" cy="3429024"/>
          </a:xfrm>
          <a:prstGeom prst="leftBrace">
            <a:avLst>
              <a:gd name="adj1" fmla="val 27000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>
              <a:latin typeface="Raleway" panose="020B0503030101060003" pitchFamily="34" charset="77"/>
            </a:endParaRPr>
          </a:p>
        </p:txBody>
      </p:sp>
      <p:sp>
        <p:nvSpPr>
          <p:cNvPr id="19" name="TextBox 22">
            <a:extLst>
              <a:ext uri="{FF2B5EF4-FFF2-40B4-BE49-F238E27FC236}">
                <a16:creationId xmlns:a16="http://schemas.microsoft.com/office/drawing/2014/main" id="{6B0E42A8-D5F1-6C4E-8CCE-819086B49AA1}"/>
              </a:ext>
            </a:extLst>
          </p:cNvPr>
          <p:cNvSpPr txBox="1"/>
          <p:nvPr/>
        </p:nvSpPr>
        <p:spPr>
          <a:xfrm>
            <a:off x="3758822" y="6124866"/>
            <a:ext cx="2901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>
                <a:latin typeface="Raleway" panose="020B0503030101060003" pitchFamily="34" charset="77"/>
              </a:rPr>
              <a:t>Hybrid e.g. AMD Fusion, IBM Cell</a:t>
            </a:r>
          </a:p>
        </p:txBody>
      </p:sp>
      <p:pic>
        <p:nvPicPr>
          <p:cNvPr id="20" name="Picture 2">
            <a:extLst>
              <a:ext uri="{FF2B5EF4-FFF2-40B4-BE49-F238E27FC236}">
                <a16:creationId xmlns:a16="http://schemas.microsoft.com/office/drawing/2014/main" id="{16A8AE0B-37D5-7E42-B222-F81E4AD754D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8420" y="1948402"/>
            <a:ext cx="1405399" cy="1405399"/>
          </a:xfrm>
          <a:prstGeom prst="rect">
            <a:avLst/>
          </a:prstGeom>
        </p:spPr>
      </p:pic>
      <p:sp>
        <p:nvSpPr>
          <p:cNvPr id="21" name="Left Brace 23">
            <a:extLst>
              <a:ext uri="{FF2B5EF4-FFF2-40B4-BE49-F238E27FC236}">
                <a16:creationId xmlns:a16="http://schemas.microsoft.com/office/drawing/2014/main" id="{58E208E2-C198-EF47-A010-1205C8D36A5E}"/>
              </a:ext>
            </a:extLst>
          </p:cNvPr>
          <p:cNvSpPr/>
          <p:nvPr/>
        </p:nvSpPr>
        <p:spPr>
          <a:xfrm rot="5400000">
            <a:off x="3684233" y="-1507982"/>
            <a:ext cx="360040" cy="6408712"/>
          </a:xfrm>
          <a:prstGeom prst="leftBrace">
            <a:avLst>
              <a:gd name="adj1" fmla="val 27000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>
              <a:latin typeface="Raleway" panose="020B0503030101060003" pitchFamily="34" charset="77"/>
            </a:endParaRPr>
          </a:p>
        </p:txBody>
      </p:sp>
      <p:sp>
        <p:nvSpPr>
          <p:cNvPr id="22" name="TextBox 24">
            <a:extLst>
              <a:ext uri="{FF2B5EF4-FFF2-40B4-BE49-F238E27FC236}">
                <a16:creationId xmlns:a16="http://schemas.microsoft.com/office/drawing/2014/main" id="{37B7ECB1-D5D0-A74C-9AF9-210FF4B42CD2}"/>
              </a:ext>
            </a:extLst>
          </p:cNvPr>
          <p:cNvSpPr txBox="1"/>
          <p:nvPr/>
        </p:nvSpPr>
        <p:spPr>
          <a:xfrm>
            <a:off x="2820137" y="1156314"/>
            <a:ext cx="21996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Raleway" panose="020B0503030101060003" pitchFamily="34" charset="77"/>
              </a:rPr>
              <a:t>Control-flow processors</a:t>
            </a:r>
          </a:p>
        </p:txBody>
      </p:sp>
      <p:sp>
        <p:nvSpPr>
          <p:cNvPr id="23" name="TextBox 25">
            <a:extLst>
              <a:ext uri="{FF2B5EF4-FFF2-40B4-BE49-F238E27FC236}">
                <a16:creationId xmlns:a16="http://schemas.microsoft.com/office/drawing/2014/main" id="{11F94559-D99B-6E4E-8DD9-8A107D64B8FC}"/>
              </a:ext>
            </a:extLst>
          </p:cNvPr>
          <p:cNvSpPr txBox="1"/>
          <p:nvPr/>
        </p:nvSpPr>
        <p:spPr>
          <a:xfrm>
            <a:off x="6996601" y="1156314"/>
            <a:ext cx="18069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Raleway" panose="020B0503030101060003" pitchFamily="34" charset="77"/>
              </a:rPr>
              <a:t>Dataflow processor</a:t>
            </a:r>
          </a:p>
        </p:txBody>
      </p:sp>
      <p:sp>
        <p:nvSpPr>
          <p:cNvPr id="24" name="Left Brace 26">
            <a:extLst>
              <a:ext uri="{FF2B5EF4-FFF2-40B4-BE49-F238E27FC236}">
                <a16:creationId xmlns:a16="http://schemas.microsoft.com/office/drawing/2014/main" id="{FF872C70-F1FA-0D4E-B46C-E167E127189B}"/>
              </a:ext>
            </a:extLst>
          </p:cNvPr>
          <p:cNvSpPr/>
          <p:nvPr/>
        </p:nvSpPr>
        <p:spPr>
          <a:xfrm rot="5400000">
            <a:off x="7860697" y="940290"/>
            <a:ext cx="360040" cy="1512168"/>
          </a:xfrm>
          <a:prstGeom prst="leftBrace">
            <a:avLst>
              <a:gd name="adj1" fmla="val 27000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>
              <a:latin typeface="Raleway" panose="020B0503030101060003" pitchFamily="34" charset="77"/>
            </a:endParaRPr>
          </a:p>
        </p:txBody>
      </p:sp>
      <p:sp>
        <p:nvSpPr>
          <p:cNvPr id="25" name="TextBox 28">
            <a:extLst>
              <a:ext uri="{FF2B5EF4-FFF2-40B4-BE49-F238E27FC236}">
                <a16:creationId xmlns:a16="http://schemas.microsoft.com/office/drawing/2014/main" id="{0D0F5125-8A83-7241-8F17-884C53813044}"/>
              </a:ext>
            </a:extLst>
          </p:cNvPr>
          <p:cNvSpPr txBox="1"/>
          <p:nvPr/>
        </p:nvSpPr>
        <p:spPr>
          <a:xfrm>
            <a:off x="6060751" y="3662954"/>
            <a:ext cx="27238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  <a:latin typeface="Raleway" panose="020B0503030101060003" pitchFamily="34" charset="77"/>
              </a:rPr>
              <a:t>Increasing Parallelism (#cores)</a:t>
            </a:r>
          </a:p>
        </p:txBody>
      </p:sp>
      <p:sp>
        <p:nvSpPr>
          <p:cNvPr id="26" name="Left-Right Arrow 29">
            <a:extLst>
              <a:ext uri="{FF2B5EF4-FFF2-40B4-BE49-F238E27FC236}">
                <a16:creationId xmlns:a16="http://schemas.microsoft.com/office/drawing/2014/main" id="{E888B455-1CF0-684B-99C0-28260D071E4D}"/>
              </a:ext>
            </a:extLst>
          </p:cNvPr>
          <p:cNvSpPr/>
          <p:nvPr/>
        </p:nvSpPr>
        <p:spPr>
          <a:xfrm rot="10800000">
            <a:off x="947929" y="4112632"/>
            <a:ext cx="8143932" cy="500066"/>
          </a:xfrm>
          <a:prstGeom prst="leftRightArrow">
            <a:avLst/>
          </a:prstGeom>
          <a:solidFill>
            <a:schemeClr val="accent1"/>
          </a:solidFill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Raleway" panose="020B0503030101060003" pitchFamily="34" charset="77"/>
            </a:endParaRPr>
          </a:p>
        </p:txBody>
      </p:sp>
      <p:sp>
        <p:nvSpPr>
          <p:cNvPr id="27" name="Rectangle 30">
            <a:extLst>
              <a:ext uri="{FF2B5EF4-FFF2-40B4-BE49-F238E27FC236}">
                <a16:creationId xmlns:a16="http://schemas.microsoft.com/office/drawing/2014/main" id="{AB0A8433-7EEC-434E-9B9A-8E805268BF61}"/>
              </a:ext>
            </a:extLst>
          </p:cNvPr>
          <p:cNvSpPr/>
          <p:nvPr/>
        </p:nvSpPr>
        <p:spPr>
          <a:xfrm>
            <a:off x="8796801" y="4112554"/>
            <a:ext cx="347199" cy="7920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Raleway" panose="020B0503030101060003" pitchFamily="34" charset="77"/>
            </a:endParaRPr>
          </a:p>
        </p:txBody>
      </p:sp>
      <p:sp>
        <p:nvSpPr>
          <p:cNvPr id="28" name="TextBox 31">
            <a:extLst>
              <a:ext uri="{FF2B5EF4-FFF2-40B4-BE49-F238E27FC236}">
                <a16:creationId xmlns:a16="http://schemas.microsoft.com/office/drawing/2014/main" id="{E57AE2E7-77DF-B64A-8359-1C31A9A6B3E8}"/>
              </a:ext>
            </a:extLst>
          </p:cNvPr>
          <p:cNvSpPr txBox="1"/>
          <p:nvPr/>
        </p:nvSpPr>
        <p:spPr>
          <a:xfrm>
            <a:off x="1332199" y="4176738"/>
            <a:ext cx="49936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  <a:latin typeface="Raleway" panose="020B0503030101060003" pitchFamily="34" charset="77"/>
              </a:rPr>
              <a:t>Increasing Core Complexity ( Hardware Clock Frequency )</a:t>
            </a:r>
          </a:p>
        </p:txBody>
      </p:sp>
      <p:pic>
        <p:nvPicPr>
          <p:cNvPr id="29" name="Picture 1">
            <a:extLst>
              <a:ext uri="{FF2B5EF4-FFF2-40B4-BE49-F238E27FC236}">
                <a16:creationId xmlns:a16="http://schemas.microsoft.com/office/drawing/2014/main" id="{6D68B302-FC40-B840-B518-C057681856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754352" y="2020410"/>
            <a:ext cx="1242249" cy="12966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" name="Picture 2">
            <a:extLst>
              <a:ext uri="{FF2B5EF4-FFF2-40B4-BE49-F238E27FC236}">
                <a16:creationId xmlns:a16="http://schemas.microsoft.com/office/drawing/2014/main" id="{2FB0D9CE-B092-0F4E-BAA6-68B7EC9BBD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373243" y="2020411"/>
            <a:ext cx="1255206" cy="12961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" name="TextBox 32">
            <a:extLst>
              <a:ext uri="{FF2B5EF4-FFF2-40B4-BE49-F238E27FC236}">
                <a16:creationId xmlns:a16="http://schemas.microsoft.com/office/drawing/2014/main" id="{73FD5459-47BB-524D-AC69-A0112254B5E9}"/>
              </a:ext>
            </a:extLst>
          </p:cNvPr>
          <p:cNvSpPr txBox="1"/>
          <p:nvPr/>
        </p:nvSpPr>
        <p:spPr>
          <a:xfrm>
            <a:off x="5773388" y="3363673"/>
            <a:ext cx="12041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tx1"/>
                </a:solidFill>
                <a:latin typeface="Raleway" panose="020B0503030101060003" pitchFamily="34" charset="77"/>
              </a:rPr>
              <a:t>Many-Cores</a:t>
            </a:r>
          </a:p>
        </p:txBody>
      </p:sp>
      <p:sp>
        <p:nvSpPr>
          <p:cNvPr id="32" name="TextBox 33">
            <a:extLst>
              <a:ext uri="{FF2B5EF4-FFF2-40B4-BE49-F238E27FC236}">
                <a16:creationId xmlns:a16="http://schemas.microsoft.com/office/drawing/2014/main" id="{F416C3CD-F7CF-4A43-9498-477DFAC619EC}"/>
              </a:ext>
            </a:extLst>
          </p:cNvPr>
          <p:cNvSpPr txBox="1"/>
          <p:nvPr/>
        </p:nvSpPr>
        <p:spPr>
          <a:xfrm>
            <a:off x="5684819" y="1804386"/>
            <a:ext cx="54534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latin typeface="Raleway" panose="020B0503030101060003" pitchFamily="34" charset="77"/>
              </a:rPr>
              <a:t>GK110</a:t>
            </a:r>
          </a:p>
        </p:txBody>
      </p:sp>
      <p:sp>
        <p:nvSpPr>
          <p:cNvPr id="33" name="Rectangle 34">
            <a:extLst>
              <a:ext uri="{FF2B5EF4-FFF2-40B4-BE49-F238E27FC236}">
                <a16:creationId xmlns:a16="http://schemas.microsoft.com/office/drawing/2014/main" id="{6281D849-C293-1A43-95B0-F2BBEFBC9748}"/>
              </a:ext>
            </a:extLst>
          </p:cNvPr>
          <p:cNvSpPr/>
          <p:nvPr/>
        </p:nvSpPr>
        <p:spPr>
          <a:xfrm>
            <a:off x="731905" y="3527448"/>
            <a:ext cx="504056" cy="5811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Raleway" panose="020B0503030101060003" pitchFamily="34" charset="77"/>
            </a:endParaRPr>
          </a:p>
        </p:txBody>
      </p:sp>
      <p:sp>
        <p:nvSpPr>
          <p:cNvPr id="10" name="TextBox 11">
            <a:extLst>
              <a:ext uri="{FF2B5EF4-FFF2-40B4-BE49-F238E27FC236}">
                <a16:creationId xmlns:a16="http://schemas.microsoft.com/office/drawing/2014/main" id="{367D3A75-0637-D947-99F8-5F7FEA7E4034}"/>
              </a:ext>
            </a:extLst>
          </p:cNvPr>
          <p:cNvSpPr txBox="1"/>
          <p:nvPr/>
        </p:nvSpPr>
        <p:spPr>
          <a:xfrm>
            <a:off x="685975" y="3362578"/>
            <a:ext cx="15937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tx1"/>
                </a:solidFill>
                <a:latin typeface="Raleway" panose="020B0503030101060003" pitchFamily="34" charset="77"/>
              </a:rPr>
              <a:t>Single-Core CPU</a:t>
            </a:r>
          </a:p>
        </p:txBody>
      </p:sp>
    </p:spTree>
    <p:extLst>
      <p:ext uri="{BB962C8B-B14F-4D97-AF65-F5344CB8AC3E}">
        <p14:creationId xmlns:p14="http://schemas.microsoft.com/office/powerpoint/2010/main" val="71671298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8"/>
          <p:cNvSpPr/>
          <p:nvPr/>
        </p:nvSpPr>
        <p:spPr>
          <a:xfrm>
            <a:off x="789884" y="515754"/>
            <a:ext cx="8231023" cy="5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500" b="1" dirty="0" err="1">
                <a:solidFill>
                  <a:srgbClr val="595959"/>
                </a:solidFill>
                <a:latin typeface="Raleway"/>
                <a:ea typeface="Raleway"/>
                <a:cs typeface="Raleway"/>
                <a:sym typeface="Raleway"/>
              </a:rPr>
              <a:t>MaxJ</a:t>
            </a:r>
            <a:r>
              <a:rPr lang="en-GB" sz="3500" b="1" dirty="0">
                <a:solidFill>
                  <a:srgbClr val="595959"/>
                </a:solidFill>
                <a:latin typeface="Raleway"/>
                <a:ea typeface="Raleway"/>
                <a:cs typeface="Raleway"/>
                <a:sym typeface="Raleway"/>
              </a:rPr>
              <a:t> Intro: </a:t>
            </a:r>
            <a:r>
              <a:rPr lang="en-GB" sz="3500" dirty="0">
                <a:solidFill>
                  <a:srgbClr val="595959"/>
                </a:solidFill>
                <a:latin typeface="Raleway"/>
                <a:ea typeface="Raleway"/>
                <a:cs typeface="Raleway"/>
                <a:sym typeface="Raleway"/>
              </a:rPr>
              <a:t>Example: Moving Average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latin typeface="Raleway" panose="020B0503030101060003" pitchFamily="34" charset="77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solidFill>
                <a:srgbClr val="7F7F7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40" name="Google Shape;140;p28"/>
          <p:cNvSpPr txBox="1"/>
          <p:nvPr/>
        </p:nvSpPr>
        <p:spPr>
          <a:xfrm>
            <a:off x="8475260" y="6356354"/>
            <a:ext cx="409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rgbClr val="888888"/>
                </a:solidFill>
                <a:latin typeface="Raleway" panose="020B0503030101060003" pitchFamily="34" charset="77"/>
                <a:ea typeface="Calibri"/>
                <a:cs typeface="Calibri"/>
                <a:sym typeface="Calibri"/>
              </a:rPr>
              <a:t>40</a:t>
            </a:fld>
            <a:endParaRPr sz="1200" dirty="0">
              <a:solidFill>
                <a:srgbClr val="888888"/>
              </a:solidFill>
              <a:latin typeface="Raleway" panose="020B0503030101060003" pitchFamily="34" charset="77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1371;p74">
            <a:extLst>
              <a:ext uri="{FF2B5EF4-FFF2-40B4-BE49-F238E27FC236}">
                <a16:creationId xmlns:a16="http://schemas.microsoft.com/office/drawing/2014/main" id="{750824D2-61AB-B84A-8E5E-AED3CF180D40}"/>
              </a:ext>
            </a:extLst>
          </p:cNvPr>
          <p:cNvSpPr txBox="1"/>
          <p:nvPr/>
        </p:nvSpPr>
        <p:spPr>
          <a:xfrm>
            <a:off x="789884" y="2274699"/>
            <a:ext cx="5429700" cy="21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333333"/>
              </a:solidFill>
              <a:latin typeface="Courier" pitchFamily="2" charset="0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class </a:t>
            </a:r>
            <a:r>
              <a:rPr lang="en-GB" dirty="0" err="1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MovingAvgKernel</a:t>
            </a:r>
            <a:r>
              <a:rPr lang="en-GB" dirty="0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 extends Kernel { </a:t>
            </a:r>
            <a:endParaRPr dirty="0">
              <a:solidFill>
                <a:srgbClr val="333333"/>
              </a:solidFill>
              <a:latin typeface="Courier" pitchFamily="2" charset="0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    </a:t>
            </a:r>
            <a:r>
              <a:rPr lang="en-GB" dirty="0" err="1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MovingAvgKernel</a:t>
            </a:r>
            <a:r>
              <a:rPr lang="en-GB" dirty="0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() {</a:t>
            </a:r>
            <a:endParaRPr dirty="0">
              <a:solidFill>
                <a:schemeClr val="dk1"/>
              </a:solidFill>
              <a:latin typeface="Raleway" panose="020B0503030101060003" pitchFamily="34" charset="7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        </a:t>
            </a:r>
            <a:r>
              <a:rPr lang="en-GB" dirty="0" err="1">
                <a:solidFill>
                  <a:srgbClr val="0000FF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DFEVar</a:t>
            </a:r>
            <a:r>
              <a:rPr lang="en-GB" dirty="0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 x = </a:t>
            </a:r>
            <a:r>
              <a:rPr lang="en-GB" dirty="0" err="1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io.input</a:t>
            </a:r>
            <a:r>
              <a:rPr lang="en-GB" dirty="0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(“</a:t>
            </a:r>
            <a:r>
              <a:rPr lang="en-GB" dirty="0">
                <a:solidFill>
                  <a:srgbClr val="0000FF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x</a:t>
            </a:r>
            <a:r>
              <a:rPr lang="en-GB" dirty="0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”, </a:t>
            </a:r>
            <a:r>
              <a:rPr lang="en-GB" dirty="0" err="1">
                <a:solidFill>
                  <a:srgbClr val="FF0000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dfeFix</a:t>
            </a:r>
            <a:r>
              <a:rPr lang="en-GB" dirty="0">
                <a:solidFill>
                  <a:srgbClr val="FF0000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(24,12)</a:t>
            </a:r>
            <a:r>
              <a:rPr lang="en-GB" dirty="0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);</a:t>
            </a:r>
            <a:endParaRPr dirty="0">
              <a:solidFill>
                <a:schemeClr val="dk1"/>
              </a:solidFill>
              <a:latin typeface="Raleway" panose="020B0503030101060003" pitchFamily="34" charset="7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        </a:t>
            </a:r>
            <a:r>
              <a:rPr lang="en-GB" dirty="0" err="1">
                <a:solidFill>
                  <a:srgbClr val="0000FF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DFEVar</a:t>
            </a:r>
            <a:r>
              <a:rPr lang="en-GB" dirty="0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 </a:t>
            </a:r>
            <a:r>
              <a:rPr lang="en-GB" dirty="0" err="1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prev</a:t>
            </a:r>
            <a:r>
              <a:rPr lang="en-GB" dirty="0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 = </a:t>
            </a:r>
            <a:r>
              <a:rPr lang="en-GB" dirty="0" err="1">
                <a:solidFill>
                  <a:srgbClr val="FF0000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stream.offset</a:t>
            </a:r>
            <a:r>
              <a:rPr lang="en-GB" dirty="0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(x, -1);</a:t>
            </a:r>
            <a:endParaRPr dirty="0">
              <a:solidFill>
                <a:srgbClr val="333333"/>
              </a:solidFill>
              <a:latin typeface="Courier" pitchFamily="2" charset="0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        </a:t>
            </a:r>
            <a:r>
              <a:rPr lang="en-GB" dirty="0" err="1">
                <a:solidFill>
                  <a:srgbClr val="0000FF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DFEVar</a:t>
            </a:r>
            <a:r>
              <a:rPr lang="en-GB" dirty="0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 next = </a:t>
            </a:r>
            <a:r>
              <a:rPr lang="en-GB" dirty="0" err="1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stream.offset</a:t>
            </a:r>
            <a:r>
              <a:rPr lang="en-GB" dirty="0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(x,  1); </a:t>
            </a:r>
            <a:endParaRPr dirty="0">
              <a:solidFill>
                <a:schemeClr val="dk1"/>
              </a:solidFill>
              <a:latin typeface="Raleway" panose="020B0503030101060003" pitchFamily="34" charset="7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        </a:t>
            </a:r>
            <a:r>
              <a:rPr lang="en-GB" dirty="0" err="1">
                <a:solidFill>
                  <a:srgbClr val="0000FF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DFEVar</a:t>
            </a:r>
            <a:r>
              <a:rPr lang="en-GB" dirty="0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 sum = </a:t>
            </a:r>
            <a:r>
              <a:rPr lang="en-GB" dirty="0" err="1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prev</a:t>
            </a:r>
            <a:r>
              <a:rPr lang="en-GB" dirty="0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 + x + next;      </a:t>
            </a:r>
            <a:endParaRPr dirty="0">
              <a:solidFill>
                <a:schemeClr val="dk1"/>
              </a:solidFill>
              <a:latin typeface="Raleway" panose="020B0503030101060003" pitchFamily="34" charset="7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        </a:t>
            </a:r>
            <a:r>
              <a:rPr lang="en-GB" dirty="0" err="1">
                <a:solidFill>
                  <a:srgbClr val="0000FF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DFEVar</a:t>
            </a:r>
            <a:r>
              <a:rPr lang="en-GB" dirty="0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 result = sum / 3;</a:t>
            </a:r>
            <a:endParaRPr dirty="0">
              <a:solidFill>
                <a:schemeClr val="dk1"/>
              </a:solidFill>
              <a:latin typeface="Raleway" panose="020B0503030101060003" pitchFamily="34" charset="7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        </a:t>
            </a:r>
            <a:r>
              <a:rPr lang="en-GB" dirty="0" err="1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io.output</a:t>
            </a:r>
            <a:r>
              <a:rPr lang="en-GB" dirty="0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(“</a:t>
            </a:r>
            <a:r>
              <a:rPr lang="en-GB" dirty="0">
                <a:solidFill>
                  <a:srgbClr val="0000FF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y</a:t>
            </a:r>
            <a:r>
              <a:rPr lang="en-GB" dirty="0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”, result, </a:t>
            </a:r>
            <a:r>
              <a:rPr lang="en-GB" dirty="0" err="1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dfeFix</a:t>
            </a:r>
            <a:r>
              <a:rPr lang="en-GB" dirty="0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(24,12));</a:t>
            </a:r>
            <a:endParaRPr dirty="0">
              <a:solidFill>
                <a:schemeClr val="dk1"/>
              </a:solidFill>
              <a:latin typeface="Raleway" panose="020B0503030101060003" pitchFamily="34" charset="7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    }</a:t>
            </a:r>
            <a:endParaRPr dirty="0">
              <a:solidFill>
                <a:schemeClr val="dk1"/>
              </a:solidFill>
              <a:latin typeface="Raleway" panose="020B0503030101060003" pitchFamily="34" charset="7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}</a:t>
            </a:r>
            <a:endParaRPr dirty="0">
              <a:solidFill>
                <a:srgbClr val="333333"/>
              </a:solidFill>
              <a:latin typeface="Courier" pitchFamily="2" charset="0"/>
              <a:ea typeface="Courier New"/>
              <a:cs typeface="Courier New"/>
              <a:sym typeface="Courier New"/>
            </a:endParaRPr>
          </a:p>
        </p:txBody>
      </p:sp>
      <p:grpSp>
        <p:nvGrpSpPr>
          <p:cNvPr id="24" name="Google Shape;1378;p74">
            <a:extLst>
              <a:ext uri="{FF2B5EF4-FFF2-40B4-BE49-F238E27FC236}">
                <a16:creationId xmlns:a16="http://schemas.microsoft.com/office/drawing/2014/main" id="{FB28CD8A-44C3-2E4E-B07B-4EBC2465033A}"/>
              </a:ext>
            </a:extLst>
          </p:cNvPr>
          <p:cNvGrpSpPr/>
          <p:nvPr/>
        </p:nvGrpSpPr>
        <p:grpSpPr>
          <a:xfrm>
            <a:off x="6153039" y="1146092"/>
            <a:ext cx="2411725" cy="5181423"/>
            <a:chOff x="4948295" y="213799"/>
            <a:chExt cx="2901847" cy="6092924"/>
          </a:xfrm>
        </p:grpSpPr>
        <p:pic>
          <p:nvPicPr>
            <p:cNvPr id="25" name="Google Shape;1379;p74" descr="Fig_SimpleMAVGraphTime.png">
              <a:extLst>
                <a:ext uri="{FF2B5EF4-FFF2-40B4-BE49-F238E27FC236}">
                  <a16:creationId xmlns:a16="http://schemas.microsoft.com/office/drawing/2014/main" id="{5B384FAC-D107-AA40-8BE0-0ED654DB80A2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948295" y="213799"/>
              <a:ext cx="2901847" cy="6092924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6" name="Google Shape;1380;p74">
              <a:extLst>
                <a:ext uri="{FF2B5EF4-FFF2-40B4-BE49-F238E27FC236}">
                  <a16:creationId xmlns:a16="http://schemas.microsoft.com/office/drawing/2014/main" id="{FB408DEA-A1CD-0945-9CB1-5DA657A7F721}"/>
                </a:ext>
              </a:extLst>
            </p:cNvPr>
            <p:cNvCxnSpPr/>
            <p:nvPr/>
          </p:nvCxnSpPr>
          <p:spPr>
            <a:xfrm>
              <a:off x="6653791" y="912857"/>
              <a:ext cx="608400" cy="0"/>
            </a:xfrm>
            <a:prstGeom prst="straightConnector1">
              <a:avLst/>
            </a:prstGeom>
            <a:noFill/>
            <a:ln w="50800" cap="flat" cmpd="sng">
              <a:solidFill>
                <a:srgbClr val="333333"/>
              </a:solidFill>
              <a:prstDash val="solid"/>
              <a:round/>
              <a:headEnd type="none" w="sm" len="sm"/>
              <a:tailEnd type="triangle" w="med" len="med"/>
            </a:ln>
            <a:effectLst>
              <a:outerShdw blurRad="40000" dist="20000" dir="5400000" rotWithShape="0">
                <a:srgbClr val="000000">
                  <a:alpha val="37650"/>
                </a:srgbClr>
              </a:outerShdw>
            </a:effectLst>
          </p:spPr>
        </p:cxnSp>
        <p:cxnSp>
          <p:nvCxnSpPr>
            <p:cNvPr id="27" name="Google Shape;1381;p74">
              <a:extLst>
                <a:ext uri="{FF2B5EF4-FFF2-40B4-BE49-F238E27FC236}">
                  <a16:creationId xmlns:a16="http://schemas.microsoft.com/office/drawing/2014/main" id="{93F7A269-5EA5-544D-A667-B920187F893D}"/>
                </a:ext>
              </a:extLst>
            </p:cNvPr>
            <p:cNvCxnSpPr/>
            <p:nvPr/>
          </p:nvCxnSpPr>
          <p:spPr>
            <a:xfrm rot="10800000">
              <a:off x="5271813" y="5655999"/>
              <a:ext cx="608400" cy="0"/>
            </a:xfrm>
            <a:prstGeom prst="straightConnector1">
              <a:avLst/>
            </a:prstGeom>
            <a:noFill/>
            <a:ln w="50800" cap="flat" cmpd="sng">
              <a:solidFill>
                <a:srgbClr val="333333"/>
              </a:solidFill>
              <a:prstDash val="solid"/>
              <a:round/>
              <a:headEnd type="none" w="sm" len="sm"/>
              <a:tailEnd type="triangle" w="med" len="med"/>
            </a:ln>
            <a:effectLst>
              <a:outerShdw blurRad="40000" dist="20000" dir="5400000" rotWithShape="0">
                <a:srgbClr val="000000">
                  <a:alpha val="37650"/>
                </a:srgbClr>
              </a:outerShdw>
            </a:effectLst>
          </p:spPr>
        </p:cxnSp>
      </p:grpSp>
    </p:spTree>
    <p:extLst>
      <p:ext uri="{BB962C8B-B14F-4D97-AF65-F5344CB8AC3E}">
        <p14:creationId xmlns:p14="http://schemas.microsoft.com/office/powerpoint/2010/main" val="36975694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8"/>
          <p:cNvSpPr txBox="1">
            <a:spLocks noGrp="1"/>
          </p:cNvSpPr>
          <p:nvPr>
            <p:ph type="body" idx="1"/>
          </p:nvPr>
        </p:nvSpPr>
        <p:spPr>
          <a:xfrm>
            <a:off x="851792" y="1324000"/>
            <a:ext cx="8049000" cy="46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noAutofit/>
          </a:bodyPr>
          <a:lstStyle/>
          <a:p>
            <a:pPr marL="285750" indent="-285750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SzPts val="2220"/>
            </a:pPr>
            <a:r>
              <a:rPr lang="en-GB" sz="2400" dirty="0">
                <a:solidFill>
                  <a:schemeClr val="tx1"/>
                </a:solidFill>
                <a:latin typeface="Raleway"/>
                <a:sym typeface="Raleway"/>
              </a:rPr>
              <a:t>The dataflow graph in a kernel is statically scheduled and will be executed simultaneously in a parallel fashion</a:t>
            </a:r>
          </a:p>
          <a:p>
            <a:pPr marL="285750" indent="-285750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SzPts val="2220"/>
            </a:pPr>
            <a:r>
              <a:rPr lang="en-GB" sz="2400" dirty="0">
                <a:solidFill>
                  <a:schemeClr val="tx1"/>
                </a:solidFill>
                <a:latin typeface="Raleway"/>
                <a:sym typeface="Raleway"/>
              </a:rPr>
              <a:t>Operations have inherent latencies</a:t>
            </a:r>
          </a:p>
          <a:p>
            <a:pPr marL="742950" lvl="1" indent="-285750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SzPts val="2220"/>
            </a:pPr>
            <a:r>
              <a:rPr lang="en-GB" sz="2000" dirty="0">
                <a:solidFill>
                  <a:schemeClr val="tx1"/>
                </a:solidFill>
                <a:latin typeface="Raleway"/>
                <a:sym typeface="Raleway"/>
              </a:rPr>
              <a:t>If different data paths meet, they need to be balanced and delays are inserted</a:t>
            </a:r>
          </a:p>
          <a:p>
            <a:pPr marL="742950" lvl="1" indent="-285750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SzPts val="2220"/>
            </a:pPr>
            <a:r>
              <a:rPr lang="en-GB" sz="2000" dirty="0">
                <a:solidFill>
                  <a:schemeClr val="tx1"/>
                </a:solidFill>
                <a:latin typeface="Raleway"/>
                <a:sym typeface="Raleway"/>
              </a:rPr>
              <a:t>The scheduler tries to minimise the costs of implementing those delays</a:t>
            </a:r>
          </a:p>
          <a:p>
            <a:pPr marL="742950" lvl="1" indent="-285750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SzPts val="2220"/>
            </a:pPr>
            <a:r>
              <a:rPr lang="en-GB" sz="2000" dirty="0">
                <a:solidFill>
                  <a:schemeClr val="tx1"/>
                </a:solidFill>
                <a:latin typeface="Raleway"/>
                <a:sym typeface="Raleway"/>
              </a:rPr>
              <a:t>You can add manual scheduling constraints with </a:t>
            </a:r>
            <a:r>
              <a:rPr lang="en-GB" sz="2000" dirty="0" err="1">
                <a:solidFill>
                  <a:schemeClr val="tx1"/>
                </a:solidFill>
                <a:latin typeface="Raleway"/>
                <a:sym typeface="Raleway"/>
              </a:rPr>
              <a:t>stream.offset</a:t>
            </a:r>
            <a:r>
              <a:rPr lang="en-GB" sz="2000" dirty="0">
                <a:solidFill>
                  <a:schemeClr val="tx1"/>
                </a:solidFill>
                <a:latin typeface="Raleway"/>
                <a:sym typeface="Raleway"/>
              </a:rPr>
              <a:t>()</a:t>
            </a:r>
          </a:p>
          <a:p>
            <a:pPr marL="285750" indent="-285750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SzPts val="2220"/>
            </a:pPr>
            <a:endParaRPr lang="en-GB" sz="2400" dirty="0">
              <a:solidFill>
                <a:schemeClr val="tx1"/>
              </a:solidFill>
              <a:latin typeface="Raleway"/>
              <a:sym typeface="Raleway"/>
            </a:endParaRPr>
          </a:p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SzPts val="2220"/>
              <a:buNone/>
            </a:pPr>
            <a:endParaRPr lang="en-GB" dirty="0">
              <a:solidFill>
                <a:schemeClr val="tx1"/>
              </a:solidFill>
              <a:latin typeface="Raleway"/>
              <a:sym typeface="Raleway"/>
            </a:endParaRPr>
          </a:p>
          <a:p>
            <a:pPr marL="285750" indent="-285750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SzPts val="2220"/>
            </a:pPr>
            <a:endParaRPr lang="de-DE" sz="1800" dirty="0">
              <a:solidFill>
                <a:schemeClr val="tx1"/>
              </a:solidFill>
              <a:latin typeface="Raleway"/>
              <a:sym typeface="Raleway"/>
            </a:endParaRPr>
          </a:p>
        </p:txBody>
      </p:sp>
      <p:sp>
        <p:nvSpPr>
          <p:cNvPr id="138" name="Google Shape;138;p28"/>
          <p:cNvSpPr/>
          <p:nvPr/>
        </p:nvSpPr>
        <p:spPr>
          <a:xfrm>
            <a:off x="789885" y="515754"/>
            <a:ext cx="7946152" cy="5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500" b="1" dirty="0" err="1">
                <a:solidFill>
                  <a:srgbClr val="595959"/>
                </a:solidFill>
                <a:latin typeface="Raleway"/>
                <a:ea typeface="Raleway"/>
                <a:cs typeface="Raleway"/>
                <a:sym typeface="Raleway"/>
              </a:rPr>
              <a:t>MaxJ</a:t>
            </a:r>
            <a:r>
              <a:rPr lang="en-GB" sz="3500" b="1" dirty="0">
                <a:solidFill>
                  <a:srgbClr val="595959"/>
                </a:solidFill>
                <a:latin typeface="Raleway"/>
                <a:ea typeface="Raleway"/>
                <a:cs typeface="Raleway"/>
                <a:sym typeface="Raleway"/>
              </a:rPr>
              <a:t> Intro: </a:t>
            </a:r>
            <a:r>
              <a:rPr lang="en-GB" sz="3500" dirty="0">
                <a:solidFill>
                  <a:srgbClr val="595959"/>
                </a:solidFill>
                <a:latin typeface="Raleway"/>
                <a:ea typeface="Raleway"/>
                <a:cs typeface="Raleway"/>
                <a:sym typeface="Raleway"/>
              </a:rPr>
              <a:t>Scheduling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latin typeface="Raleway" panose="020B0503030101060003" pitchFamily="34" charset="77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solidFill>
                <a:srgbClr val="7F7F7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40" name="Google Shape;140;p28"/>
          <p:cNvSpPr txBox="1"/>
          <p:nvPr/>
        </p:nvSpPr>
        <p:spPr>
          <a:xfrm>
            <a:off x="8475260" y="6356354"/>
            <a:ext cx="409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rgbClr val="888888"/>
                </a:solidFill>
                <a:latin typeface="Raleway" panose="020B0503030101060003" pitchFamily="34" charset="77"/>
                <a:ea typeface="Calibri"/>
                <a:cs typeface="Calibri"/>
                <a:sym typeface="Calibri"/>
              </a:rPr>
              <a:t>41</a:t>
            </a:fld>
            <a:endParaRPr sz="1200" dirty="0">
              <a:solidFill>
                <a:srgbClr val="888888"/>
              </a:solidFill>
              <a:latin typeface="Raleway" panose="020B0503030101060003" pitchFamily="34" charset="77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4196573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8"/>
          <p:cNvSpPr/>
          <p:nvPr/>
        </p:nvSpPr>
        <p:spPr>
          <a:xfrm>
            <a:off x="789885" y="515754"/>
            <a:ext cx="7946152" cy="5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500" b="1" dirty="0" err="1">
                <a:solidFill>
                  <a:srgbClr val="595959"/>
                </a:solidFill>
                <a:latin typeface="Raleway"/>
                <a:ea typeface="Raleway"/>
                <a:cs typeface="Raleway"/>
                <a:sym typeface="Raleway"/>
              </a:rPr>
              <a:t>MaxJ</a:t>
            </a:r>
            <a:r>
              <a:rPr lang="en-GB" sz="3500" b="1" dirty="0">
                <a:solidFill>
                  <a:srgbClr val="595959"/>
                </a:solidFill>
                <a:latin typeface="Raleway"/>
                <a:ea typeface="Raleway"/>
                <a:cs typeface="Raleway"/>
                <a:sym typeface="Raleway"/>
              </a:rPr>
              <a:t> Intro: </a:t>
            </a:r>
            <a:r>
              <a:rPr lang="en-GB" sz="3500" dirty="0">
                <a:solidFill>
                  <a:srgbClr val="595959"/>
                </a:solidFill>
                <a:latin typeface="Raleway"/>
                <a:ea typeface="Raleway"/>
                <a:cs typeface="Raleway"/>
                <a:sym typeface="Raleway"/>
              </a:rPr>
              <a:t>Scheduling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latin typeface="Raleway" panose="020B0503030101060003" pitchFamily="34" charset="77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solidFill>
                <a:srgbClr val="7F7F7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40" name="Google Shape;140;p28"/>
          <p:cNvSpPr txBox="1"/>
          <p:nvPr/>
        </p:nvSpPr>
        <p:spPr>
          <a:xfrm>
            <a:off x="8475260" y="6356354"/>
            <a:ext cx="409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rgbClr val="888888"/>
                </a:solidFill>
                <a:latin typeface="Raleway" panose="020B0503030101060003" pitchFamily="34" charset="77"/>
                <a:ea typeface="Calibri"/>
                <a:cs typeface="Calibri"/>
                <a:sym typeface="Calibri"/>
              </a:rPr>
              <a:t>42</a:t>
            </a:fld>
            <a:endParaRPr sz="1200" dirty="0">
              <a:solidFill>
                <a:srgbClr val="888888"/>
              </a:solidFill>
              <a:latin typeface="Raleway" panose="020B0503030101060003" pitchFamily="34" charset="77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1409;p76">
            <a:extLst>
              <a:ext uri="{FF2B5EF4-FFF2-40B4-BE49-F238E27FC236}">
                <a16:creationId xmlns:a16="http://schemas.microsoft.com/office/drawing/2014/main" id="{AB707879-E969-7A4A-B4C6-A018CAEF1267}"/>
              </a:ext>
            </a:extLst>
          </p:cNvPr>
          <p:cNvSpPr txBox="1"/>
          <p:nvPr/>
        </p:nvSpPr>
        <p:spPr>
          <a:xfrm>
            <a:off x="1397588" y="2640680"/>
            <a:ext cx="4657800" cy="21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 err="1">
                <a:solidFill>
                  <a:srgbClr val="0000FF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DFEVar</a:t>
            </a:r>
            <a:r>
              <a:rPr lang="en-GB" sz="1600" dirty="0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 x = </a:t>
            </a:r>
            <a:r>
              <a:rPr lang="en-GB" sz="1600" dirty="0" err="1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io.input</a:t>
            </a:r>
            <a:r>
              <a:rPr lang="en-GB" sz="1600" dirty="0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(“</a:t>
            </a:r>
            <a:r>
              <a:rPr lang="en-GB" sz="1600" dirty="0">
                <a:solidFill>
                  <a:srgbClr val="0000FF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x</a:t>
            </a:r>
            <a:r>
              <a:rPr lang="en-GB" sz="1600" dirty="0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”, type);</a:t>
            </a:r>
            <a:endParaRPr dirty="0">
              <a:latin typeface="Raleway" panose="020B0503030101060003" pitchFamily="34" charset="7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 err="1">
                <a:solidFill>
                  <a:srgbClr val="0000FF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DFEVar</a:t>
            </a:r>
            <a:r>
              <a:rPr lang="en-GB" sz="1600" dirty="0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 y;</a:t>
            </a:r>
            <a:endParaRPr dirty="0">
              <a:latin typeface="Raleway" panose="020B0503030101060003" pitchFamily="34" charset="7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rgbClr val="333333"/>
              </a:solidFill>
              <a:latin typeface="Courier" pitchFamily="2" charset="0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y = (x + x) * x;</a:t>
            </a:r>
            <a:endParaRPr dirty="0">
              <a:latin typeface="Raleway" panose="020B0503030101060003" pitchFamily="34" charset="7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rgbClr val="333333"/>
              </a:solidFill>
              <a:latin typeface="Courier" pitchFamily="2" charset="0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 err="1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io.output</a:t>
            </a:r>
            <a:r>
              <a:rPr lang="en-GB" sz="1600" dirty="0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(“</a:t>
            </a:r>
            <a:r>
              <a:rPr lang="en-GB" sz="1600" dirty="0">
                <a:solidFill>
                  <a:srgbClr val="0000FF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y</a:t>
            </a:r>
            <a:r>
              <a:rPr lang="en-GB" sz="1600" dirty="0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”, y, type);</a:t>
            </a:r>
            <a:endParaRPr dirty="0">
              <a:latin typeface="Raleway" panose="020B0503030101060003" pitchFamily="34" charset="77"/>
            </a:endParaRPr>
          </a:p>
        </p:txBody>
      </p:sp>
      <p:grpSp>
        <p:nvGrpSpPr>
          <p:cNvPr id="8" name="Google Shape;1410;p76">
            <a:extLst>
              <a:ext uri="{FF2B5EF4-FFF2-40B4-BE49-F238E27FC236}">
                <a16:creationId xmlns:a16="http://schemas.microsoft.com/office/drawing/2014/main" id="{1DE096C5-F4DF-F64F-BD93-39857E0A252A}"/>
              </a:ext>
            </a:extLst>
          </p:cNvPr>
          <p:cNvGrpSpPr/>
          <p:nvPr/>
        </p:nvGrpSpPr>
        <p:grpSpPr>
          <a:xfrm>
            <a:off x="6805228" y="1556752"/>
            <a:ext cx="705900" cy="3744495"/>
            <a:chOff x="6444208" y="1484737"/>
            <a:chExt cx="705900" cy="3744495"/>
          </a:xfrm>
        </p:grpSpPr>
        <p:sp>
          <p:nvSpPr>
            <p:cNvPr id="9" name="Google Shape;1411;p76">
              <a:extLst>
                <a:ext uri="{FF2B5EF4-FFF2-40B4-BE49-F238E27FC236}">
                  <a16:creationId xmlns:a16="http://schemas.microsoft.com/office/drawing/2014/main" id="{2006567B-80F4-A048-B61D-5546A18B313A}"/>
                </a:ext>
              </a:extLst>
            </p:cNvPr>
            <p:cNvSpPr/>
            <p:nvPr/>
          </p:nvSpPr>
          <p:spPr>
            <a:xfrm rot="5400000">
              <a:off x="6458636" y="1492134"/>
              <a:ext cx="673500" cy="658800"/>
            </a:xfrm>
            <a:prstGeom prst="homePlate">
              <a:avLst>
                <a:gd name="adj" fmla="val 50000"/>
              </a:avLst>
            </a:prstGeom>
            <a:solidFill>
              <a:srgbClr val="005089"/>
            </a:solidFill>
            <a:ln w="25400" cap="flat" cmpd="sng">
              <a:solidFill>
                <a:srgbClr val="003A6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Raleway" panose="020B0503030101060003" pitchFamily="34" charset="77"/>
              </a:endParaRPr>
            </a:p>
          </p:txBody>
        </p:sp>
        <p:sp>
          <p:nvSpPr>
            <p:cNvPr id="10" name="Google Shape;1412;p76">
              <a:extLst>
                <a:ext uri="{FF2B5EF4-FFF2-40B4-BE49-F238E27FC236}">
                  <a16:creationId xmlns:a16="http://schemas.microsoft.com/office/drawing/2014/main" id="{F253A988-FDB9-1441-AA3F-63EA977361D0}"/>
                </a:ext>
              </a:extLst>
            </p:cNvPr>
            <p:cNvSpPr txBox="1"/>
            <p:nvPr/>
          </p:nvSpPr>
          <p:spPr>
            <a:xfrm rot="10800000">
              <a:off x="6465973" y="1484737"/>
              <a:ext cx="658800" cy="50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 dirty="0">
                  <a:solidFill>
                    <a:srgbClr val="FFFFFF"/>
                  </a:solidFill>
                  <a:latin typeface="Raleway" panose="020B0503030101060003" pitchFamily="34" charset="77"/>
                  <a:ea typeface="Calibri"/>
                  <a:cs typeface="Calibri"/>
                  <a:sym typeface="Calibri"/>
                </a:rPr>
                <a:t>x</a:t>
              </a:r>
              <a:endParaRPr sz="1800" dirty="0">
                <a:solidFill>
                  <a:srgbClr val="FFFFFF"/>
                </a:solidFill>
                <a:latin typeface="Raleway" panose="020B0503030101060003" pitchFamily="34" charset="77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Google Shape;1413;p76">
              <a:extLst>
                <a:ext uri="{FF2B5EF4-FFF2-40B4-BE49-F238E27FC236}">
                  <a16:creationId xmlns:a16="http://schemas.microsoft.com/office/drawing/2014/main" id="{AB1240EC-C86E-8B4E-BB93-712B1CAF1B68}"/>
                </a:ext>
              </a:extLst>
            </p:cNvPr>
            <p:cNvSpPr/>
            <p:nvPr/>
          </p:nvSpPr>
          <p:spPr>
            <a:xfrm>
              <a:off x="6444208" y="2586766"/>
              <a:ext cx="705900" cy="725400"/>
            </a:xfrm>
            <a:prstGeom prst="ellipse">
              <a:avLst/>
            </a:prstGeom>
            <a:solidFill>
              <a:srgbClr val="A6A6A6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 dirty="0">
                  <a:solidFill>
                    <a:srgbClr val="FFFFFF"/>
                  </a:solidFill>
                  <a:latin typeface="Raleway" panose="020B0503030101060003" pitchFamily="34" charset="77"/>
                  <a:ea typeface="Calibri"/>
                  <a:cs typeface="Calibri"/>
                  <a:sym typeface="Calibri"/>
                </a:rPr>
                <a:t>+</a:t>
              </a:r>
              <a:endParaRPr sz="1800" dirty="0">
                <a:solidFill>
                  <a:srgbClr val="FFFFFF"/>
                </a:solidFill>
                <a:latin typeface="Raleway" panose="020B0503030101060003" pitchFamily="34" charset="77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1414;p76">
              <a:extLst>
                <a:ext uri="{FF2B5EF4-FFF2-40B4-BE49-F238E27FC236}">
                  <a16:creationId xmlns:a16="http://schemas.microsoft.com/office/drawing/2014/main" id="{27BBFC98-DCEF-7B45-98FE-736B9C63C783}"/>
                </a:ext>
              </a:extLst>
            </p:cNvPr>
            <p:cNvSpPr/>
            <p:nvPr/>
          </p:nvSpPr>
          <p:spPr>
            <a:xfrm rot="-5400000">
              <a:off x="6462293" y="4563050"/>
              <a:ext cx="673500" cy="658800"/>
            </a:xfrm>
            <a:prstGeom prst="homePlate">
              <a:avLst>
                <a:gd name="adj" fmla="val 50000"/>
              </a:avLst>
            </a:prstGeom>
            <a:solidFill>
              <a:srgbClr val="005089"/>
            </a:solidFill>
            <a:ln w="25400" cap="flat" cmpd="sng">
              <a:solidFill>
                <a:srgbClr val="003A6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Raleway" panose="020B0503030101060003" pitchFamily="34" charset="77"/>
              </a:endParaRPr>
            </a:p>
          </p:txBody>
        </p:sp>
        <p:sp>
          <p:nvSpPr>
            <p:cNvPr id="13" name="Google Shape;1415;p76">
              <a:extLst>
                <a:ext uri="{FF2B5EF4-FFF2-40B4-BE49-F238E27FC236}">
                  <a16:creationId xmlns:a16="http://schemas.microsoft.com/office/drawing/2014/main" id="{5F79C125-481E-B047-9409-5F39C6A20476}"/>
                </a:ext>
              </a:extLst>
            </p:cNvPr>
            <p:cNvSpPr txBox="1"/>
            <p:nvPr/>
          </p:nvSpPr>
          <p:spPr>
            <a:xfrm>
              <a:off x="6469629" y="4720432"/>
              <a:ext cx="658800" cy="50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 dirty="0">
                  <a:solidFill>
                    <a:srgbClr val="FFFFFF"/>
                  </a:solidFill>
                  <a:latin typeface="Raleway" panose="020B0503030101060003" pitchFamily="34" charset="77"/>
                  <a:ea typeface="Calibri"/>
                  <a:cs typeface="Calibri"/>
                  <a:sym typeface="Calibri"/>
                </a:rPr>
                <a:t>y</a:t>
              </a:r>
              <a:endParaRPr sz="1800" dirty="0">
                <a:solidFill>
                  <a:srgbClr val="FFFFFF"/>
                </a:solidFill>
                <a:latin typeface="Raleway" panose="020B0503030101060003" pitchFamily="34" charset="77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4" name="Google Shape;1416;p76">
              <a:extLst>
                <a:ext uri="{FF2B5EF4-FFF2-40B4-BE49-F238E27FC236}">
                  <a16:creationId xmlns:a16="http://schemas.microsoft.com/office/drawing/2014/main" id="{90B898CE-924E-7547-B8AE-C3764858DAFB}"/>
                </a:ext>
              </a:extLst>
            </p:cNvPr>
            <p:cNvCxnSpPr>
              <a:stCxn id="15" idx="4"/>
              <a:endCxn id="12" idx="3"/>
            </p:cNvCxnSpPr>
            <p:nvPr/>
          </p:nvCxnSpPr>
          <p:spPr>
            <a:xfrm>
              <a:off x="6797158" y="4329191"/>
              <a:ext cx="1800" cy="226500"/>
            </a:xfrm>
            <a:prstGeom prst="straightConnector1">
              <a:avLst/>
            </a:prstGeom>
            <a:noFill/>
            <a:ln w="15875" cap="flat" cmpd="sng">
              <a:solidFill>
                <a:srgbClr val="333333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15" name="Google Shape;1417;p76">
              <a:extLst>
                <a:ext uri="{FF2B5EF4-FFF2-40B4-BE49-F238E27FC236}">
                  <a16:creationId xmlns:a16="http://schemas.microsoft.com/office/drawing/2014/main" id="{1DEE3D5A-5A8A-AB4D-964E-C6FC7E4153D3}"/>
                </a:ext>
              </a:extLst>
            </p:cNvPr>
            <p:cNvSpPr/>
            <p:nvPr/>
          </p:nvSpPr>
          <p:spPr>
            <a:xfrm>
              <a:off x="6444208" y="3603791"/>
              <a:ext cx="705900" cy="725400"/>
            </a:xfrm>
            <a:prstGeom prst="ellipse">
              <a:avLst/>
            </a:prstGeom>
            <a:solidFill>
              <a:srgbClr val="A6A6A6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 dirty="0">
                  <a:solidFill>
                    <a:srgbClr val="FFFFFF"/>
                  </a:solidFill>
                  <a:latin typeface="Raleway" panose="020B0503030101060003" pitchFamily="34" charset="77"/>
                  <a:ea typeface="Calibri"/>
                  <a:cs typeface="Calibri"/>
                  <a:sym typeface="Calibri"/>
                </a:rPr>
                <a:t>x</a:t>
              </a:r>
              <a:endParaRPr sz="1800" dirty="0">
                <a:solidFill>
                  <a:srgbClr val="FFFFFF"/>
                </a:solidFill>
                <a:latin typeface="Raleway" panose="020B0503030101060003" pitchFamily="34" charset="77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6" name="Google Shape;1418;p76">
              <a:extLst>
                <a:ext uri="{FF2B5EF4-FFF2-40B4-BE49-F238E27FC236}">
                  <a16:creationId xmlns:a16="http://schemas.microsoft.com/office/drawing/2014/main" id="{AF8437B4-4081-DD4C-ACB4-E7B2566A9EEF}"/>
                </a:ext>
              </a:extLst>
            </p:cNvPr>
            <p:cNvCxnSpPr>
              <a:stCxn id="9" idx="3"/>
              <a:endCxn id="11" idx="1"/>
            </p:cNvCxnSpPr>
            <p:nvPr/>
          </p:nvCxnSpPr>
          <p:spPr>
            <a:xfrm rot="5400000">
              <a:off x="6404186" y="2301684"/>
              <a:ext cx="534600" cy="247800"/>
            </a:xfrm>
            <a:prstGeom prst="bentConnector3">
              <a:avLst>
                <a:gd name="adj1" fmla="val 40075"/>
              </a:avLst>
            </a:prstGeom>
            <a:noFill/>
            <a:ln w="158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17" name="Google Shape;1419;p76">
              <a:extLst>
                <a:ext uri="{FF2B5EF4-FFF2-40B4-BE49-F238E27FC236}">
                  <a16:creationId xmlns:a16="http://schemas.microsoft.com/office/drawing/2014/main" id="{C6312B05-0230-2946-B8AD-4674D8E6DC47}"/>
                </a:ext>
              </a:extLst>
            </p:cNvPr>
            <p:cNvCxnSpPr>
              <a:stCxn id="9" idx="3"/>
              <a:endCxn id="11" idx="7"/>
            </p:cNvCxnSpPr>
            <p:nvPr/>
          </p:nvCxnSpPr>
          <p:spPr>
            <a:xfrm rot="-5400000" flipH="1">
              <a:off x="6653786" y="2299884"/>
              <a:ext cx="534600" cy="251400"/>
            </a:xfrm>
            <a:prstGeom prst="bentConnector3">
              <a:avLst>
                <a:gd name="adj1" fmla="val 40075"/>
              </a:avLst>
            </a:prstGeom>
            <a:noFill/>
            <a:ln w="158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sp>
        <p:nvSpPr>
          <p:cNvPr id="18" name="Google Shape;1420;p76">
            <a:extLst>
              <a:ext uri="{FF2B5EF4-FFF2-40B4-BE49-F238E27FC236}">
                <a16:creationId xmlns:a16="http://schemas.microsoft.com/office/drawing/2014/main" id="{72055CF6-F1C6-F24A-98AB-BC1C5BDBEBD2}"/>
              </a:ext>
            </a:extLst>
          </p:cNvPr>
          <p:cNvSpPr/>
          <p:nvPr/>
        </p:nvSpPr>
        <p:spPr>
          <a:xfrm>
            <a:off x="7810538" y="2582634"/>
            <a:ext cx="765000" cy="270000"/>
          </a:xfrm>
          <a:prstGeom prst="rect">
            <a:avLst/>
          </a:prstGeom>
          <a:gradFill>
            <a:gsLst>
              <a:gs pos="0">
                <a:srgbClr val="7A7A7A"/>
              </a:gs>
              <a:gs pos="80000">
                <a:srgbClr val="A0A0A0"/>
              </a:gs>
              <a:gs pos="100000">
                <a:srgbClr val="A1A1A1"/>
              </a:gs>
            </a:gsLst>
            <a:lin ang="16200038" scaled="0"/>
          </a:gradFill>
          <a:ln w="9525" cap="flat" cmpd="sng">
            <a:solidFill>
              <a:srgbClr val="A2A2A2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  <a:latin typeface="Raleway" panose="020B0503030101060003" pitchFamily="34" charset="77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421;p76">
            <a:extLst>
              <a:ext uri="{FF2B5EF4-FFF2-40B4-BE49-F238E27FC236}">
                <a16:creationId xmlns:a16="http://schemas.microsoft.com/office/drawing/2014/main" id="{0689D1BC-4060-7046-895F-4119EABF63B8}"/>
              </a:ext>
            </a:extLst>
          </p:cNvPr>
          <p:cNvSpPr/>
          <p:nvPr/>
        </p:nvSpPr>
        <p:spPr>
          <a:xfrm>
            <a:off x="7810538" y="2897669"/>
            <a:ext cx="765000" cy="270000"/>
          </a:xfrm>
          <a:prstGeom prst="rect">
            <a:avLst/>
          </a:prstGeom>
          <a:gradFill>
            <a:gsLst>
              <a:gs pos="0">
                <a:srgbClr val="7A7A7A"/>
              </a:gs>
              <a:gs pos="80000">
                <a:srgbClr val="A0A0A0"/>
              </a:gs>
              <a:gs pos="100000">
                <a:srgbClr val="A1A1A1"/>
              </a:gs>
            </a:gsLst>
            <a:lin ang="16200038" scaled="0"/>
          </a:gradFill>
          <a:ln w="9525" cap="flat" cmpd="sng">
            <a:solidFill>
              <a:srgbClr val="A2A2A2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rgbClr val="FFFFFF"/>
                </a:solidFill>
                <a:latin typeface="Raleway" panose="020B0503030101060003" pitchFamily="34" charset="77"/>
                <a:ea typeface="Calibri"/>
                <a:cs typeface="Calibri"/>
                <a:sym typeface="Calibri"/>
              </a:rPr>
              <a:t>1</a:t>
            </a:r>
            <a:endParaRPr sz="1800" dirty="0">
              <a:solidFill>
                <a:srgbClr val="FFFFFF"/>
              </a:solidFill>
              <a:latin typeface="Raleway" panose="020B0503030101060003" pitchFamily="34" charset="77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1422;p76">
            <a:extLst>
              <a:ext uri="{FF2B5EF4-FFF2-40B4-BE49-F238E27FC236}">
                <a16:creationId xmlns:a16="http://schemas.microsoft.com/office/drawing/2014/main" id="{12EEEF35-0B2B-B84D-B212-7E5B5321FDCE}"/>
              </a:ext>
            </a:extLst>
          </p:cNvPr>
          <p:cNvSpPr/>
          <p:nvPr/>
        </p:nvSpPr>
        <p:spPr>
          <a:xfrm>
            <a:off x="7810538" y="3212704"/>
            <a:ext cx="765000" cy="270000"/>
          </a:xfrm>
          <a:prstGeom prst="rect">
            <a:avLst/>
          </a:prstGeom>
          <a:gradFill>
            <a:gsLst>
              <a:gs pos="0">
                <a:srgbClr val="7A7A7A"/>
              </a:gs>
              <a:gs pos="80000">
                <a:srgbClr val="A0A0A0"/>
              </a:gs>
              <a:gs pos="100000">
                <a:srgbClr val="A1A1A1"/>
              </a:gs>
            </a:gsLst>
            <a:lin ang="16200038" scaled="0"/>
          </a:gradFill>
          <a:ln w="9525" cap="flat" cmpd="sng">
            <a:solidFill>
              <a:srgbClr val="A2A2A2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  <a:latin typeface="Raleway" panose="020B0503030101060003" pitchFamily="34" charset="77"/>
              <a:ea typeface="Calibri"/>
              <a:cs typeface="Calibri"/>
              <a:sym typeface="Calibri"/>
            </a:endParaRPr>
          </a:p>
        </p:txBody>
      </p:sp>
      <p:cxnSp>
        <p:nvCxnSpPr>
          <p:cNvPr id="21" name="Google Shape;1423;p76">
            <a:extLst>
              <a:ext uri="{FF2B5EF4-FFF2-40B4-BE49-F238E27FC236}">
                <a16:creationId xmlns:a16="http://schemas.microsoft.com/office/drawing/2014/main" id="{273F921B-35BF-2945-AD08-6BD9453BE1E2}"/>
              </a:ext>
            </a:extLst>
          </p:cNvPr>
          <p:cNvCxnSpPr>
            <a:stCxn id="9" idx="3"/>
            <a:endCxn id="18" idx="0"/>
          </p:cNvCxnSpPr>
          <p:nvPr/>
        </p:nvCxnSpPr>
        <p:spPr>
          <a:xfrm rot="16200000" flipH="1">
            <a:off x="7498555" y="1888150"/>
            <a:ext cx="352335" cy="1036632"/>
          </a:xfrm>
          <a:prstGeom prst="bentConnector3">
            <a:avLst>
              <a:gd name="adj1" fmla="val 50000"/>
            </a:avLst>
          </a:prstGeom>
          <a:noFill/>
          <a:ln w="15875" cap="flat" cmpd="sng">
            <a:solidFill>
              <a:srgbClr val="00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2" name="Google Shape;1424;p76">
            <a:extLst>
              <a:ext uri="{FF2B5EF4-FFF2-40B4-BE49-F238E27FC236}">
                <a16:creationId xmlns:a16="http://schemas.microsoft.com/office/drawing/2014/main" id="{5BF1F954-3392-124F-9CCF-0CD951B13FA5}"/>
              </a:ext>
            </a:extLst>
          </p:cNvPr>
          <p:cNvCxnSpPr>
            <a:stCxn id="20" idx="2"/>
            <a:endCxn id="15" idx="7"/>
          </p:cNvCxnSpPr>
          <p:nvPr/>
        </p:nvCxnSpPr>
        <p:spPr>
          <a:xfrm rot="5400000">
            <a:off x="7650728" y="3239728"/>
            <a:ext cx="299334" cy="785287"/>
          </a:xfrm>
          <a:prstGeom prst="bentConnector3">
            <a:avLst>
              <a:gd name="adj1" fmla="val 50000"/>
            </a:avLst>
          </a:prstGeom>
          <a:noFill/>
          <a:ln w="15875" cap="flat" cmpd="sng">
            <a:solidFill>
              <a:srgbClr val="00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3" name="Google Shape;1426;p76">
            <a:extLst>
              <a:ext uri="{FF2B5EF4-FFF2-40B4-BE49-F238E27FC236}">
                <a16:creationId xmlns:a16="http://schemas.microsoft.com/office/drawing/2014/main" id="{199BC01D-5B03-244B-8884-ACCB2B11949E}"/>
              </a:ext>
            </a:extLst>
          </p:cNvPr>
          <p:cNvCxnSpPr>
            <a:endCxn id="15" idx="0"/>
          </p:cNvCxnSpPr>
          <p:nvPr/>
        </p:nvCxnSpPr>
        <p:spPr>
          <a:xfrm>
            <a:off x="7158178" y="3384206"/>
            <a:ext cx="0" cy="2916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425849875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8"/>
          <p:cNvSpPr/>
          <p:nvPr/>
        </p:nvSpPr>
        <p:spPr>
          <a:xfrm>
            <a:off x="789885" y="515754"/>
            <a:ext cx="7946152" cy="5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500" b="1" dirty="0" err="1">
                <a:solidFill>
                  <a:srgbClr val="595959"/>
                </a:solidFill>
                <a:latin typeface="Raleway"/>
                <a:ea typeface="Raleway"/>
                <a:cs typeface="Raleway"/>
                <a:sym typeface="Raleway"/>
              </a:rPr>
              <a:t>MaxJ</a:t>
            </a:r>
            <a:r>
              <a:rPr lang="en-GB" sz="3500" b="1" dirty="0">
                <a:solidFill>
                  <a:srgbClr val="595959"/>
                </a:solidFill>
                <a:latin typeface="Raleway"/>
                <a:ea typeface="Raleway"/>
                <a:cs typeface="Raleway"/>
                <a:sym typeface="Raleway"/>
              </a:rPr>
              <a:t> Intro: </a:t>
            </a:r>
            <a:r>
              <a:rPr lang="en-GB" sz="3500" dirty="0">
                <a:solidFill>
                  <a:srgbClr val="595959"/>
                </a:solidFill>
                <a:latin typeface="Raleway"/>
                <a:ea typeface="Raleway"/>
                <a:cs typeface="Raleway"/>
                <a:sym typeface="Raleway"/>
              </a:rPr>
              <a:t>Scheduling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latin typeface="Raleway" panose="020B0503030101060003" pitchFamily="34" charset="77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solidFill>
                <a:srgbClr val="7F7F7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40" name="Google Shape;140;p28"/>
          <p:cNvSpPr txBox="1"/>
          <p:nvPr/>
        </p:nvSpPr>
        <p:spPr>
          <a:xfrm>
            <a:off x="8475260" y="6356354"/>
            <a:ext cx="409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rgbClr val="888888"/>
                </a:solidFill>
                <a:latin typeface="Raleway" panose="020B0503030101060003" pitchFamily="34" charset="77"/>
                <a:ea typeface="Calibri"/>
                <a:cs typeface="Calibri"/>
                <a:sym typeface="Calibri"/>
              </a:rPr>
              <a:t>43</a:t>
            </a:fld>
            <a:endParaRPr sz="1200" dirty="0">
              <a:solidFill>
                <a:srgbClr val="888888"/>
              </a:solidFill>
              <a:latin typeface="Raleway" panose="020B0503030101060003" pitchFamily="34" charset="77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1439;p77">
            <a:extLst>
              <a:ext uri="{FF2B5EF4-FFF2-40B4-BE49-F238E27FC236}">
                <a16:creationId xmlns:a16="http://schemas.microsoft.com/office/drawing/2014/main" id="{F9A66ECB-105E-E248-B0E8-502E483E614C}"/>
              </a:ext>
            </a:extLst>
          </p:cNvPr>
          <p:cNvSpPr txBox="1"/>
          <p:nvPr/>
        </p:nvSpPr>
        <p:spPr>
          <a:xfrm>
            <a:off x="1398290" y="2639769"/>
            <a:ext cx="4657800" cy="21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 err="1">
                <a:solidFill>
                  <a:srgbClr val="0000FF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DFEVar</a:t>
            </a:r>
            <a:r>
              <a:rPr lang="en-GB" sz="1600" dirty="0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 x = </a:t>
            </a:r>
            <a:r>
              <a:rPr lang="en-GB" sz="1600" dirty="0" err="1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io.input</a:t>
            </a:r>
            <a:r>
              <a:rPr lang="en-GB" sz="1600" dirty="0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(“</a:t>
            </a:r>
            <a:r>
              <a:rPr lang="en-GB" sz="1600" dirty="0">
                <a:solidFill>
                  <a:srgbClr val="0000FF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x</a:t>
            </a:r>
            <a:r>
              <a:rPr lang="en-GB" sz="1600" dirty="0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”, type);</a:t>
            </a:r>
            <a:endParaRPr dirty="0">
              <a:latin typeface="Raleway" panose="020B0503030101060003" pitchFamily="34" charset="7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 err="1">
                <a:solidFill>
                  <a:srgbClr val="0000FF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DFEVar</a:t>
            </a:r>
            <a:r>
              <a:rPr lang="en-GB" sz="1600" dirty="0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 y;</a:t>
            </a:r>
            <a:endParaRPr dirty="0">
              <a:latin typeface="Raleway" panose="020B0503030101060003" pitchFamily="34" charset="7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rgbClr val="333333"/>
              </a:solidFill>
              <a:latin typeface="Courier" pitchFamily="2" charset="0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GB" sz="1600" dirty="0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y = (x + x) * </a:t>
            </a:r>
            <a:r>
              <a:rPr lang="en-GB" sz="1600" dirty="0" err="1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stream.offset</a:t>
            </a:r>
            <a:r>
              <a:rPr lang="en-GB" sz="1600" dirty="0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(x, 1);</a:t>
            </a:r>
            <a:endParaRPr dirty="0">
              <a:latin typeface="Raleway" panose="020B0503030101060003" pitchFamily="34" charset="7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rgbClr val="333333"/>
              </a:solidFill>
              <a:latin typeface="Courier" pitchFamily="2" charset="0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 err="1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io.output</a:t>
            </a:r>
            <a:r>
              <a:rPr lang="en-GB" sz="1600" dirty="0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(“</a:t>
            </a:r>
            <a:r>
              <a:rPr lang="en-GB" sz="1600" dirty="0">
                <a:solidFill>
                  <a:srgbClr val="0000FF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y</a:t>
            </a:r>
            <a:r>
              <a:rPr lang="en-GB" sz="1600" dirty="0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”, y, type);</a:t>
            </a:r>
            <a:endParaRPr dirty="0">
              <a:latin typeface="Raleway" panose="020B0503030101060003" pitchFamily="34" charset="77"/>
            </a:endParaRPr>
          </a:p>
        </p:txBody>
      </p:sp>
      <p:grpSp>
        <p:nvGrpSpPr>
          <p:cNvPr id="37" name="Google Shape;1440;p77">
            <a:extLst>
              <a:ext uri="{FF2B5EF4-FFF2-40B4-BE49-F238E27FC236}">
                <a16:creationId xmlns:a16="http://schemas.microsoft.com/office/drawing/2014/main" id="{2DE73531-C000-934E-AD0B-62DA3CBB4B67}"/>
              </a:ext>
            </a:extLst>
          </p:cNvPr>
          <p:cNvGrpSpPr/>
          <p:nvPr/>
        </p:nvGrpSpPr>
        <p:grpSpPr>
          <a:xfrm>
            <a:off x="6807691" y="1556752"/>
            <a:ext cx="705900" cy="3744495"/>
            <a:chOff x="6444208" y="1484737"/>
            <a:chExt cx="705900" cy="3744495"/>
          </a:xfrm>
        </p:grpSpPr>
        <p:sp>
          <p:nvSpPr>
            <p:cNvPr id="38" name="Google Shape;1441;p77">
              <a:extLst>
                <a:ext uri="{FF2B5EF4-FFF2-40B4-BE49-F238E27FC236}">
                  <a16:creationId xmlns:a16="http://schemas.microsoft.com/office/drawing/2014/main" id="{F1203537-06FA-1F40-838F-7763888BA1C9}"/>
                </a:ext>
              </a:extLst>
            </p:cNvPr>
            <p:cNvSpPr/>
            <p:nvPr/>
          </p:nvSpPr>
          <p:spPr>
            <a:xfrm rot="5400000">
              <a:off x="6458636" y="1492134"/>
              <a:ext cx="673500" cy="658800"/>
            </a:xfrm>
            <a:prstGeom prst="homePlate">
              <a:avLst>
                <a:gd name="adj" fmla="val 50000"/>
              </a:avLst>
            </a:prstGeom>
            <a:solidFill>
              <a:srgbClr val="005089"/>
            </a:solidFill>
            <a:ln w="25400" cap="flat" cmpd="sng">
              <a:solidFill>
                <a:srgbClr val="003A6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Raleway" panose="020B0503030101060003" pitchFamily="34" charset="77"/>
              </a:endParaRPr>
            </a:p>
          </p:txBody>
        </p:sp>
        <p:sp>
          <p:nvSpPr>
            <p:cNvPr id="39" name="Google Shape;1442;p77">
              <a:extLst>
                <a:ext uri="{FF2B5EF4-FFF2-40B4-BE49-F238E27FC236}">
                  <a16:creationId xmlns:a16="http://schemas.microsoft.com/office/drawing/2014/main" id="{E0E3EAAC-F17B-D94E-98E0-4809EF39F286}"/>
                </a:ext>
              </a:extLst>
            </p:cNvPr>
            <p:cNvSpPr txBox="1"/>
            <p:nvPr/>
          </p:nvSpPr>
          <p:spPr>
            <a:xfrm rot="10800000">
              <a:off x="6465973" y="1484737"/>
              <a:ext cx="658800" cy="50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 dirty="0">
                  <a:solidFill>
                    <a:srgbClr val="FFFFFF"/>
                  </a:solidFill>
                  <a:latin typeface="Raleway" panose="020B0503030101060003" pitchFamily="34" charset="77"/>
                  <a:ea typeface="Calibri"/>
                  <a:cs typeface="Calibri"/>
                  <a:sym typeface="Calibri"/>
                </a:rPr>
                <a:t>x</a:t>
              </a:r>
              <a:endParaRPr sz="1800" dirty="0">
                <a:solidFill>
                  <a:srgbClr val="FFFFFF"/>
                </a:solidFill>
                <a:latin typeface="Raleway" panose="020B0503030101060003" pitchFamily="34" charset="77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1443;p77">
              <a:extLst>
                <a:ext uri="{FF2B5EF4-FFF2-40B4-BE49-F238E27FC236}">
                  <a16:creationId xmlns:a16="http://schemas.microsoft.com/office/drawing/2014/main" id="{2F44DF7E-FDE3-7D4D-A868-A421EDB4D806}"/>
                </a:ext>
              </a:extLst>
            </p:cNvPr>
            <p:cNvSpPr/>
            <p:nvPr/>
          </p:nvSpPr>
          <p:spPr>
            <a:xfrm>
              <a:off x="6444208" y="2586766"/>
              <a:ext cx="705900" cy="725400"/>
            </a:xfrm>
            <a:prstGeom prst="ellipse">
              <a:avLst/>
            </a:prstGeom>
            <a:solidFill>
              <a:srgbClr val="A6A6A6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 dirty="0">
                  <a:solidFill>
                    <a:srgbClr val="FFFFFF"/>
                  </a:solidFill>
                  <a:latin typeface="Raleway" panose="020B0503030101060003" pitchFamily="34" charset="77"/>
                  <a:ea typeface="Calibri"/>
                  <a:cs typeface="Calibri"/>
                  <a:sym typeface="Calibri"/>
                </a:rPr>
                <a:t>+</a:t>
              </a:r>
              <a:endParaRPr sz="1800" dirty="0">
                <a:solidFill>
                  <a:srgbClr val="FFFFFF"/>
                </a:solidFill>
                <a:latin typeface="Raleway" panose="020B0503030101060003" pitchFamily="34" charset="77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1444;p77">
              <a:extLst>
                <a:ext uri="{FF2B5EF4-FFF2-40B4-BE49-F238E27FC236}">
                  <a16:creationId xmlns:a16="http://schemas.microsoft.com/office/drawing/2014/main" id="{049FD98D-B786-C24B-BFAB-3A5B6865BE95}"/>
                </a:ext>
              </a:extLst>
            </p:cNvPr>
            <p:cNvSpPr/>
            <p:nvPr/>
          </p:nvSpPr>
          <p:spPr>
            <a:xfrm rot="-5400000">
              <a:off x="6462293" y="4563050"/>
              <a:ext cx="673500" cy="658800"/>
            </a:xfrm>
            <a:prstGeom prst="homePlate">
              <a:avLst>
                <a:gd name="adj" fmla="val 50000"/>
              </a:avLst>
            </a:prstGeom>
            <a:solidFill>
              <a:srgbClr val="005089"/>
            </a:solidFill>
            <a:ln w="25400" cap="flat" cmpd="sng">
              <a:solidFill>
                <a:srgbClr val="003A6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Raleway" panose="020B0503030101060003" pitchFamily="34" charset="77"/>
              </a:endParaRPr>
            </a:p>
          </p:txBody>
        </p:sp>
        <p:sp>
          <p:nvSpPr>
            <p:cNvPr id="42" name="Google Shape;1445;p77">
              <a:extLst>
                <a:ext uri="{FF2B5EF4-FFF2-40B4-BE49-F238E27FC236}">
                  <a16:creationId xmlns:a16="http://schemas.microsoft.com/office/drawing/2014/main" id="{0CF5FE8E-E19C-644D-BA93-B2650A6E09FA}"/>
                </a:ext>
              </a:extLst>
            </p:cNvPr>
            <p:cNvSpPr txBox="1"/>
            <p:nvPr/>
          </p:nvSpPr>
          <p:spPr>
            <a:xfrm>
              <a:off x="6469629" y="4720432"/>
              <a:ext cx="658800" cy="50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 dirty="0">
                  <a:solidFill>
                    <a:srgbClr val="FFFFFF"/>
                  </a:solidFill>
                  <a:latin typeface="Raleway" panose="020B0503030101060003" pitchFamily="34" charset="77"/>
                  <a:ea typeface="Calibri"/>
                  <a:cs typeface="Calibri"/>
                  <a:sym typeface="Calibri"/>
                </a:rPr>
                <a:t>y</a:t>
              </a:r>
              <a:endParaRPr sz="1800" dirty="0">
                <a:solidFill>
                  <a:srgbClr val="FFFFFF"/>
                </a:solidFill>
                <a:latin typeface="Raleway" panose="020B0503030101060003" pitchFamily="34" charset="77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43" name="Google Shape;1446;p77">
              <a:extLst>
                <a:ext uri="{FF2B5EF4-FFF2-40B4-BE49-F238E27FC236}">
                  <a16:creationId xmlns:a16="http://schemas.microsoft.com/office/drawing/2014/main" id="{22477AA0-3F5C-3C4D-9D60-B31172A697C5}"/>
                </a:ext>
              </a:extLst>
            </p:cNvPr>
            <p:cNvCxnSpPr>
              <a:stCxn id="44" idx="4"/>
              <a:endCxn id="41" idx="3"/>
            </p:cNvCxnSpPr>
            <p:nvPr/>
          </p:nvCxnSpPr>
          <p:spPr>
            <a:xfrm>
              <a:off x="6797158" y="4329191"/>
              <a:ext cx="1800" cy="226500"/>
            </a:xfrm>
            <a:prstGeom prst="straightConnector1">
              <a:avLst/>
            </a:prstGeom>
            <a:noFill/>
            <a:ln w="15875" cap="flat" cmpd="sng">
              <a:solidFill>
                <a:srgbClr val="333333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44" name="Google Shape;1447;p77">
              <a:extLst>
                <a:ext uri="{FF2B5EF4-FFF2-40B4-BE49-F238E27FC236}">
                  <a16:creationId xmlns:a16="http://schemas.microsoft.com/office/drawing/2014/main" id="{76B83C78-42CA-6747-97E8-A3B5ACCF1FBA}"/>
                </a:ext>
              </a:extLst>
            </p:cNvPr>
            <p:cNvSpPr/>
            <p:nvPr/>
          </p:nvSpPr>
          <p:spPr>
            <a:xfrm>
              <a:off x="6444208" y="3603791"/>
              <a:ext cx="705900" cy="725400"/>
            </a:xfrm>
            <a:prstGeom prst="ellipse">
              <a:avLst/>
            </a:prstGeom>
            <a:solidFill>
              <a:srgbClr val="A6A6A6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 dirty="0">
                  <a:solidFill>
                    <a:srgbClr val="FFFFFF"/>
                  </a:solidFill>
                  <a:latin typeface="Raleway" panose="020B0503030101060003" pitchFamily="34" charset="77"/>
                  <a:ea typeface="Calibri"/>
                  <a:cs typeface="Calibri"/>
                  <a:sym typeface="Calibri"/>
                </a:rPr>
                <a:t>x</a:t>
              </a:r>
              <a:endParaRPr sz="1800" dirty="0">
                <a:solidFill>
                  <a:srgbClr val="FFFFFF"/>
                </a:solidFill>
                <a:latin typeface="Raleway" panose="020B0503030101060003" pitchFamily="34" charset="77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45" name="Google Shape;1448;p77">
              <a:extLst>
                <a:ext uri="{FF2B5EF4-FFF2-40B4-BE49-F238E27FC236}">
                  <a16:creationId xmlns:a16="http://schemas.microsoft.com/office/drawing/2014/main" id="{6B24E3AF-4D22-C44A-918C-046352DF2664}"/>
                </a:ext>
              </a:extLst>
            </p:cNvPr>
            <p:cNvCxnSpPr>
              <a:stCxn id="40" idx="4"/>
              <a:endCxn id="44" idx="0"/>
            </p:cNvCxnSpPr>
            <p:nvPr/>
          </p:nvCxnSpPr>
          <p:spPr>
            <a:xfrm>
              <a:off x="6797158" y="3312166"/>
              <a:ext cx="0" cy="291600"/>
            </a:xfrm>
            <a:prstGeom prst="straightConnector1">
              <a:avLst/>
            </a:prstGeom>
            <a:noFill/>
            <a:ln w="15875" cap="flat" cmpd="sng">
              <a:solidFill>
                <a:srgbClr val="333333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46" name="Google Shape;1449;p77">
              <a:extLst>
                <a:ext uri="{FF2B5EF4-FFF2-40B4-BE49-F238E27FC236}">
                  <a16:creationId xmlns:a16="http://schemas.microsoft.com/office/drawing/2014/main" id="{ECC865A6-657C-814C-A5B4-8AA5B23EE241}"/>
                </a:ext>
              </a:extLst>
            </p:cNvPr>
            <p:cNvCxnSpPr>
              <a:stCxn id="38" idx="3"/>
              <a:endCxn id="44" idx="6"/>
            </p:cNvCxnSpPr>
            <p:nvPr/>
          </p:nvCxnSpPr>
          <p:spPr>
            <a:xfrm rot="-5400000" flipH="1">
              <a:off x="6068636" y="2885034"/>
              <a:ext cx="1808100" cy="354600"/>
            </a:xfrm>
            <a:prstGeom prst="bentConnector4">
              <a:avLst>
                <a:gd name="adj1" fmla="val 6396"/>
                <a:gd name="adj2" fmla="val 167188"/>
              </a:avLst>
            </a:prstGeom>
            <a:noFill/>
            <a:ln w="158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47" name="Google Shape;1450;p77">
              <a:extLst>
                <a:ext uri="{FF2B5EF4-FFF2-40B4-BE49-F238E27FC236}">
                  <a16:creationId xmlns:a16="http://schemas.microsoft.com/office/drawing/2014/main" id="{39F988BD-E034-E84D-957A-4DB878204044}"/>
                </a:ext>
              </a:extLst>
            </p:cNvPr>
            <p:cNvCxnSpPr>
              <a:stCxn id="38" idx="3"/>
              <a:endCxn id="40" idx="1"/>
            </p:cNvCxnSpPr>
            <p:nvPr/>
          </p:nvCxnSpPr>
          <p:spPr>
            <a:xfrm rot="5400000">
              <a:off x="6404186" y="2301684"/>
              <a:ext cx="534600" cy="247800"/>
            </a:xfrm>
            <a:prstGeom prst="bentConnector3">
              <a:avLst>
                <a:gd name="adj1" fmla="val 40075"/>
              </a:avLst>
            </a:prstGeom>
            <a:noFill/>
            <a:ln w="158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48" name="Google Shape;1451;p77">
              <a:extLst>
                <a:ext uri="{FF2B5EF4-FFF2-40B4-BE49-F238E27FC236}">
                  <a16:creationId xmlns:a16="http://schemas.microsoft.com/office/drawing/2014/main" id="{040BB85E-C27A-B34F-9395-405574F37C8A}"/>
                </a:ext>
              </a:extLst>
            </p:cNvPr>
            <p:cNvCxnSpPr>
              <a:stCxn id="38" idx="3"/>
              <a:endCxn id="40" idx="7"/>
            </p:cNvCxnSpPr>
            <p:nvPr/>
          </p:nvCxnSpPr>
          <p:spPr>
            <a:xfrm rot="-5400000" flipH="1">
              <a:off x="6653786" y="2299884"/>
              <a:ext cx="534600" cy="251400"/>
            </a:xfrm>
            <a:prstGeom prst="bentConnector3">
              <a:avLst>
                <a:gd name="adj1" fmla="val 40075"/>
              </a:avLst>
            </a:prstGeom>
            <a:noFill/>
            <a:ln w="158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69296539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8"/>
          <p:cNvSpPr/>
          <p:nvPr/>
        </p:nvSpPr>
        <p:spPr>
          <a:xfrm>
            <a:off x="789885" y="515754"/>
            <a:ext cx="7946152" cy="5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500" b="1" dirty="0" err="1">
                <a:solidFill>
                  <a:srgbClr val="595959"/>
                </a:solidFill>
                <a:latin typeface="Raleway"/>
                <a:ea typeface="Raleway"/>
                <a:cs typeface="Raleway"/>
                <a:sym typeface="Raleway"/>
              </a:rPr>
              <a:t>MaxJ</a:t>
            </a:r>
            <a:r>
              <a:rPr lang="en-GB" sz="3500" b="1" dirty="0">
                <a:solidFill>
                  <a:srgbClr val="595959"/>
                </a:solidFill>
                <a:latin typeface="Raleway"/>
                <a:ea typeface="Raleway"/>
                <a:cs typeface="Raleway"/>
                <a:sym typeface="Raleway"/>
              </a:rPr>
              <a:t> Intro: </a:t>
            </a:r>
            <a:r>
              <a:rPr lang="en-GB" sz="3500" dirty="0">
                <a:solidFill>
                  <a:srgbClr val="595959"/>
                </a:solidFill>
                <a:latin typeface="Raleway"/>
                <a:ea typeface="Raleway"/>
                <a:cs typeface="Raleway"/>
                <a:sym typeface="Raleway"/>
              </a:rPr>
              <a:t>Control in Space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latin typeface="Raleway" panose="020B0503030101060003" pitchFamily="34" charset="77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solidFill>
                <a:srgbClr val="7F7F7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40" name="Google Shape;140;p28"/>
          <p:cNvSpPr txBox="1"/>
          <p:nvPr/>
        </p:nvSpPr>
        <p:spPr>
          <a:xfrm>
            <a:off x="8475260" y="6356354"/>
            <a:ext cx="409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rgbClr val="888888"/>
                </a:solidFill>
                <a:latin typeface="Raleway" panose="020B0503030101060003" pitchFamily="34" charset="77"/>
                <a:ea typeface="Calibri"/>
                <a:cs typeface="Calibri"/>
                <a:sym typeface="Calibri"/>
              </a:rPr>
              <a:t>44</a:t>
            </a:fld>
            <a:endParaRPr sz="1200" dirty="0">
              <a:solidFill>
                <a:srgbClr val="888888"/>
              </a:solidFill>
              <a:latin typeface="Raleway" panose="020B0503030101060003" pitchFamily="34" charset="77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1465;p78">
            <a:extLst>
              <a:ext uri="{FF2B5EF4-FFF2-40B4-BE49-F238E27FC236}">
                <a16:creationId xmlns:a16="http://schemas.microsoft.com/office/drawing/2014/main" id="{D6F784D6-6E5B-C649-8E73-64ED3E79F425}"/>
              </a:ext>
            </a:extLst>
          </p:cNvPr>
          <p:cNvSpPr txBox="1"/>
          <p:nvPr/>
        </p:nvSpPr>
        <p:spPr>
          <a:xfrm>
            <a:off x="724150" y="2732714"/>
            <a:ext cx="5640000" cy="21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GB" dirty="0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class </a:t>
            </a:r>
            <a:r>
              <a:rPr lang="en-GB" dirty="0" err="1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SimpleKernel</a:t>
            </a:r>
            <a:r>
              <a:rPr lang="en-GB" dirty="0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 extends Kernel { </a:t>
            </a:r>
            <a:endParaRPr dirty="0">
              <a:solidFill>
                <a:srgbClr val="333333"/>
              </a:solidFill>
              <a:latin typeface="Courier" pitchFamily="2" charset="0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GB" dirty="0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    </a:t>
            </a:r>
            <a:r>
              <a:rPr lang="en-GB" dirty="0" err="1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SimpleKernel</a:t>
            </a:r>
            <a:r>
              <a:rPr lang="en-GB" dirty="0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() {</a:t>
            </a:r>
            <a:endParaRPr dirty="0">
              <a:solidFill>
                <a:schemeClr val="dk1"/>
              </a:solidFill>
              <a:latin typeface="Raleway" panose="020B0503030101060003" pitchFamily="34" charset="7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GB" dirty="0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        </a:t>
            </a:r>
            <a:r>
              <a:rPr lang="en-GB" dirty="0" err="1">
                <a:solidFill>
                  <a:srgbClr val="0000FF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DFEVar</a:t>
            </a:r>
            <a:r>
              <a:rPr lang="en-GB" dirty="0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 x = </a:t>
            </a:r>
            <a:r>
              <a:rPr lang="en-GB" dirty="0" err="1">
                <a:solidFill>
                  <a:srgbClr val="FF0000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io.input</a:t>
            </a:r>
            <a:r>
              <a:rPr lang="en-GB" dirty="0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(“</a:t>
            </a:r>
            <a:r>
              <a:rPr lang="en-GB" dirty="0">
                <a:solidFill>
                  <a:srgbClr val="0000FF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x</a:t>
            </a:r>
            <a:r>
              <a:rPr lang="en-GB" dirty="0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”, </a:t>
            </a:r>
            <a:r>
              <a:rPr lang="en-GB" dirty="0" err="1">
                <a:solidFill>
                  <a:srgbClr val="FF0000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dfeFix</a:t>
            </a:r>
            <a:r>
              <a:rPr lang="en-GB" dirty="0">
                <a:solidFill>
                  <a:srgbClr val="FF0000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(24,12)</a:t>
            </a:r>
            <a:r>
              <a:rPr lang="en-GB" dirty="0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);</a:t>
            </a:r>
            <a:endParaRPr dirty="0">
              <a:solidFill>
                <a:schemeClr val="dk1"/>
              </a:solidFill>
              <a:latin typeface="Raleway" panose="020B0503030101060003" pitchFamily="34" charset="7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GB" dirty="0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        </a:t>
            </a:r>
            <a:r>
              <a:rPr lang="en-GB" dirty="0" err="1">
                <a:solidFill>
                  <a:srgbClr val="0000FF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DFEVar</a:t>
            </a:r>
            <a:r>
              <a:rPr lang="en-GB" dirty="0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 result = (x&gt;10) ? x+1 : x-1;</a:t>
            </a:r>
            <a:endParaRPr dirty="0">
              <a:solidFill>
                <a:schemeClr val="dk1"/>
              </a:solidFill>
              <a:latin typeface="Raleway" panose="020B0503030101060003" pitchFamily="34" charset="7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GB" dirty="0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        </a:t>
            </a:r>
            <a:r>
              <a:rPr lang="en-GB" dirty="0" err="1">
                <a:solidFill>
                  <a:srgbClr val="FF0000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io.output</a:t>
            </a:r>
            <a:r>
              <a:rPr lang="en-GB" dirty="0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(“</a:t>
            </a:r>
            <a:r>
              <a:rPr lang="en-GB" dirty="0">
                <a:solidFill>
                  <a:srgbClr val="0000FF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y</a:t>
            </a:r>
            <a:r>
              <a:rPr lang="en-GB" dirty="0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”, result, </a:t>
            </a:r>
            <a:r>
              <a:rPr lang="en-GB" dirty="0" err="1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dfeFix</a:t>
            </a:r>
            <a:r>
              <a:rPr lang="en-GB" dirty="0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(24,12));</a:t>
            </a:r>
            <a:endParaRPr dirty="0">
              <a:solidFill>
                <a:schemeClr val="dk1"/>
              </a:solidFill>
              <a:latin typeface="Raleway" panose="020B0503030101060003" pitchFamily="34" charset="7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GB" dirty="0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    }</a:t>
            </a:r>
            <a:endParaRPr dirty="0">
              <a:solidFill>
                <a:schemeClr val="dk1"/>
              </a:solidFill>
              <a:latin typeface="Raleway" panose="020B0503030101060003" pitchFamily="34" charset="7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GB" dirty="0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}</a:t>
            </a:r>
            <a:endParaRPr dirty="0">
              <a:solidFill>
                <a:srgbClr val="0000FF"/>
              </a:solidFill>
              <a:latin typeface="Courier" pitchFamily="2" charset="0"/>
              <a:ea typeface="Courier New"/>
              <a:cs typeface="Courier New"/>
              <a:sym typeface="Courier New"/>
            </a:endParaRPr>
          </a:p>
        </p:txBody>
      </p:sp>
      <p:grpSp>
        <p:nvGrpSpPr>
          <p:cNvPr id="8" name="Google Shape;1466;p78">
            <a:extLst>
              <a:ext uri="{FF2B5EF4-FFF2-40B4-BE49-F238E27FC236}">
                <a16:creationId xmlns:a16="http://schemas.microsoft.com/office/drawing/2014/main" id="{9FB51F2A-936A-AC4C-A4C7-AC049F02814C}"/>
              </a:ext>
            </a:extLst>
          </p:cNvPr>
          <p:cNvGrpSpPr/>
          <p:nvPr/>
        </p:nvGrpSpPr>
        <p:grpSpPr>
          <a:xfrm>
            <a:off x="6263097" y="1713744"/>
            <a:ext cx="2757810" cy="3651426"/>
            <a:chOff x="5958297" y="468755"/>
            <a:chExt cx="2757810" cy="3651426"/>
          </a:xfrm>
        </p:grpSpPr>
        <p:sp>
          <p:nvSpPr>
            <p:cNvPr id="9" name="Google Shape;1467;p78">
              <a:extLst>
                <a:ext uri="{FF2B5EF4-FFF2-40B4-BE49-F238E27FC236}">
                  <a16:creationId xmlns:a16="http://schemas.microsoft.com/office/drawing/2014/main" id="{ED772F00-4926-B54B-9D79-C5BFBDE30951}"/>
                </a:ext>
              </a:extLst>
            </p:cNvPr>
            <p:cNvSpPr/>
            <p:nvPr/>
          </p:nvSpPr>
          <p:spPr>
            <a:xfrm rot="5400000">
              <a:off x="6921660" y="511805"/>
              <a:ext cx="389700" cy="303600"/>
            </a:xfrm>
            <a:prstGeom prst="homePlate">
              <a:avLst>
                <a:gd name="adj" fmla="val 75290"/>
              </a:avLst>
            </a:prstGeom>
            <a:solidFill>
              <a:srgbClr val="BFBFBF"/>
            </a:solidFill>
            <a:ln w="12700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Raleway" panose="020B0503030101060003" pitchFamily="34" charset="77"/>
              </a:endParaRPr>
            </a:p>
          </p:txBody>
        </p:sp>
        <p:sp>
          <p:nvSpPr>
            <p:cNvPr id="10" name="Google Shape;1468;p78">
              <a:extLst>
                <a:ext uri="{FF2B5EF4-FFF2-40B4-BE49-F238E27FC236}">
                  <a16:creationId xmlns:a16="http://schemas.microsoft.com/office/drawing/2014/main" id="{D75A0CB5-A34A-4540-AEDC-CA00FF17B469}"/>
                </a:ext>
              </a:extLst>
            </p:cNvPr>
            <p:cNvSpPr txBox="1"/>
            <p:nvPr/>
          </p:nvSpPr>
          <p:spPr>
            <a:xfrm rot="10800000">
              <a:off x="6964697" y="468861"/>
              <a:ext cx="303600" cy="27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dirty="0">
                  <a:solidFill>
                    <a:srgbClr val="333333"/>
                  </a:solidFill>
                  <a:latin typeface="Raleway" panose="020B0503030101060003" pitchFamily="34" charset="77"/>
                  <a:ea typeface="Calibri"/>
                  <a:cs typeface="Calibri"/>
                  <a:sym typeface="Calibri"/>
                </a:rPr>
                <a:t>x</a:t>
              </a:r>
              <a:endParaRPr sz="1400" dirty="0">
                <a:solidFill>
                  <a:srgbClr val="333333"/>
                </a:solidFill>
                <a:latin typeface="Raleway" panose="020B0503030101060003" pitchFamily="34" charset="77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Google Shape;1469;p78">
              <a:extLst>
                <a:ext uri="{FF2B5EF4-FFF2-40B4-BE49-F238E27FC236}">
                  <a16:creationId xmlns:a16="http://schemas.microsoft.com/office/drawing/2014/main" id="{8D2637E3-C3FB-AB45-9761-7C56EA904EC8}"/>
                </a:ext>
              </a:extLst>
            </p:cNvPr>
            <p:cNvSpPr/>
            <p:nvPr/>
          </p:nvSpPr>
          <p:spPr>
            <a:xfrm>
              <a:off x="6870945" y="1890102"/>
              <a:ext cx="478500" cy="475800"/>
            </a:xfrm>
            <a:prstGeom prst="ellipse">
              <a:avLst/>
            </a:prstGeom>
            <a:noFill/>
            <a:ln w="9525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800" dirty="0">
                  <a:solidFill>
                    <a:srgbClr val="000000"/>
                  </a:solidFill>
                  <a:latin typeface="Raleway" panose="020B0503030101060003" pitchFamily="34" charset="77"/>
                  <a:ea typeface="Calibri"/>
                  <a:cs typeface="Calibri"/>
                  <a:sym typeface="Calibri"/>
                </a:rPr>
                <a:t>+</a:t>
              </a:r>
              <a:endParaRPr sz="2800" dirty="0">
                <a:solidFill>
                  <a:srgbClr val="000000"/>
                </a:solidFill>
                <a:latin typeface="Raleway" panose="020B0503030101060003" pitchFamily="34" charset="77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1470;p78">
              <a:extLst>
                <a:ext uri="{FF2B5EF4-FFF2-40B4-BE49-F238E27FC236}">
                  <a16:creationId xmlns:a16="http://schemas.microsoft.com/office/drawing/2014/main" id="{7DD89C0A-76C2-B447-BE89-8BA4EF6F2B55}"/>
                </a:ext>
              </a:extLst>
            </p:cNvPr>
            <p:cNvSpPr/>
            <p:nvPr/>
          </p:nvSpPr>
          <p:spPr>
            <a:xfrm>
              <a:off x="7349074" y="1626097"/>
              <a:ext cx="468829" cy="238137"/>
            </a:xfrm>
            <a:prstGeom prst="flowChartProcess">
              <a:avLst/>
            </a:prstGeom>
            <a:noFill/>
            <a:ln w="9525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 dirty="0">
                  <a:solidFill>
                    <a:srgbClr val="000000"/>
                  </a:solidFill>
                  <a:latin typeface="Raleway" panose="020B0503030101060003" pitchFamily="34" charset="77"/>
                  <a:ea typeface="Calibri"/>
                  <a:cs typeface="Calibri"/>
                  <a:sym typeface="Calibri"/>
                </a:rPr>
                <a:t>1</a:t>
              </a:r>
              <a:endParaRPr sz="1200" dirty="0">
                <a:solidFill>
                  <a:srgbClr val="000000"/>
                </a:solidFill>
                <a:latin typeface="Raleway" panose="020B0503030101060003" pitchFamily="34" charset="77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3" name="Google Shape;1471;p78">
              <a:extLst>
                <a:ext uri="{FF2B5EF4-FFF2-40B4-BE49-F238E27FC236}">
                  <a16:creationId xmlns:a16="http://schemas.microsoft.com/office/drawing/2014/main" id="{CC27FC83-8EFC-4A45-B654-7B347E5FCA16}"/>
                </a:ext>
              </a:extLst>
            </p:cNvPr>
            <p:cNvCxnSpPr>
              <a:stCxn id="12" idx="2"/>
              <a:endCxn id="11" idx="6"/>
            </p:cNvCxnSpPr>
            <p:nvPr/>
          </p:nvCxnSpPr>
          <p:spPr>
            <a:xfrm rot="5400000">
              <a:off x="7334638" y="1879084"/>
              <a:ext cx="263700" cy="234000"/>
            </a:xfrm>
            <a:prstGeom prst="bentConnector2">
              <a:avLst/>
            </a:prstGeom>
            <a:noFill/>
            <a:ln w="31750" cap="flat" cmpd="sng">
              <a:solidFill>
                <a:srgbClr val="333333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14" name="Google Shape;1472;p78">
              <a:extLst>
                <a:ext uri="{FF2B5EF4-FFF2-40B4-BE49-F238E27FC236}">
                  <a16:creationId xmlns:a16="http://schemas.microsoft.com/office/drawing/2014/main" id="{C3C98520-7E7D-434B-BE7E-1DD280EF0675}"/>
                </a:ext>
              </a:extLst>
            </p:cNvPr>
            <p:cNvSpPr/>
            <p:nvPr/>
          </p:nvSpPr>
          <p:spPr>
            <a:xfrm rot="-5400000">
              <a:off x="7389931" y="3751931"/>
              <a:ext cx="417900" cy="318600"/>
            </a:xfrm>
            <a:prstGeom prst="homePlate">
              <a:avLst>
                <a:gd name="adj" fmla="val 58728"/>
              </a:avLst>
            </a:prstGeom>
            <a:solidFill>
              <a:srgbClr val="BFBFBF"/>
            </a:solidFill>
            <a:ln w="9525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Raleway" panose="020B0503030101060003" pitchFamily="34" charset="77"/>
              </a:endParaRPr>
            </a:p>
          </p:txBody>
        </p:sp>
        <p:sp>
          <p:nvSpPr>
            <p:cNvPr id="15" name="Google Shape;1473;p78">
              <a:extLst>
                <a:ext uri="{FF2B5EF4-FFF2-40B4-BE49-F238E27FC236}">
                  <a16:creationId xmlns:a16="http://schemas.microsoft.com/office/drawing/2014/main" id="{3EBC9AB9-D6D3-7744-B9D3-51D04502A4DE}"/>
                </a:ext>
              </a:extLst>
            </p:cNvPr>
            <p:cNvSpPr txBox="1"/>
            <p:nvPr/>
          </p:nvSpPr>
          <p:spPr>
            <a:xfrm>
              <a:off x="7439567" y="3795791"/>
              <a:ext cx="318600" cy="32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dirty="0">
                  <a:solidFill>
                    <a:srgbClr val="000000"/>
                  </a:solidFill>
                  <a:latin typeface="Raleway" panose="020B0503030101060003" pitchFamily="34" charset="77"/>
                  <a:ea typeface="Calibri"/>
                  <a:cs typeface="Calibri"/>
                  <a:sym typeface="Calibri"/>
                </a:rPr>
                <a:t>y</a:t>
              </a:r>
              <a:endParaRPr sz="1400" dirty="0">
                <a:solidFill>
                  <a:srgbClr val="000000"/>
                </a:solidFill>
                <a:latin typeface="Raleway" panose="020B0503030101060003" pitchFamily="34" charset="77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1474;p78">
              <a:extLst>
                <a:ext uri="{FF2B5EF4-FFF2-40B4-BE49-F238E27FC236}">
                  <a16:creationId xmlns:a16="http://schemas.microsoft.com/office/drawing/2014/main" id="{6FE030DD-36C9-C746-9F88-A3B4774C3C3A}"/>
                </a:ext>
              </a:extLst>
            </p:cNvPr>
            <p:cNvSpPr/>
            <p:nvPr/>
          </p:nvSpPr>
          <p:spPr>
            <a:xfrm>
              <a:off x="7818522" y="1858274"/>
              <a:ext cx="448800" cy="481800"/>
            </a:xfrm>
            <a:prstGeom prst="ellipse">
              <a:avLst/>
            </a:prstGeom>
            <a:noFill/>
            <a:ln w="9525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800" dirty="0">
                  <a:solidFill>
                    <a:srgbClr val="000000"/>
                  </a:solidFill>
                  <a:latin typeface="Raleway" panose="020B0503030101060003" pitchFamily="34" charset="77"/>
                  <a:ea typeface="Calibri"/>
                  <a:cs typeface="Calibri"/>
                  <a:sym typeface="Calibri"/>
                </a:rPr>
                <a:t>-</a:t>
              </a:r>
              <a:endParaRPr sz="2800" dirty="0">
                <a:solidFill>
                  <a:srgbClr val="000000"/>
                </a:solidFill>
                <a:latin typeface="Raleway" panose="020B0503030101060003" pitchFamily="34" charset="77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1475;p78">
              <a:extLst>
                <a:ext uri="{FF2B5EF4-FFF2-40B4-BE49-F238E27FC236}">
                  <a16:creationId xmlns:a16="http://schemas.microsoft.com/office/drawing/2014/main" id="{42B0CC4C-02EE-F548-9B24-8BBBB200928D}"/>
                </a:ext>
              </a:extLst>
            </p:cNvPr>
            <p:cNvSpPr/>
            <p:nvPr/>
          </p:nvSpPr>
          <p:spPr>
            <a:xfrm>
              <a:off x="8253117" y="1618158"/>
              <a:ext cx="462990" cy="232194"/>
            </a:xfrm>
            <a:prstGeom prst="flowChartProcess">
              <a:avLst/>
            </a:prstGeom>
            <a:noFill/>
            <a:ln w="9525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 dirty="0">
                  <a:solidFill>
                    <a:srgbClr val="000000"/>
                  </a:solidFill>
                  <a:latin typeface="Raleway" panose="020B0503030101060003" pitchFamily="34" charset="77"/>
                  <a:ea typeface="Calibri"/>
                  <a:cs typeface="Calibri"/>
                  <a:sym typeface="Calibri"/>
                </a:rPr>
                <a:t>1</a:t>
              </a:r>
              <a:endParaRPr sz="1200" dirty="0">
                <a:solidFill>
                  <a:srgbClr val="000000"/>
                </a:solidFill>
                <a:latin typeface="Raleway" panose="020B0503030101060003" pitchFamily="34" charset="77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8" name="Google Shape;1476;p78">
              <a:extLst>
                <a:ext uri="{FF2B5EF4-FFF2-40B4-BE49-F238E27FC236}">
                  <a16:creationId xmlns:a16="http://schemas.microsoft.com/office/drawing/2014/main" id="{35334A33-727F-1048-A9E6-B14480FF2791}"/>
                </a:ext>
              </a:extLst>
            </p:cNvPr>
            <p:cNvCxnSpPr>
              <a:stCxn id="17" idx="2"/>
              <a:endCxn id="16" idx="6"/>
            </p:cNvCxnSpPr>
            <p:nvPr/>
          </p:nvCxnSpPr>
          <p:spPr>
            <a:xfrm rot="5400000">
              <a:off x="8251662" y="1866102"/>
              <a:ext cx="248700" cy="217200"/>
            </a:xfrm>
            <a:prstGeom prst="bentConnector2">
              <a:avLst/>
            </a:prstGeom>
            <a:noFill/>
            <a:ln w="31750" cap="flat" cmpd="sng">
              <a:solidFill>
                <a:srgbClr val="333333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19" name="Google Shape;1477;p78">
              <a:extLst>
                <a:ext uri="{FF2B5EF4-FFF2-40B4-BE49-F238E27FC236}">
                  <a16:creationId xmlns:a16="http://schemas.microsoft.com/office/drawing/2014/main" id="{C6C0CE9C-4305-3B4E-953C-7228BD88C451}"/>
                </a:ext>
              </a:extLst>
            </p:cNvPr>
            <p:cNvSpPr/>
            <p:nvPr/>
          </p:nvSpPr>
          <p:spPr>
            <a:xfrm>
              <a:off x="5958297" y="1929086"/>
              <a:ext cx="435300" cy="462900"/>
            </a:xfrm>
            <a:prstGeom prst="ellipse">
              <a:avLst/>
            </a:prstGeom>
            <a:noFill/>
            <a:ln w="9525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400" dirty="0">
                  <a:solidFill>
                    <a:srgbClr val="000000"/>
                  </a:solidFill>
                  <a:latin typeface="Raleway" panose="020B0503030101060003" pitchFamily="34" charset="77"/>
                  <a:ea typeface="Calibri"/>
                  <a:cs typeface="Calibri"/>
                  <a:sym typeface="Calibri"/>
                </a:rPr>
                <a:t>&gt;</a:t>
              </a:r>
              <a:endParaRPr sz="2400" dirty="0">
                <a:solidFill>
                  <a:srgbClr val="000000"/>
                </a:solidFill>
                <a:latin typeface="Raleway" panose="020B0503030101060003" pitchFamily="34" charset="77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1478;p78">
              <a:extLst>
                <a:ext uri="{FF2B5EF4-FFF2-40B4-BE49-F238E27FC236}">
                  <a16:creationId xmlns:a16="http://schemas.microsoft.com/office/drawing/2014/main" id="{B6F1B29C-78B9-BC4D-AC1C-A570D0B7C1D0}"/>
                </a:ext>
              </a:extLst>
            </p:cNvPr>
            <p:cNvSpPr/>
            <p:nvPr/>
          </p:nvSpPr>
          <p:spPr>
            <a:xfrm>
              <a:off x="6395357" y="1632978"/>
              <a:ext cx="472929" cy="236424"/>
            </a:xfrm>
            <a:prstGeom prst="flowChartProcess">
              <a:avLst/>
            </a:prstGeom>
            <a:noFill/>
            <a:ln w="9525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 dirty="0">
                  <a:solidFill>
                    <a:srgbClr val="000000"/>
                  </a:solidFill>
                  <a:latin typeface="Raleway" panose="020B0503030101060003" pitchFamily="34" charset="77"/>
                  <a:ea typeface="Calibri"/>
                  <a:cs typeface="Calibri"/>
                  <a:sym typeface="Calibri"/>
                </a:rPr>
                <a:t>10</a:t>
              </a:r>
              <a:endParaRPr sz="1200" dirty="0">
                <a:solidFill>
                  <a:srgbClr val="000000"/>
                </a:solidFill>
                <a:latin typeface="Raleway" panose="020B0503030101060003" pitchFamily="34" charset="77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1" name="Google Shape;1479;p78">
              <a:extLst>
                <a:ext uri="{FF2B5EF4-FFF2-40B4-BE49-F238E27FC236}">
                  <a16:creationId xmlns:a16="http://schemas.microsoft.com/office/drawing/2014/main" id="{E5C34E9E-CF04-3940-8A0E-C9D66F16741A}"/>
                </a:ext>
              </a:extLst>
            </p:cNvPr>
            <p:cNvCxnSpPr>
              <a:stCxn id="20" idx="2"/>
              <a:endCxn id="19" idx="6"/>
            </p:cNvCxnSpPr>
            <p:nvPr/>
          </p:nvCxnSpPr>
          <p:spPr>
            <a:xfrm rot="5400000">
              <a:off x="6367221" y="1895802"/>
              <a:ext cx="291000" cy="238200"/>
            </a:xfrm>
            <a:prstGeom prst="bentConnector2">
              <a:avLst/>
            </a:prstGeom>
            <a:noFill/>
            <a:ln w="31750" cap="flat" cmpd="sng">
              <a:solidFill>
                <a:srgbClr val="333333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2" name="Google Shape;1480;p78">
              <a:extLst>
                <a:ext uri="{FF2B5EF4-FFF2-40B4-BE49-F238E27FC236}">
                  <a16:creationId xmlns:a16="http://schemas.microsoft.com/office/drawing/2014/main" id="{5CA15D4C-35C7-EF47-9B7F-DC3FE62277F2}"/>
                </a:ext>
              </a:extLst>
            </p:cNvPr>
            <p:cNvSpPr/>
            <p:nvPr/>
          </p:nvSpPr>
          <p:spPr>
            <a:xfrm>
              <a:off x="6874886" y="2716003"/>
              <a:ext cx="1445738" cy="260672"/>
            </a:xfrm>
            <a:prstGeom prst="flowChartManualOperation">
              <a:avLst/>
            </a:prstGeom>
            <a:noFill/>
            <a:ln w="12700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 dirty="0">
                  <a:latin typeface="Raleway" panose="020B0503030101060003" pitchFamily="34" charset="77"/>
                  <a:ea typeface="Calibri"/>
                  <a:cs typeface="Calibri"/>
                  <a:sym typeface="Calibri"/>
                </a:rPr>
                <a:t>mux</a:t>
              </a:r>
              <a:endParaRPr sz="1800" dirty="0">
                <a:latin typeface="Raleway" panose="020B0503030101060003" pitchFamily="34" charset="77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3" name="Google Shape;1481;p78">
              <a:extLst>
                <a:ext uri="{FF2B5EF4-FFF2-40B4-BE49-F238E27FC236}">
                  <a16:creationId xmlns:a16="http://schemas.microsoft.com/office/drawing/2014/main" id="{22F95ACF-5D3F-CE42-9B69-451B47276AFE}"/>
                </a:ext>
              </a:extLst>
            </p:cNvPr>
            <p:cNvCxnSpPr>
              <a:stCxn id="11" idx="4"/>
            </p:cNvCxnSpPr>
            <p:nvPr/>
          </p:nvCxnSpPr>
          <p:spPr>
            <a:xfrm>
              <a:off x="7110195" y="2365902"/>
              <a:ext cx="8400" cy="363900"/>
            </a:xfrm>
            <a:prstGeom prst="straightConnector1">
              <a:avLst/>
            </a:prstGeom>
            <a:noFill/>
            <a:ln w="31750" cap="flat" cmpd="sng">
              <a:solidFill>
                <a:srgbClr val="333333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24" name="Google Shape;1482;p78">
              <a:extLst>
                <a:ext uri="{FF2B5EF4-FFF2-40B4-BE49-F238E27FC236}">
                  <a16:creationId xmlns:a16="http://schemas.microsoft.com/office/drawing/2014/main" id="{F1468078-5ABB-1E49-8BB8-036EC5816012}"/>
                </a:ext>
              </a:extLst>
            </p:cNvPr>
            <p:cNvCxnSpPr/>
            <p:nvPr/>
          </p:nvCxnSpPr>
          <p:spPr>
            <a:xfrm>
              <a:off x="8061561" y="2342617"/>
              <a:ext cx="600" cy="361200"/>
            </a:xfrm>
            <a:prstGeom prst="straightConnector1">
              <a:avLst/>
            </a:prstGeom>
            <a:noFill/>
            <a:ln w="31750" cap="flat" cmpd="sng">
              <a:solidFill>
                <a:srgbClr val="333333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25" name="Google Shape;1483;p78">
              <a:extLst>
                <a:ext uri="{FF2B5EF4-FFF2-40B4-BE49-F238E27FC236}">
                  <a16:creationId xmlns:a16="http://schemas.microsoft.com/office/drawing/2014/main" id="{4D6A1E00-A926-C94A-998B-736AC9A6CDC3}"/>
                </a:ext>
              </a:extLst>
            </p:cNvPr>
            <p:cNvCxnSpPr>
              <a:stCxn id="9" idx="3"/>
              <a:endCxn id="11" idx="0"/>
            </p:cNvCxnSpPr>
            <p:nvPr/>
          </p:nvCxnSpPr>
          <p:spPr>
            <a:xfrm rot="5400000">
              <a:off x="6597510" y="1371155"/>
              <a:ext cx="1031700" cy="6300"/>
            </a:xfrm>
            <a:prstGeom prst="bentConnector3">
              <a:avLst>
                <a:gd name="adj1" fmla="val 49997"/>
              </a:avLst>
            </a:prstGeom>
            <a:noFill/>
            <a:ln w="31750" cap="flat" cmpd="sng">
              <a:solidFill>
                <a:srgbClr val="333333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26" name="Google Shape;1484;p78">
              <a:extLst>
                <a:ext uri="{FF2B5EF4-FFF2-40B4-BE49-F238E27FC236}">
                  <a16:creationId xmlns:a16="http://schemas.microsoft.com/office/drawing/2014/main" id="{365C9517-0170-4D43-951A-0634EED46C96}"/>
                </a:ext>
              </a:extLst>
            </p:cNvPr>
            <p:cNvCxnSpPr>
              <a:stCxn id="9" idx="3"/>
              <a:endCxn id="19" idx="0"/>
            </p:cNvCxnSpPr>
            <p:nvPr/>
          </p:nvCxnSpPr>
          <p:spPr>
            <a:xfrm rot="5400000">
              <a:off x="6110910" y="923555"/>
              <a:ext cx="1070700" cy="940500"/>
            </a:xfrm>
            <a:prstGeom prst="bentConnector3">
              <a:avLst>
                <a:gd name="adj1" fmla="val 47170"/>
              </a:avLst>
            </a:prstGeom>
            <a:noFill/>
            <a:ln w="31750" cap="flat" cmpd="sng">
              <a:solidFill>
                <a:srgbClr val="333333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27" name="Google Shape;1485;p78">
              <a:extLst>
                <a:ext uri="{FF2B5EF4-FFF2-40B4-BE49-F238E27FC236}">
                  <a16:creationId xmlns:a16="http://schemas.microsoft.com/office/drawing/2014/main" id="{82887197-FF45-AA42-B70D-46170A65A8B3}"/>
                </a:ext>
              </a:extLst>
            </p:cNvPr>
            <p:cNvCxnSpPr>
              <a:stCxn id="9" idx="3"/>
              <a:endCxn id="16" idx="0"/>
            </p:cNvCxnSpPr>
            <p:nvPr/>
          </p:nvCxnSpPr>
          <p:spPr>
            <a:xfrm rot="-5400000" flipH="1">
              <a:off x="7079760" y="895205"/>
              <a:ext cx="999900" cy="926400"/>
            </a:xfrm>
            <a:prstGeom prst="bentConnector3">
              <a:avLst>
                <a:gd name="adj1" fmla="val 49996"/>
              </a:avLst>
            </a:prstGeom>
            <a:noFill/>
            <a:ln w="31750" cap="flat" cmpd="sng">
              <a:solidFill>
                <a:srgbClr val="333333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28" name="Google Shape;1486;p78">
              <a:extLst>
                <a:ext uri="{FF2B5EF4-FFF2-40B4-BE49-F238E27FC236}">
                  <a16:creationId xmlns:a16="http://schemas.microsoft.com/office/drawing/2014/main" id="{87DF6569-97C3-3448-9308-3CA70ECD8F66}"/>
                </a:ext>
              </a:extLst>
            </p:cNvPr>
            <p:cNvCxnSpPr>
              <a:stCxn id="19" idx="4"/>
              <a:endCxn id="22" idx="1"/>
            </p:cNvCxnSpPr>
            <p:nvPr/>
          </p:nvCxnSpPr>
          <p:spPr>
            <a:xfrm rot="-5400000" flipH="1">
              <a:off x="6370497" y="2197436"/>
              <a:ext cx="454500" cy="843600"/>
            </a:xfrm>
            <a:prstGeom prst="bentConnector2">
              <a:avLst/>
            </a:prstGeom>
            <a:noFill/>
            <a:ln w="9525" cap="flat" cmpd="sng">
              <a:solidFill>
                <a:srgbClr val="333333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29" name="Google Shape;1487;p78">
              <a:extLst>
                <a:ext uri="{FF2B5EF4-FFF2-40B4-BE49-F238E27FC236}">
                  <a16:creationId xmlns:a16="http://schemas.microsoft.com/office/drawing/2014/main" id="{655D9B95-52D0-E442-9FF9-BBB474DA5E77}"/>
                </a:ext>
              </a:extLst>
            </p:cNvPr>
            <p:cNvCxnSpPr>
              <a:stCxn id="22" idx="2"/>
              <a:endCxn id="14" idx="3"/>
            </p:cNvCxnSpPr>
            <p:nvPr/>
          </p:nvCxnSpPr>
          <p:spPr>
            <a:xfrm>
              <a:off x="7597755" y="2976675"/>
              <a:ext cx="1200" cy="725700"/>
            </a:xfrm>
            <a:prstGeom prst="straightConnector1">
              <a:avLst/>
            </a:prstGeom>
            <a:noFill/>
            <a:ln w="31750" cap="flat" cmpd="sng">
              <a:solidFill>
                <a:srgbClr val="333333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cxnSp>
        <p:nvCxnSpPr>
          <p:cNvPr id="30" name="Google Shape;1489;p78">
            <a:extLst>
              <a:ext uri="{FF2B5EF4-FFF2-40B4-BE49-F238E27FC236}">
                <a16:creationId xmlns:a16="http://schemas.microsoft.com/office/drawing/2014/main" id="{23387BDA-F6E8-7C43-AB22-A04157AF52BD}"/>
              </a:ext>
            </a:extLst>
          </p:cNvPr>
          <p:cNvCxnSpPr>
            <a:endCxn id="15" idx="1"/>
          </p:cNvCxnSpPr>
          <p:nvPr/>
        </p:nvCxnSpPr>
        <p:spPr>
          <a:xfrm>
            <a:off x="3136067" y="3861330"/>
            <a:ext cx="4608300" cy="1341600"/>
          </a:xfrm>
          <a:prstGeom prst="straightConnector1">
            <a:avLst/>
          </a:prstGeom>
          <a:noFill/>
          <a:ln w="25400" cap="flat" cmpd="sng">
            <a:solidFill>
              <a:srgbClr val="333333"/>
            </a:solidFill>
            <a:prstDash val="dash"/>
            <a:round/>
            <a:headEnd type="none" w="sm" len="sm"/>
            <a:tailEnd type="stealth" w="med" len="med"/>
          </a:ln>
        </p:spPr>
      </p:cxnSp>
      <p:cxnSp>
        <p:nvCxnSpPr>
          <p:cNvPr id="31" name="Google Shape;1490;p78">
            <a:extLst>
              <a:ext uri="{FF2B5EF4-FFF2-40B4-BE49-F238E27FC236}">
                <a16:creationId xmlns:a16="http://schemas.microsoft.com/office/drawing/2014/main" id="{8AF1C3D3-4E18-CE4D-AE1A-030A93B632E0}"/>
              </a:ext>
            </a:extLst>
          </p:cNvPr>
          <p:cNvCxnSpPr>
            <a:endCxn id="10" idx="3"/>
          </p:cNvCxnSpPr>
          <p:nvPr/>
        </p:nvCxnSpPr>
        <p:spPr>
          <a:xfrm rot="10800000" flipH="1">
            <a:off x="4183397" y="1851550"/>
            <a:ext cx="3086100" cy="1420500"/>
          </a:xfrm>
          <a:prstGeom prst="straightConnector1">
            <a:avLst/>
          </a:prstGeom>
          <a:noFill/>
          <a:ln w="25400" cap="flat" cmpd="sng">
            <a:solidFill>
              <a:srgbClr val="333333"/>
            </a:solidFill>
            <a:prstDash val="dash"/>
            <a:round/>
            <a:headEnd type="none" w="sm" len="sm"/>
            <a:tailEnd type="stealth" w="med" len="med"/>
          </a:ln>
        </p:spPr>
      </p:cxnSp>
    </p:spTree>
    <p:extLst>
      <p:ext uri="{BB962C8B-B14F-4D97-AF65-F5344CB8AC3E}">
        <p14:creationId xmlns:p14="http://schemas.microsoft.com/office/powerpoint/2010/main" val="283208452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8"/>
          <p:cNvSpPr txBox="1">
            <a:spLocks noGrp="1"/>
          </p:cNvSpPr>
          <p:nvPr>
            <p:ph type="body" idx="1"/>
          </p:nvPr>
        </p:nvSpPr>
        <p:spPr>
          <a:xfrm>
            <a:off x="851792" y="1324000"/>
            <a:ext cx="8049000" cy="46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noAutofit/>
          </a:bodyPr>
          <a:lstStyle/>
          <a:p>
            <a:pPr marL="285750" indent="-285750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SzPts val="2220"/>
            </a:pPr>
            <a:r>
              <a:rPr lang="en-GB" sz="2400" dirty="0">
                <a:solidFill>
                  <a:schemeClr val="tx1"/>
                </a:solidFill>
                <a:latin typeface="Raleway"/>
                <a:sym typeface="Raleway"/>
              </a:rPr>
              <a:t>Operations instantiated as separate arithmetic units</a:t>
            </a:r>
          </a:p>
          <a:p>
            <a:pPr marL="285750" indent="-285750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SzPts val="2220"/>
            </a:pPr>
            <a:r>
              <a:rPr lang="en-GB" sz="2400" dirty="0">
                <a:solidFill>
                  <a:schemeClr val="tx1"/>
                </a:solidFill>
                <a:latin typeface="Raleway"/>
                <a:sym typeface="Raleway"/>
              </a:rPr>
              <a:t>Units along data paths use custom arithmetic and numeric representations (as long data stays correct)</a:t>
            </a:r>
          </a:p>
          <a:p>
            <a:pPr marL="285750" indent="-285750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SzPts val="2220"/>
            </a:pPr>
            <a:r>
              <a:rPr lang="en-GB" sz="2400" dirty="0">
                <a:solidFill>
                  <a:schemeClr val="tx1"/>
                </a:solidFill>
                <a:latin typeface="Raleway"/>
                <a:sym typeface="Raleway"/>
              </a:rPr>
              <a:t>These custom number formats may reduce individual unit sizes (and increase the number of parallel units that can fit into a given DFE)  </a:t>
            </a:r>
          </a:p>
          <a:p>
            <a:pPr marL="285750" indent="-285750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SzPts val="2220"/>
            </a:pPr>
            <a:r>
              <a:rPr lang="en-GB" sz="2400" dirty="0">
                <a:solidFill>
                  <a:schemeClr val="tx1"/>
                </a:solidFill>
                <a:latin typeface="Raleway"/>
                <a:sym typeface="Raleway"/>
              </a:rPr>
              <a:t>Data rates of memory and I/O communication are also typically increased due to reduced data sizes</a:t>
            </a:r>
          </a:p>
        </p:txBody>
      </p:sp>
      <p:sp>
        <p:nvSpPr>
          <p:cNvPr id="138" name="Google Shape;138;p28"/>
          <p:cNvSpPr/>
          <p:nvPr/>
        </p:nvSpPr>
        <p:spPr>
          <a:xfrm>
            <a:off x="789885" y="515754"/>
            <a:ext cx="7946152" cy="5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500" b="1" dirty="0" err="1">
                <a:solidFill>
                  <a:srgbClr val="595959"/>
                </a:solidFill>
                <a:latin typeface="Raleway"/>
                <a:ea typeface="Raleway"/>
                <a:cs typeface="Raleway"/>
                <a:sym typeface="Raleway"/>
              </a:rPr>
              <a:t>MaxJ</a:t>
            </a:r>
            <a:r>
              <a:rPr lang="en-GB" sz="3500" b="1" dirty="0">
                <a:solidFill>
                  <a:srgbClr val="595959"/>
                </a:solidFill>
                <a:latin typeface="Raleway"/>
                <a:ea typeface="Raleway"/>
                <a:cs typeface="Raleway"/>
                <a:sym typeface="Raleway"/>
              </a:rPr>
              <a:t> Intro: </a:t>
            </a:r>
            <a:r>
              <a:rPr lang="en-GB" sz="3500" dirty="0">
                <a:solidFill>
                  <a:srgbClr val="595959"/>
                </a:solidFill>
                <a:latin typeface="Raleway"/>
                <a:ea typeface="Raleway"/>
                <a:cs typeface="Raleway"/>
                <a:sym typeface="Raleway"/>
              </a:rPr>
              <a:t>Spatial Arithmetic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latin typeface="Raleway" panose="020B0503030101060003" pitchFamily="34" charset="77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solidFill>
                <a:srgbClr val="7F7F7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40" name="Google Shape;140;p28"/>
          <p:cNvSpPr txBox="1"/>
          <p:nvPr/>
        </p:nvSpPr>
        <p:spPr>
          <a:xfrm>
            <a:off x="8475260" y="6356354"/>
            <a:ext cx="409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rgbClr val="888888"/>
                </a:solidFill>
                <a:latin typeface="Raleway" panose="020B0503030101060003" pitchFamily="34" charset="77"/>
                <a:ea typeface="Calibri"/>
                <a:cs typeface="Calibri"/>
                <a:sym typeface="Calibri"/>
              </a:rPr>
              <a:t>45</a:t>
            </a:fld>
            <a:endParaRPr sz="1200" dirty="0">
              <a:solidFill>
                <a:srgbClr val="888888"/>
              </a:solidFill>
              <a:latin typeface="Raleway" panose="020B0503030101060003" pitchFamily="34" charset="77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6109411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8"/>
          <p:cNvSpPr/>
          <p:nvPr/>
        </p:nvSpPr>
        <p:spPr>
          <a:xfrm>
            <a:off x="789885" y="515754"/>
            <a:ext cx="8354116" cy="5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500" b="1" dirty="0" err="1">
                <a:solidFill>
                  <a:srgbClr val="595959"/>
                </a:solidFill>
                <a:latin typeface="Raleway"/>
                <a:ea typeface="Raleway"/>
                <a:cs typeface="Raleway"/>
                <a:sym typeface="Raleway"/>
              </a:rPr>
              <a:t>MaxJ</a:t>
            </a:r>
            <a:r>
              <a:rPr lang="en-GB" sz="3500" b="1" dirty="0">
                <a:solidFill>
                  <a:srgbClr val="595959"/>
                </a:solidFill>
                <a:latin typeface="Raleway"/>
                <a:ea typeface="Raleway"/>
                <a:cs typeface="Raleway"/>
                <a:sym typeface="Raleway"/>
              </a:rPr>
              <a:t> Intro: </a:t>
            </a:r>
            <a:r>
              <a:rPr lang="en-GB" sz="3500" dirty="0">
                <a:solidFill>
                  <a:srgbClr val="595959"/>
                </a:solidFill>
                <a:latin typeface="Raleway"/>
                <a:ea typeface="Raleway"/>
                <a:cs typeface="Raleway"/>
                <a:sym typeface="Raleway"/>
              </a:rPr>
              <a:t>Optimisations at all levels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latin typeface="Raleway" panose="020B0503030101060003" pitchFamily="34" charset="77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solidFill>
                <a:srgbClr val="7F7F7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40" name="Google Shape;140;p28"/>
          <p:cNvSpPr txBox="1"/>
          <p:nvPr/>
        </p:nvSpPr>
        <p:spPr>
          <a:xfrm>
            <a:off x="8475260" y="6356354"/>
            <a:ext cx="409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rgbClr val="888888"/>
                </a:solidFill>
                <a:latin typeface="Raleway" panose="020B0503030101060003" pitchFamily="34" charset="77"/>
                <a:ea typeface="Calibri"/>
                <a:cs typeface="Calibri"/>
                <a:sym typeface="Calibri"/>
              </a:rPr>
              <a:t>46</a:t>
            </a:fld>
            <a:endParaRPr sz="1200" dirty="0">
              <a:solidFill>
                <a:srgbClr val="888888"/>
              </a:solidFill>
              <a:latin typeface="Raleway" panose="020B0503030101060003" pitchFamily="34" charset="77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7" name="Google Shape;1534;p81">
            <a:extLst>
              <a:ext uri="{FF2B5EF4-FFF2-40B4-BE49-F238E27FC236}">
                <a16:creationId xmlns:a16="http://schemas.microsoft.com/office/drawing/2014/main" id="{530AB05E-58AD-9445-8840-431C92C1636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38871688"/>
              </p:ext>
            </p:extLst>
          </p:nvPr>
        </p:nvGraphicFramePr>
        <p:xfrm>
          <a:off x="1234967" y="2157700"/>
          <a:ext cx="7268400" cy="25426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033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34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12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Multiple scales of computing</a:t>
                      </a:r>
                      <a:endParaRPr b="1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50" marR="91450" marT="45725" marB="45725">
                    <a:lnB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 dirty="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Important features for optimization</a:t>
                      </a:r>
                      <a:endParaRPr b="1" dirty="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50" marR="91450" marT="45725" marB="45725">
                    <a:lnB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12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complete system level</a:t>
                      </a:r>
                      <a:endParaRPr dirty="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50" marR="91450" marT="45725" marB="45725">
                    <a:lnL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285750" marR="0" lvl="0" indent="-2476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33333"/>
                        </a:buClr>
                        <a:buSzPts val="1400"/>
                        <a:buFont typeface="Raleway"/>
                        <a:buChar char="⇒"/>
                      </a:pPr>
                      <a:r>
                        <a:rPr lang="en-GB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balance compute, storage and IO</a:t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50" marR="91450" marT="45725" marB="45725">
                    <a:lnL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89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parallel node level</a:t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50" marR="91450" marT="45725" marB="45725">
                    <a:lnL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285750" marR="0" lvl="0" indent="-2476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33333"/>
                        </a:buClr>
                        <a:buSzPts val="1400"/>
                        <a:buFont typeface="Raleway"/>
                        <a:buChar char="⇒"/>
                      </a:pPr>
                      <a:r>
                        <a:rPr lang="en-GB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maximize utilization of compute and interconnect</a:t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50" marR="91450" marT="45725" marB="45725">
                    <a:lnL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12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microarchitecture level</a:t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50" marR="91450" marT="45725" marB="45725">
                    <a:lnL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285750" marR="0" lvl="0" indent="-2476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33333"/>
                        </a:buClr>
                        <a:buSzPts val="1400"/>
                        <a:buFont typeface="Raleway"/>
                        <a:buChar char="⇒"/>
                      </a:pPr>
                      <a:r>
                        <a:rPr lang="en-GB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minimize data movement </a:t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50" marR="91450" marT="45725" marB="45725">
                    <a:lnL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889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arithmetic level</a:t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50" marR="91450" marT="45725" marB="45725">
                    <a:lnL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285750" marR="0" lvl="0" indent="-2476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33333"/>
                        </a:buClr>
                        <a:buSzPts val="1400"/>
                        <a:buFont typeface="Raleway"/>
                        <a:buChar char="⇒"/>
                      </a:pPr>
                      <a:r>
                        <a:rPr lang="en-GB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tradeoff range, precision and accuracy</a:t>
                      </a:r>
                      <a:br>
                        <a:rPr lang="en-GB">
                          <a:latin typeface="Raleway"/>
                          <a:ea typeface="Raleway"/>
                          <a:cs typeface="Raleway"/>
                          <a:sym typeface="Raleway"/>
                        </a:rPr>
                      </a:br>
                      <a:r>
                        <a:rPr lang="en-GB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= discretize in time, space and value</a:t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50" marR="91450" marT="45725" marB="45725">
                    <a:lnL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12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bit level</a:t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50" marR="91450" marT="45725" marB="45725">
                    <a:lnL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285750" marR="0" lvl="0" indent="-2476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33333"/>
                        </a:buClr>
                        <a:buSzPts val="1400"/>
                        <a:buFont typeface="Raleway"/>
                        <a:buChar char="⇒"/>
                      </a:pPr>
                      <a:r>
                        <a:rPr lang="en-GB" dirty="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encode and add redundancy</a:t>
                      </a:r>
                      <a:endParaRPr dirty="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50" marR="91450" marT="45725" marB="45725">
                    <a:lnL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5444712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8"/>
          <p:cNvSpPr/>
          <p:nvPr/>
        </p:nvSpPr>
        <p:spPr>
          <a:xfrm>
            <a:off x="789885" y="515754"/>
            <a:ext cx="7946152" cy="5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500" b="1" dirty="0" err="1">
                <a:solidFill>
                  <a:srgbClr val="595959"/>
                </a:solidFill>
                <a:latin typeface="Raleway"/>
                <a:ea typeface="Raleway"/>
                <a:cs typeface="Raleway"/>
                <a:sym typeface="Raleway"/>
              </a:rPr>
              <a:t>MaxJ</a:t>
            </a:r>
            <a:r>
              <a:rPr lang="en-GB" sz="3500" b="1" dirty="0">
                <a:solidFill>
                  <a:srgbClr val="595959"/>
                </a:solidFill>
                <a:latin typeface="Raleway"/>
                <a:ea typeface="Raleway"/>
                <a:cs typeface="Raleway"/>
                <a:sym typeface="Raleway"/>
              </a:rPr>
              <a:t> Intro: </a:t>
            </a:r>
            <a:r>
              <a:rPr lang="en-GB" sz="3500" dirty="0">
                <a:solidFill>
                  <a:srgbClr val="595959"/>
                </a:solidFill>
                <a:latin typeface="Raleway"/>
                <a:ea typeface="Raleway"/>
                <a:cs typeface="Raleway"/>
                <a:sym typeface="Raleway"/>
              </a:rPr>
              <a:t>Development Process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latin typeface="Raleway" panose="020B0503030101060003" pitchFamily="34" charset="77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solidFill>
                <a:srgbClr val="7F7F7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40" name="Google Shape;140;p28"/>
          <p:cNvSpPr txBox="1"/>
          <p:nvPr/>
        </p:nvSpPr>
        <p:spPr>
          <a:xfrm>
            <a:off x="8475260" y="6356354"/>
            <a:ext cx="409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rgbClr val="888888"/>
                </a:solidFill>
                <a:latin typeface="Raleway" panose="020B0503030101060003" pitchFamily="34" charset="77"/>
                <a:ea typeface="Calibri"/>
                <a:cs typeface="Calibri"/>
                <a:sym typeface="Calibri"/>
              </a:rPr>
              <a:t>47</a:t>
            </a:fld>
            <a:endParaRPr sz="1200" dirty="0">
              <a:solidFill>
                <a:srgbClr val="888888"/>
              </a:solidFill>
              <a:latin typeface="Raleway" panose="020B0503030101060003" pitchFamily="34" charset="77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1548;p82">
            <a:extLst>
              <a:ext uri="{FF2B5EF4-FFF2-40B4-BE49-F238E27FC236}">
                <a16:creationId xmlns:a16="http://schemas.microsoft.com/office/drawing/2014/main" id="{1DE0E910-8818-9147-9942-650D0F83A44E}"/>
              </a:ext>
            </a:extLst>
          </p:cNvPr>
          <p:cNvSpPr/>
          <p:nvPr/>
        </p:nvSpPr>
        <p:spPr>
          <a:xfrm>
            <a:off x="1964009" y="1898762"/>
            <a:ext cx="1250478" cy="435888"/>
          </a:xfrm>
          <a:prstGeom prst="flowChartDocument">
            <a:avLst/>
          </a:prstGeom>
          <a:solidFill>
            <a:srgbClr val="FFD3B4"/>
          </a:solidFill>
          <a:ln>
            <a:noFill/>
          </a:ln>
        </p:spPr>
        <p:txBody>
          <a:bodyPr spcFirstLastPara="1" wrap="square" lIns="36000" tIns="45700" rIns="3600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dirty="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Original Application</a:t>
            </a:r>
            <a:endParaRPr sz="1000" dirty="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9" name="Google Shape;1549;p82">
            <a:extLst>
              <a:ext uri="{FF2B5EF4-FFF2-40B4-BE49-F238E27FC236}">
                <a16:creationId xmlns:a16="http://schemas.microsoft.com/office/drawing/2014/main" id="{A0F83920-E856-2649-93FE-3E61C79BB9DA}"/>
              </a:ext>
            </a:extLst>
          </p:cNvPr>
          <p:cNvSpPr/>
          <p:nvPr/>
        </p:nvSpPr>
        <p:spPr>
          <a:xfrm>
            <a:off x="1041799" y="2694847"/>
            <a:ext cx="1439400" cy="717600"/>
          </a:xfrm>
          <a:prstGeom prst="rect">
            <a:avLst/>
          </a:prstGeom>
          <a:solidFill>
            <a:srgbClr val="9EB3D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dirty="0">
                <a:solidFill>
                  <a:srgbClr val="FFFFFF"/>
                </a:solidFill>
                <a:latin typeface="Raleway" panose="020B0503030101060003" pitchFamily="34" charset="77"/>
                <a:ea typeface="Calibri"/>
                <a:cs typeface="Calibri"/>
                <a:sym typeface="Calibri"/>
              </a:rPr>
              <a:t>I</a:t>
            </a:r>
            <a:r>
              <a:rPr lang="en-GB" sz="1000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dentify code for acceleration and </a:t>
            </a:r>
            <a:r>
              <a:rPr lang="en-GB" sz="1000" dirty="0" err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analyze</a:t>
            </a:r>
            <a:r>
              <a:rPr lang="en-GB" sz="1000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bottlenecks</a:t>
            </a:r>
            <a:endParaRPr sz="1000" dirty="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10" name="Google Shape;1550;p82">
            <a:extLst>
              <a:ext uri="{FF2B5EF4-FFF2-40B4-BE49-F238E27FC236}">
                <a16:creationId xmlns:a16="http://schemas.microsoft.com/office/drawing/2014/main" id="{68A0AFC9-9590-A541-8F54-FFA18D7FAE50}"/>
              </a:ext>
            </a:extLst>
          </p:cNvPr>
          <p:cNvCxnSpPr>
            <a:cxnSpLocks/>
            <a:stCxn id="40" idx="2"/>
            <a:endCxn id="9" idx="1"/>
          </p:cNvCxnSpPr>
          <p:nvPr/>
        </p:nvCxnSpPr>
        <p:spPr>
          <a:xfrm rot="5400000">
            <a:off x="768928" y="2580598"/>
            <a:ext cx="745920" cy="200178"/>
          </a:xfrm>
          <a:prstGeom prst="bentConnector4">
            <a:avLst>
              <a:gd name="adj1" fmla="val 25949"/>
              <a:gd name="adj2" fmla="val 214198"/>
            </a:avLst>
          </a:prstGeom>
          <a:noFill/>
          <a:ln w="31750" cap="flat" cmpd="sng">
            <a:solidFill>
              <a:srgbClr val="000000"/>
            </a:solidFill>
            <a:prstDash val="solid"/>
            <a:round/>
            <a:headEnd type="none" w="sm" len="sm"/>
            <a:tailEnd type="triangle" w="lg" len="lg"/>
          </a:ln>
        </p:spPr>
      </p:cxnSp>
      <p:cxnSp>
        <p:nvCxnSpPr>
          <p:cNvPr id="11" name="Google Shape;1551;p82">
            <a:extLst>
              <a:ext uri="{FF2B5EF4-FFF2-40B4-BE49-F238E27FC236}">
                <a16:creationId xmlns:a16="http://schemas.microsoft.com/office/drawing/2014/main" id="{F58B2919-E2F1-3842-A2F4-A67F49B3EC5D}"/>
              </a:ext>
            </a:extLst>
          </p:cNvPr>
          <p:cNvCxnSpPr>
            <a:stCxn id="8" idx="2"/>
            <a:endCxn id="9" idx="0"/>
          </p:cNvCxnSpPr>
          <p:nvPr/>
        </p:nvCxnSpPr>
        <p:spPr>
          <a:xfrm rot="5400000">
            <a:off x="1980867" y="2086466"/>
            <a:ext cx="389014" cy="827749"/>
          </a:xfrm>
          <a:prstGeom prst="bentConnector3">
            <a:avLst>
              <a:gd name="adj1" fmla="val 50000"/>
            </a:avLst>
          </a:prstGeom>
          <a:noFill/>
          <a:ln w="31750" cap="flat" cmpd="sng">
            <a:solidFill>
              <a:srgbClr val="000000"/>
            </a:solidFill>
            <a:prstDash val="solid"/>
            <a:round/>
            <a:headEnd type="none" w="sm" len="sm"/>
            <a:tailEnd type="triangle" w="lg" len="lg"/>
          </a:ln>
        </p:spPr>
      </p:cxnSp>
      <p:sp>
        <p:nvSpPr>
          <p:cNvPr id="12" name="Google Shape;1552;p82">
            <a:extLst>
              <a:ext uri="{FF2B5EF4-FFF2-40B4-BE49-F238E27FC236}">
                <a16:creationId xmlns:a16="http://schemas.microsoft.com/office/drawing/2014/main" id="{3F8D5E4E-0F82-0B4B-AB2E-D73A15D941A0}"/>
              </a:ext>
            </a:extLst>
          </p:cNvPr>
          <p:cNvSpPr/>
          <p:nvPr/>
        </p:nvSpPr>
        <p:spPr>
          <a:xfrm>
            <a:off x="4375220" y="2695287"/>
            <a:ext cx="1401300" cy="717600"/>
          </a:xfrm>
          <a:prstGeom prst="rect">
            <a:avLst/>
          </a:prstGeom>
          <a:solidFill>
            <a:srgbClr val="9EB3D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Write MaxCompiler code</a:t>
            </a:r>
            <a:endParaRPr sz="10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13" name="Google Shape;1553;p82">
            <a:extLst>
              <a:ext uri="{FF2B5EF4-FFF2-40B4-BE49-F238E27FC236}">
                <a16:creationId xmlns:a16="http://schemas.microsoft.com/office/drawing/2014/main" id="{72DF086B-92D3-B749-B999-30CE15D25C1E}"/>
              </a:ext>
            </a:extLst>
          </p:cNvPr>
          <p:cNvCxnSpPr>
            <a:cxnSpLocks/>
          </p:cNvCxnSpPr>
          <p:nvPr/>
        </p:nvCxnSpPr>
        <p:spPr>
          <a:xfrm>
            <a:off x="2475914" y="3052689"/>
            <a:ext cx="228600" cy="0"/>
          </a:xfrm>
          <a:prstGeom prst="straightConnector1">
            <a:avLst/>
          </a:prstGeom>
          <a:noFill/>
          <a:ln w="31750" cap="flat" cmpd="sng">
            <a:solidFill>
              <a:srgbClr val="000000"/>
            </a:solidFill>
            <a:prstDash val="solid"/>
            <a:round/>
            <a:headEnd type="none" w="sm" len="sm"/>
            <a:tailEnd type="triangle" w="lg" len="lg"/>
          </a:ln>
        </p:spPr>
      </p:cxnSp>
      <p:sp>
        <p:nvSpPr>
          <p:cNvPr id="14" name="Google Shape;1554;p82">
            <a:extLst>
              <a:ext uri="{FF2B5EF4-FFF2-40B4-BE49-F238E27FC236}">
                <a16:creationId xmlns:a16="http://schemas.microsoft.com/office/drawing/2014/main" id="{961877AA-19BE-AB44-A787-575FCCA66581}"/>
              </a:ext>
            </a:extLst>
          </p:cNvPr>
          <p:cNvSpPr/>
          <p:nvPr/>
        </p:nvSpPr>
        <p:spPr>
          <a:xfrm>
            <a:off x="7708642" y="2695287"/>
            <a:ext cx="1401300" cy="717600"/>
          </a:xfrm>
          <a:prstGeom prst="rect">
            <a:avLst/>
          </a:prstGeom>
          <a:solidFill>
            <a:srgbClr val="9EB3D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Simulate</a:t>
            </a:r>
            <a:endParaRPr sz="10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15" name="Google Shape;1555;p82">
            <a:extLst>
              <a:ext uri="{FF2B5EF4-FFF2-40B4-BE49-F238E27FC236}">
                <a16:creationId xmlns:a16="http://schemas.microsoft.com/office/drawing/2014/main" id="{01CA6F28-3B37-7F45-AACB-506AFCB7391F}"/>
              </a:ext>
            </a:extLst>
          </p:cNvPr>
          <p:cNvCxnSpPr>
            <a:stCxn id="12" idx="3"/>
          </p:cNvCxnSpPr>
          <p:nvPr/>
        </p:nvCxnSpPr>
        <p:spPr>
          <a:xfrm>
            <a:off x="5776520" y="3054087"/>
            <a:ext cx="264900" cy="1200"/>
          </a:xfrm>
          <a:prstGeom prst="straightConnector1">
            <a:avLst/>
          </a:prstGeom>
          <a:noFill/>
          <a:ln w="31750" cap="flat" cmpd="sng">
            <a:solidFill>
              <a:srgbClr val="000000"/>
            </a:solidFill>
            <a:prstDash val="solid"/>
            <a:round/>
            <a:headEnd type="none" w="sm" len="sm"/>
            <a:tailEnd type="triangle" w="lg" len="lg"/>
          </a:ln>
        </p:spPr>
      </p:cxnSp>
      <p:sp>
        <p:nvSpPr>
          <p:cNvPr id="16" name="Google Shape;1556;p82">
            <a:extLst>
              <a:ext uri="{FF2B5EF4-FFF2-40B4-BE49-F238E27FC236}">
                <a16:creationId xmlns:a16="http://schemas.microsoft.com/office/drawing/2014/main" id="{777FD51A-303A-9F40-A17A-133890B4138E}"/>
              </a:ext>
            </a:extLst>
          </p:cNvPr>
          <p:cNvSpPr/>
          <p:nvPr/>
        </p:nvSpPr>
        <p:spPr>
          <a:xfrm>
            <a:off x="6307090" y="4130780"/>
            <a:ext cx="1742470" cy="983579"/>
          </a:xfrm>
          <a:prstGeom prst="flowChartDecision">
            <a:avLst/>
          </a:prstGeom>
          <a:solidFill>
            <a:srgbClr val="FFFF99"/>
          </a:solidFill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Functions correctly?</a:t>
            </a:r>
            <a:endParaRPr sz="10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7" name="Google Shape;1557;p82">
            <a:extLst>
              <a:ext uri="{FF2B5EF4-FFF2-40B4-BE49-F238E27FC236}">
                <a16:creationId xmlns:a16="http://schemas.microsoft.com/office/drawing/2014/main" id="{61CA45DE-89A6-6349-8B9B-13A980E57F72}"/>
              </a:ext>
            </a:extLst>
          </p:cNvPr>
          <p:cNvSpPr/>
          <p:nvPr/>
        </p:nvSpPr>
        <p:spPr>
          <a:xfrm>
            <a:off x="4565264" y="4386684"/>
            <a:ext cx="911700" cy="472500"/>
          </a:xfrm>
          <a:prstGeom prst="rect">
            <a:avLst/>
          </a:prstGeom>
          <a:solidFill>
            <a:srgbClr val="9EB3D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Build DFE</a:t>
            </a:r>
            <a:endParaRPr sz="10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8" name="Google Shape;1558;p82">
            <a:extLst>
              <a:ext uri="{FF2B5EF4-FFF2-40B4-BE49-F238E27FC236}">
                <a16:creationId xmlns:a16="http://schemas.microsoft.com/office/drawing/2014/main" id="{80BE3E17-8808-C941-9550-73BAB897E8C3}"/>
              </a:ext>
            </a:extLst>
          </p:cNvPr>
          <p:cNvSpPr/>
          <p:nvPr/>
        </p:nvSpPr>
        <p:spPr>
          <a:xfrm>
            <a:off x="6041931" y="2695287"/>
            <a:ext cx="1401300" cy="717600"/>
          </a:xfrm>
          <a:prstGeom prst="rect">
            <a:avLst/>
          </a:prstGeom>
          <a:solidFill>
            <a:srgbClr val="9EB3D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Integrate with CPU code</a:t>
            </a:r>
            <a:endParaRPr sz="10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19" name="Google Shape;1559;p82">
            <a:extLst>
              <a:ext uri="{FF2B5EF4-FFF2-40B4-BE49-F238E27FC236}">
                <a16:creationId xmlns:a16="http://schemas.microsoft.com/office/drawing/2014/main" id="{267C7510-A2DE-7A4F-ACE4-D41A934657BF}"/>
              </a:ext>
            </a:extLst>
          </p:cNvPr>
          <p:cNvCxnSpPr>
            <a:stCxn id="18" idx="3"/>
            <a:endCxn id="14" idx="1"/>
          </p:cNvCxnSpPr>
          <p:nvPr/>
        </p:nvCxnSpPr>
        <p:spPr>
          <a:xfrm>
            <a:off x="7443231" y="3054087"/>
            <a:ext cx="265411" cy="0"/>
          </a:xfrm>
          <a:prstGeom prst="straightConnector1">
            <a:avLst/>
          </a:prstGeom>
          <a:noFill/>
          <a:ln w="31750" cap="flat" cmpd="sng">
            <a:solidFill>
              <a:srgbClr val="000000"/>
            </a:solidFill>
            <a:prstDash val="solid"/>
            <a:round/>
            <a:headEnd type="none" w="sm" len="sm"/>
            <a:tailEnd type="triangle" w="lg" len="lg"/>
          </a:ln>
        </p:spPr>
      </p:cxnSp>
      <p:cxnSp>
        <p:nvCxnSpPr>
          <p:cNvPr id="20" name="Google Shape;1560;p82">
            <a:extLst>
              <a:ext uri="{FF2B5EF4-FFF2-40B4-BE49-F238E27FC236}">
                <a16:creationId xmlns:a16="http://schemas.microsoft.com/office/drawing/2014/main" id="{DBFE91D9-685B-EE42-A97A-FC24C85F4578}"/>
              </a:ext>
            </a:extLst>
          </p:cNvPr>
          <p:cNvCxnSpPr>
            <a:stCxn id="16" idx="1"/>
            <a:endCxn id="17" idx="3"/>
          </p:cNvCxnSpPr>
          <p:nvPr/>
        </p:nvCxnSpPr>
        <p:spPr>
          <a:xfrm flipH="1">
            <a:off x="5476964" y="4622570"/>
            <a:ext cx="830126" cy="364"/>
          </a:xfrm>
          <a:prstGeom prst="straightConnector1">
            <a:avLst/>
          </a:prstGeom>
          <a:noFill/>
          <a:ln w="31750" cap="flat" cmpd="sng">
            <a:solidFill>
              <a:srgbClr val="000000"/>
            </a:solidFill>
            <a:prstDash val="solid"/>
            <a:round/>
            <a:headEnd type="none" w="sm" len="sm"/>
            <a:tailEnd type="triangle" w="lg" len="lg"/>
          </a:ln>
        </p:spPr>
      </p:cxnSp>
      <p:cxnSp>
        <p:nvCxnSpPr>
          <p:cNvPr id="21" name="Google Shape;1561;p82">
            <a:extLst>
              <a:ext uri="{FF2B5EF4-FFF2-40B4-BE49-F238E27FC236}">
                <a16:creationId xmlns:a16="http://schemas.microsoft.com/office/drawing/2014/main" id="{3CA12BD3-F79F-E040-8498-79C9161B3B89}"/>
              </a:ext>
            </a:extLst>
          </p:cNvPr>
          <p:cNvCxnSpPr>
            <a:stCxn id="16" idx="0"/>
            <a:endCxn id="12" idx="2"/>
          </p:cNvCxnSpPr>
          <p:nvPr/>
        </p:nvCxnSpPr>
        <p:spPr>
          <a:xfrm rot="16200000" flipV="1">
            <a:off x="5768152" y="2720606"/>
            <a:ext cx="717893" cy="2102455"/>
          </a:xfrm>
          <a:prstGeom prst="bentConnector3">
            <a:avLst>
              <a:gd name="adj1" fmla="val 49020"/>
            </a:avLst>
          </a:prstGeom>
          <a:noFill/>
          <a:ln w="31750" cap="flat" cmpd="sng">
            <a:solidFill>
              <a:srgbClr val="000000"/>
            </a:solidFill>
            <a:prstDash val="solid"/>
            <a:round/>
            <a:headEnd type="none" w="sm" len="sm"/>
            <a:tailEnd type="triangle" w="lg" len="lg"/>
          </a:ln>
        </p:spPr>
      </p:cxnSp>
      <p:sp>
        <p:nvSpPr>
          <p:cNvPr id="22" name="Google Shape;1562;p82">
            <a:extLst>
              <a:ext uri="{FF2B5EF4-FFF2-40B4-BE49-F238E27FC236}">
                <a16:creationId xmlns:a16="http://schemas.microsoft.com/office/drawing/2014/main" id="{111B6B58-E28C-3446-8DB8-3B371CBD6F32}"/>
              </a:ext>
            </a:extLst>
          </p:cNvPr>
          <p:cNvSpPr/>
          <p:nvPr/>
        </p:nvSpPr>
        <p:spPr>
          <a:xfrm>
            <a:off x="2114864" y="4145784"/>
            <a:ext cx="1609350" cy="957000"/>
          </a:xfrm>
          <a:prstGeom prst="flowChartDecision">
            <a:avLst/>
          </a:prstGeom>
          <a:solidFill>
            <a:srgbClr val="FFFF99"/>
          </a:solidFill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Meets performance goals?</a:t>
            </a:r>
            <a:endParaRPr sz="10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23" name="Google Shape;1563;p82">
            <a:extLst>
              <a:ext uri="{FF2B5EF4-FFF2-40B4-BE49-F238E27FC236}">
                <a16:creationId xmlns:a16="http://schemas.microsoft.com/office/drawing/2014/main" id="{3D66860A-2641-9F4C-8606-9E409D1A6C85}"/>
              </a:ext>
            </a:extLst>
          </p:cNvPr>
          <p:cNvCxnSpPr>
            <a:stCxn id="17" idx="1"/>
            <a:endCxn id="22" idx="3"/>
          </p:cNvCxnSpPr>
          <p:nvPr/>
        </p:nvCxnSpPr>
        <p:spPr>
          <a:xfrm flipH="1">
            <a:off x="3724214" y="4622934"/>
            <a:ext cx="841050" cy="1350"/>
          </a:xfrm>
          <a:prstGeom prst="straightConnector1">
            <a:avLst/>
          </a:prstGeom>
          <a:noFill/>
          <a:ln w="31750" cap="flat" cmpd="sng">
            <a:solidFill>
              <a:srgbClr val="000000"/>
            </a:solidFill>
            <a:prstDash val="solid"/>
            <a:round/>
            <a:headEnd type="none" w="sm" len="sm"/>
            <a:tailEnd type="triangle" w="lg" len="lg"/>
          </a:ln>
        </p:spPr>
      </p:cxnSp>
      <p:cxnSp>
        <p:nvCxnSpPr>
          <p:cNvPr id="24" name="Google Shape;1564;p82">
            <a:extLst>
              <a:ext uri="{FF2B5EF4-FFF2-40B4-BE49-F238E27FC236}">
                <a16:creationId xmlns:a16="http://schemas.microsoft.com/office/drawing/2014/main" id="{8DDB9558-36FC-D94B-A053-5B57E3A7CBF4}"/>
              </a:ext>
            </a:extLst>
          </p:cNvPr>
          <p:cNvCxnSpPr>
            <a:cxnSpLocks/>
            <a:stCxn id="22" idx="1"/>
            <a:endCxn id="27" idx="0"/>
          </p:cNvCxnSpPr>
          <p:nvPr/>
        </p:nvCxnSpPr>
        <p:spPr>
          <a:xfrm rot="10800000" flipV="1">
            <a:off x="1241978" y="4624284"/>
            <a:ext cx="872887" cy="335554"/>
          </a:xfrm>
          <a:prstGeom prst="bentConnector2">
            <a:avLst/>
          </a:prstGeom>
          <a:noFill/>
          <a:ln w="31750" cap="flat" cmpd="sng">
            <a:solidFill>
              <a:srgbClr val="000000"/>
            </a:solidFill>
            <a:prstDash val="solid"/>
            <a:round/>
            <a:headEnd type="none" w="sm" len="sm"/>
            <a:tailEnd type="triangle" w="lg" len="lg"/>
          </a:ln>
        </p:spPr>
      </p:cxnSp>
      <p:cxnSp>
        <p:nvCxnSpPr>
          <p:cNvPr id="25" name="Google Shape;1565;p82">
            <a:extLst>
              <a:ext uri="{FF2B5EF4-FFF2-40B4-BE49-F238E27FC236}">
                <a16:creationId xmlns:a16="http://schemas.microsoft.com/office/drawing/2014/main" id="{C3B4D0C8-CA0B-BD4E-9BC7-707FF881561C}"/>
              </a:ext>
            </a:extLst>
          </p:cNvPr>
          <p:cNvCxnSpPr>
            <a:stCxn id="22" idx="0"/>
            <a:endCxn id="12" idx="2"/>
          </p:cNvCxnSpPr>
          <p:nvPr/>
        </p:nvCxnSpPr>
        <p:spPr>
          <a:xfrm rot="5400000" flipH="1" flipV="1">
            <a:off x="3631256" y="2701171"/>
            <a:ext cx="732897" cy="2156331"/>
          </a:xfrm>
          <a:prstGeom prst="bentConnector3">
            <a:avLst>
              <a:gd name="adj1" fmla="val 50000"/>
            </a:avLst>
          </a:prstGeom>
          <a:noFill/>
          <a:ln w="31750" cap="flat" cmpd="sng">
            <a:solidFill>
              <a:srgbClr val="000000"/>
            </a:solidFill>
            <a:prstDash val="solid"/>
            <a:round/>
            <a:headEnd type="none" w="sm" len="sm"/>
            <a:tailEnd type="triangle" w="lg" len="lg"/>
          </a:ln>
        </p:spPr>
      </p:cxnSp>
      <p:cxnSp>
        <p:nvCxnSpPr>
          <p:cNvPr id="26" name="Google Shape;1566;p82">
            <a:extLst>
              <a:ext uri="{FF2B5EF4-FFF2-40B4-BE49-F238E27FC236}">
                <a16:creationId xmlns:a16="http://schemas.microsoft.com/office/drawing/2014/main" id="{901B77AC-44E1-9D4F-8ACD-49487166A29F}"/>
              </a:ext>
            </a:extLst>
          </p:cNvPr>
          <p:cNvCxnSpPr>
            <a:stCxn id="8" idx="3"/>
            <a:endCxn id="18" idx="0"/>
          </p:cNvCxnSpPr>
          <p:nvPr/>
        </p:nvCxnSpPr>
        <p:spPr>
          <a:xfrm>
            <a:off x="3214487" y="2116706"/>
            <a:ext cx="3528094" cy="578581"/>
          </a:xfrm>
          <a:prstGeom prst="bentConnector2">
            <a:avLst/>
          </a:prstGeom>
          <a:noFill/>
          <a:ln w="31750" cap="flat" cmpd="sng">
            <a:solidFill>
              <a:srgbClr val="000000"/>
            </a:solidFill>
            <a:prstDash val="solid"/>
            <a:round/>
            <a:headEnd type="none" w="sm" len="sm"/>
            <a:tailEnd type="triangle" w="lg" len="lg"/>
          </a:ln>
        </p:spPr>
      </p:cxnSp>
      <p:sp>
        <p:nvSpPr>
          <p:cNvPr id="27" name="Google Shape;1567;p82">
            <a:extLst>
              <a:ext uri="{FF2B5EF4-FFF2-40B4-BE49-F238E27FC236}">
                <a16:creationId xmlns:a16="http://schemas.microsoft.com/office/drawing/2014/main" id="{8AE3AA2C-FA78-E14D-BC64-D07202477A0E}"/>
              </a:ext>
            </a:extLst>
          </p:cNvPr>
          <p:cNvSpPr/>
          <p:nvPr/>
        </p:nvSpPr>
        <p:spPr>
          <a:xfrm>
            <a:off x="786055" y="4959838"/>
            <a:ext cx="911844" cy="594594"/>
          </a:xfrm>
          <a:prstGeom prst="flowChartDocument">
            <a:avLst/>
          </a:prstGeom>
          <a:solidFill>
            <a:srgbClr val="FFD3B4"/>
          </a:solidFill>
          <a:ln>
            <a:noFill/>
          </a:ln>
        </p:spPr>
        <p:txBody>
          <a:bodyPr spcFirstLastPara="1" wrap="square" lIns="36000" tIns="45700" rIns="3600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dirty="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Accelerated Application</a:t>
            </a:r>
            <a:endParaRPr sz="1000" dirty="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8" name="Google Shape;1568;p82">
            <a:extLst>
              <a:ext uri="{FF2B5EF4-FFF2-40B4-BE49-F238E27FC236}">
                <a16:creationId xmlns:a16="http://schemas.microsoft.com/office/drawing/2014/main" id="{C843E2FE-9BD2-1244-97D1-27F59A4C6EE8}"/>
              </a:ext>
            </a:extLst>
          </p:cNvPr>
          <p:cNvSpPr txBox="1"/>
          <p:nvPr/>
        </p:nvSpPr>
        <p:spPr>
          <a:xfrm>
            <a:off x="6694413" y="3881331"/>
            <a:ext cx="568200" cy="2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rgbClr val="333333"/>
                </a:solidFill>
                <a:latin typeface="Raleway" panose="020B0503030101060003" pitchFamily="34" charset="77"/>
                <a:ea typeface="Calibri"/>
                <a:cs typeface="Calibri"/>
                <a:sym typeface="Calibri"/>
              </a:rPr>
              <a:t>NO</a:t>
            </a:r>
            <a:endParaRPr sz="1800" dirty="0">
              <a:solidFill>
                <a:srgbClr val="333333"/>
              </a:solidFill>
              <a:latin typeface="Raleway" panose="020B0503030101060003" pitchFamily="34" charset="77"/>
              <a:ea typeface="Calibri"/>
              <a:cs typeface="Calibri"/>
              <a:sym typeface="Calibri"/>
            </a:endParaRPr>
          </a:p>
        </p:txBody>
      </p:sp>
      <p:sp>
        <p:nvSpPr>
          <p:cNvPr id="29" name="Google Shape;1569;p82">
            <a:extLst>
              <a:ext uri="{FF2B5EF4-FFF2-40B4-BE49-F238E27FC236}">
                <a16:creationId xmlns:a16="http://schemas.microsoft.com/office/drawing/2014/main" id="{F1CD2ED2-8F30-474C-B81D-620B62BC6AAB}"/>
              </a:ext>
            </a:extLst>
          </p:cNvPr>
          <p:cNvSpPr txBox="1"/>
          <p:nvPr/>
        </p:nvSpPr>
        <p:spPr>
          <a:xfrm>
            <a:off x="5738867" y="4263696"/>
            <a:ext cx="568200" cy="2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rgbClr val="333333"/>
                </a:solidFill>
                <a:latin typeface="Raleway" panose="020B0503030101060003" pitchFamily="34" charset="77"/>
                <a:ea typeface="Calibri"/>
                <a:cs typeface="Calibri"/>
                <a:sym typeface="Calibri"/>
              </a:rPr>
              <a:t>YES</a:t>
            </a:r>
            <a:endParaRPr sz="1800" dirty="0">
              <a:solidFill>
                <a:srgbClr val="333333"/>
              </a:solidFill>
              <a:latin typeface="Raleway" panose="020B0503030101060003" pitchFamily="34" charset="77"/>
              <a:ea typeface="Calibri"/>
              <a:cs typeface="Calibri"/>
              <a:sym typeface="Calibri"/>
            </a:endParaRPr>
          </a:p>
        </p:txBody>
      </p:sp>
      <p:sp>
        <p:nvSpPr>
          <p:cNvPr id="30" name="Google Shape;1570;p82">
            <a:extLst>
              <a:ext uri="{FF2B5EF4-FFF2-40B4-BE49-F238E27FC236}">
                <a16:creationId xmlns:a16="http://schemas.microsoft.com/office/drawing/2014/main" id="{FD93C2AE-266F-C14C-A435-9EC59E99774E}"/>
              </a:ext>
            </a:extLst>
          </p:cNvPr>
          <p:cNvSpPr txBox="1"/>
          <p:nvPr/>
        </p:nvSpPr>
        <p:spPr>
          <a:xfrm>
            <a:off x="1382717" y="4263696"/>
            <a:ext cx="568200" cy="2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rgbClr val="333333"/>
                </a:solidFill>
                <a:latin typeface="Raleway" panose="020B0503030101060003" pitchFamily="34" charset="77"/>
                <a:ea typeface="Calibri"/>
                <a:cs typeface="Calibri"/>
                <a:sym typeface="Calibri"/>
              </a:rPr>
              <a:t>YES</a:t>
            </a:r>
            <a:endParaRPr sz="1800" dirty="0">
              <a:solidFill>
                <a:srgbClr val="333333"/>
              </a:solidFill>
              <a:latin typeface="Raleway" panose="020B0503030101060003" pitchFamily="34" charset="77"/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1571;p82">
            <a:extLst>
              <a:ext uri="{FF2B5EF4-FFF2-40B4-BE49-F238E27FC236}">
                <a16:creationId xmlns:a16="http://schemas.microsoft.com/office/drawing/2014/main" id="{C90138F8-240E-AC48-BEDD-D2D68F72976A}"/>
              </a:ext>
            </a:extLst>
          </p:cNvPr>
          <p:cNvSpPr txBox="1"/>
          <p:nvPr/>
        </p:nvSpPr>
        <p:spPr>
          <a:xfrm>
            <a:off x="2418717" y="3809004"/>
            <a:ext cx="568200" cy="2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rgbClr val="333333"/>
                </a:solidFill>
                <a:latin typeface="Raleway" panose="020B0503030101060003" pitchFamily="34" charset="77"/>
                <a:ea typeface="Calibri"/>
                <a:cs typeface="Calibri"/>
                <a:sym typeface="Calibri"/>
              </a:rPr>
              <a:t>NO</a:t>
            </a:r>
            <a:endParaRPr sz="1800" dirty="0">
              <a:solidFill>
                <a:srgbClr val="333333"/>
              </a:solidFill>
              <a:latin typeface="Raleway" panose="020B0503030101060003" pitchFamily="34" charset="77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1572;p82">
            <a:extLst>
              <a:ext uri="{FF2B5EF4-FFF2-40B4-BE49-F238E27FC236}">
                <a16:creationId xmlns:a16="http://schemas.microsoft.com/office/drawing/2014/main" id="{CA11AE68-1EC3-4143-81D3-2C284105AFCC}"/>
              </a:ext>
            </a:extLst>
          </p:cNvPr>
          <p:cNvSpPr/>
          <p:nvPr/>
        </p:nvSpPr>
        <p:spPr>
          <a:xfrm>
            <a:off x="2708510" y="2695287"/>
            <a:ext cx="1401300" cy="717600"/>
          </a:xfrm>
          <a:prstGeom prst="rect">
            <a:avLst/>
          </a:prstGeom>
          <a:solidFill>
            <a:srgbClr val="9EB3D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Transform app, architect and model performance</a:t>
            </a:r>
            <a:endParaRPr sz="1000" dirty="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33" name="Google Shape;1573;p82">
            <a:extLst>
              <a:ext uri="{FF2B5EF4-FFF2-40B4-BE49-F238E27FC236}">
                <a16:creationId xmlns:a16="http://schemas.microsoft.com/office/drawing/2014/main" id="{DE17E2E9-4658-7C49-BAFA-230C40185E2E}"/>
              </a:ext>
            </a:extLst>
          </p:cNvPr>
          <p:cNvCxnSpPr>
            <a:stCxn id="32" idx="3"/>
            <a:endCxn id="12" idx="1"/>
          </p:cNvCxnSpPr>
          <p:nvPr/>
        </p:nvCxnSpPr>
        <p:spPr>
          <a:xfrm>
            <a:off x="4109810" y="3054087"/>
            <a:ext cx="265410" cy="0"/>
          </a:xfrm>
          <a:prstGeom prst="straightConnector1">
            <a:avLst/>
          </a:prstGeom>
          <a:noFill/>
          <a:ln w="31750" cap="flat" cmpd="sng">
            <a:solidFill>
              <a:srgbClr val="000000"/>
            </a:solidFill>
            <a:prstDash val="solid"/>
            <a:round/>
            <a:headEnd type="none" w="sm" len="sm"/>
            <a:tailEnd type="triangle" w="lg" len="lg"/>
          </a:ln>
        </p:spPr>
      </p:cxnSp>
      <p:cxnSp>
        <p:nvCxnSpPr>
          <p:cNvPr id="34" name="Google Shape;1574;p82">
            <a:extLst>
              <a:ext uri="{FF2B5EF4-FFF2-40B4-BE49-F238E27FC236}">
                <a16:creationId xmlns:a16="http://schemas.microsoft.com/office/drawing/2014/main" id="{A60AC192-3C0C-DE45-B1E1-8D9BB36C5260}"/>
              </a:ext>
            </a:extLst>
          </p:cNvPr>
          <p:cNvCxnSpPr>
            <a:stCxn id="14" idx="2"/>
            <a:endCxn id="16" idx="3"/>
          </p:cNvCxnSpPr>
          <p:nvPr/>
        </p:nvCxnSpPr>
        <p:spPr>
          <a:xfrm rot="5400000">
            <a:off x="7624585" y="3837862"/>
            <a:ext cx="1209683" cy="359732"/>
          </a:xfrm>
          <a:prstGeom prst="bentConnector2">
            <a:avLst/>
          </a:prstGeom>
          <a:noFill/>
          <a:ln w="31750" cap="flat" cmpd="sng">
            <a:solidFill>
              <a:srgbClr val="000000"/>
            </a:solidFill>
            <a:prstDash val="solid"/>
            <a:round/>
            <a:headEnd type="none" w="sm" len="sm"/>
            <a:tailEnd type="triangle" w="lg" len="lg"/>
          </a:ln>
        </p:spPr>
      </p:cxnSp>
      <p:sp>
        <p:nvSpPr>
          <p:cNvPr id="40" name="Google Shape;1547;p82">
            <a:extLst>
              <a:ext uri="{FF2B5EF4-FFF2-40B4-BE49-F238E27FC236}">
                <a16:creationId xmlns:a16="http://schemas.microsoft.com/office/drawing/2014/main" id="{CD41B907-E441-B648-9FED-3AD393BB428F}"/>
              </a:ext>
            </a:extLst>
          </p:cNvPr>
          <p:cNvSpPr/>
          <p:nvPr/>
        </p:nvSpPr>
        <p:spPr>
          <a:xfrm>
            <a:off x="697027" y="1898527"/>
            <a:ext cx="1089900" cy="409200"/>
          </a:xfrm>
          <a:prstGeom prst="roundRect">
            <a:avLst>
              <a:gd name="adj" fmla="val 16667"/>
            </a:avLst>
          </a:prstGeom>
          <a:solidFill>
            <a:srgbClr val="9EB3D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Start</a:t>
            </a:r>
            <a:endParaRPr sz="1000" dirty="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27377316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8"/>
          <p:cNvSpPr/>
          <p:nvPr/>
        </p:nvSpPr>
        <p:spPr>
          <a:xfrm>
            <a:off x="789885" y="515754"/>
            <a:ext cx="7946152" cy="5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500" b="1" dirty="0" err="1">
                <a:solidFill>
                  <a:srgbClr val="595959"/>
                </a:solidFill>
                <a:latin typeface="Raleway"/>
                <a:ea typeface="Raleway"/>
                <a:cs typeface="Raleway"/>
                <a:sym typeface="Raleway"/>
              </a:rPr>
              <a:t>MaxJ</a:t>
            </a:r>
            <a:r>
              <a:rPr lang="en-GB" sz="3500" b="1" dirty="0">
                <a:solidFill>
                  <a:srgbClr val="595959"/>
                </a:solidFill>
                <a:latin typeface="Raleway"/>
                <a:ea typeface="Raleway"/>
                <a:cs typeface="Raleway"/>
                <a:sym typeface="Raleway"/>
              </a:rPr>
              <a:t> Intro: </a:t>
            </a:r>
            <a:r>
              <a:rPr lang="en-GB" sz="3500" dirty="0">
                <a:solidFill>
                  <a:srgbClr val="595959"/>
                </a:solidFill>
                <a:latin typeface="Raleway"/>
                <a:ea typeface="Raleway"/>
                <a:cs typeface="Raleway"/>
                <a:sym typeface="Raleway"/>
              </a:rPr>
              <a:t>Build Process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latin typeface="Raleway" panose="020B0503030101060003" pitchFamily="34" charset="77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solidFill>
                <a:srgbClr val="7F7F7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40" name="Google Shape;140;p28"/>
          <p:cNvSpPr txBox="1"/>
          <p:nvPr/>
        </p:nvSpPr>
        <p:spPr>
          <a:xfrm>
            <a:off x="8475260" y="6356354"/>
            <a:ext cx="409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rgbClr val="888888"/>
                </a:solidFill>
                <a:latin typeface="Raleway" panose="020B0503030101060003" pitchFamily="34" charset="77"/>
                <a:ea typeface="Calibri"/>
                <a:cs typeface="Calibri"/>
                <a:sym typeface="Calibri"/>
              </a:rPr>
              <a:t>48</a:t>
            </a:fld>
            <a:endParaRPr sz="1200" dirty="0">
              <a:solidFill>
                <a:srgbClr val="888888"/>
              </a:solidFill>
              <a:latin typeface="Raleway" panose="020B0503030101060003" pitchFamily="34" charset="77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1586;p83">
            <a:extLst>
              <a:ext uri="{FF2B5EF4-FFF2-40B4-BE49-F238E27FC236}">
                <a16:creationId xmlns:a16="http://schemas.microsoft.com/office/drawing/2014/main" id="{1D03EEE5-1A5B-EA49-83F6-CDC28FA276EA}"/>
              </a:ext>
            </a:extLst>
          </p:cNvPr>
          <p:cNvSpPr/>
          <p:nvPr/>
        </p:nvSpPr>
        <p:spPr>
          <a:xfrm>
            <a:off x="2236598" y="1903498"/>
            <a:ext cx="1404972" cy="586224"/>
          </a:xfrm>
          <a:prstGeom prst="flowChartDocument">
            <a:avLst/>
          </a:prstGeom>
          <a:solidFill>
            <a:srgbClr val="FFD3B4"/>
          </a:solidFill>
          <a:ln w="25400" cap="flat" cmpd="sng">
            <a:solidFill>
              <a:srgbClr val="79797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333333"/>
                </a:solidFill>
                <a:latin typeface="Raleway"/>
                <a:ea typeface="Raleway"/>
                <a:cs typeface="Raleway"/>
                <a:sym typeface="Raleway"/>
              </a:rPr>
              <a:t>Host Application *.c, *.f90 ...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8" name="Google Shape;1587;p83">
            <a:extLst>
              <a:ext uri="{FF2B5EF4-FFF2-40B4-BE49-F238E27FC236}">
                <a16:creationId xmlns:a16="http://schemas.microsoft.com/office/drawing/2014/main" id="{F38632CB-04B9-4942-918F-3EAE7A672BFC}"/>
              </a:ext>
            </a:extLst>
          </p:cNvPr>
          <p:cNvCxnSpPr/>
          <p:nvPr/>
        </p:nvCxnSpPr>
        <p:spPr>
          <a:xfrm>
            <a:off x="1086491" y="2666181"/>
            <a:ext cx="3285900" cy="0"/>
          </a:xfrm>
          <a:prstGeom prst="straightConnector1">
            <a:avLst/>
          </a:prstGeom>
          <a:noFill/>
          <a:ln w="9525" cap="flat" cmpd="sng">
            <a:solidFill>
              <a:srgbClr val="A2A2A2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9" name="Google Shape;1588;p83">
            <a:extLst>
              <a:ext uri="{FF2B5EF4-FFF2-40B4-BE49-F238E27FC236}">
                <a16:creationId xmlns:a16="http://schemas.microsoft.com/office/drawing/2014/main" id="{31ED7C7F-4906-AC4A-8EB4-B1805D770BFA}"/>
              </a:ext>
            </a:extLst>
          </p:cNvPr>
          <p:cNvSpPr txBox="1"/>
          <p:nvPr/>
        </p:nvSpPr>
        <p:spPr>
          <a:xfrm>
            <a:off x="928816" y="2354018"/>
            <a:ext cx="1136400" cy="26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333333"/>
                </a:solidFill>
                <a:latin typeface="Raleway"/>
                <a:ea typeface="Raleway"/>
                <a:cs typeface="Raleway"/>
                <a:sym typeface="Raleway"/>
              </a:rPr>
              <a:t>User Input</a:t>
            </a:r>
            <a:endParaRPr sz="1200">
              <a:solidFill>
                <a:srgbClr val="333333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10" name="Google Shape;1589;p83">
            <a:extLst>
              <a:ext uri="{FF2B5EF4-FFF2-40B4-BE49-F238E27FC236}">
                <a16:creationId xmlns:a16="http://schemas.microsoft.com/office/drawing/2014/main" id="{4E151BBB-003F-2644-A654-0882DDDFC426}"/>
              </a:ext>
            </a:extLst>
          </p:cNvPr>
          <p:cNvCxnSpPr>
            <a:stCxn id="7" idx="2"/>
            <a:endCxn id="11" idx="0"/>
          </p:cNvCxnSpPr>
          <p:nvPr/>
        </p:nvCxnSpPr>
        <p:spPr>
          <a:xfrm flipH="1">
            <a:off x="2939061" y="2450966"/>
            <a:ext cx="23" cy="495836"/>
          </a:xfrm>
          <a:prstGeom prst="straightConnector1">
            <a:avLst/>
          </a:prstGeom>
          <a:noFill/>
          <a:ln w="9525" cap="flat" cmpd="sng">
            <a:solidFill>
              <a:srgbClr val="A2A2A2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11" name="Google Shape;1590;p83">
            <a:extLst>
              <a:ext uri="{FF2B5EF4-FFF2-40B4-BE49-F238E27FC236}">
                <a16:creationId xmlns:a16="http://schemas.microsoft.com/office/drawing/2014/main" id="{06D303DD-2144-9B4A-9593-BACBE152EDE6}"/>
              </a:ext>
            </a:extLst>
          </p:cNvPr>
          <p:cNvSpPr/>
          <p:nvPr/>
        </p:nvSpPr>
        <p:spPr>
          <a:xfrm>
            <a:off x="2309961" y="2946802"/>
            <a:ext cx="1258200" cy="458700"/>
          </a:xfrm>
          <a:prstGeom prst="ellipse">
            <a:avLst/>
          </a:prstGeom>
          <a:solidFill>
            <a:srgbClr val="FFFF9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333333"/>
                </a:solidFill>
                <a:latin typeface="Raleway"/>
                <a:ea typeface="Raleway"/>
                <a:cs typeface="Raleway"/>
                <a:sym typeface="Raleway"/>
              </a:rPr>
              <a:t>Compiler</a:t>
            </a:r>
            <a:endParaRPr sz="1200">
              <a:solidFill>
                <a:srgbClr val="333333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2" name="Google Shape;1591;p83">
            <a:extLst>
              <a:ext uri="{FF2B5EF4-FFF2-40B4-BE49-F238E27FC236}">
                <a16:creationId xmlns:a16="http://schemas.microsoft.com/office/drawing/2014/main" id="{8F8F939B-6FB2-034C-9B18-BEC5D95D9324}"/>
              </a:ext>
            </a:extLst>
          </p:cNvPr>
          <p:cNvSpPr/>
          <p:nvPr/>
        </p:nvSpPr>
        <p:spPr>
          <a:xfrm>
            <a:off x="2309961" y="4039323"/>
            <a:ext cx="1258200" cy="458700"/>
          </a:xfrm>
          <a:prstGeom prst="ellipse">
            <a:avLst/>
          </a:prstGeom>
          <a:solidFill>
            <a:srgbClr val="FFFF9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rgbClr val="333333"/>
                </a:solidFill>
                <a:latin typeface="Raleway"/>
                <a:ea typeface="Raleway"/>
                <a:cs typeface="Raleway"/>
                <a:sym typeface="Raleway"/>
              </a:rPr>
              <a:t>Linker</a:t>
            </a:r>
            <a:endParaRPr sz="1200" dirty="0">
              <a:solidFill>
                <a:srgbClr val="333333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13" name="Google Shape;1592;p83">
            <a:extLst>
              <a:ext uri="{FF2B5EF4-FFF2-40B4-BE49-F238E27FC236}">
                <a16:creationId xmlns:a16="http://schemas.microsoft.com/office/drawing/2014/main" id="{5B305092-B201-9540-BFC5-48B08235C43B}"/>
              </a:ext>
            </a:extLst>
          </p:cNvPr>
          <p:cNvCxnSpPr>
            <a:stCxn id="11" idx="4"/>
            <a:endCxn id="12" idx="0"/>
          </p:cNvCxnSpPr>
          <p:nvPr/>
        </p:nvCxnSpPr>
        <p:spPr>
          <a:xfrm>
            <a:off x="2939061" y="3405502"/>
            <a:ext cx="0" cy="633821"/>
          </a:xfrm>
          <a:prstGeom prst="straightConnector1">
            <a:avLst/>
          </a:prstGeom>
          <a:noFill/>
          <a:ln w="9525" cap="flat" cmpd="sng">
            <a:solidFill>
              <a:srgbClr val="A2A2A2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14" name="Google Shape;1593;p83">
            <a:extLst>
              <a:ext uri="{FF2B5EF4-FFF2-40B4-BE49-F238E27FC236}">
                <a16:creationId xmlns:a16="http://schemas.microsoft.com/office/drawing/2014/main" id="{99018277-3860-CB48-98F3-EE35B388B050}"/>
              </a:ext>
            </a:extLst>
          </p:cNvPr>
          <p:cNvCxnSpPr/>
          <p:nvPr/>
        </p:nvCxnSpPr>
        <p:spPr>
          <a:xfrm>
            <a:off x="1051535" y="4676504"/>
            <a:ext cx="3355800" cy="0"/>
          </a:xfrm>
          <a:prstGeom prst="straightConnector1">
            <a:avLst/>
          </a:prstGeom>
          <a:noFill/>
          <a:ln w="9525" cap="flat" cmpd="sng">
            <a:solidFill>
              <a:srgbClr val="A2A2A2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15" name="Google Shape;1594;p83">
            <a:extLst>
              <a:ext uri="{FF2B5EF4-FFF2-40B4-BE49-F238E27FC236}">
                <a16:creationId xmlns:a16="http://schemas.microsoft.com/office/drawing/2014/main" id="{AE65A8CB-7ECB-1245-B6A4-8FC685DB2B49}"/>
              </a:ext>
            </a:extLst>
          </p:cNvPr>
          <p:cNvCxnSpPr>
            <a:stCxn id="12" idx="4"/>
            <a:endCxn id="16" idx="0"/>
          </p:cNvCxnSpPr>
          <p:nvPr/>
        </p:nvCxnSpPr>
        <p:spPr>
          <a:xfrm>
            <a:off x="2939061" y="4498023"/>
            <a:ext cx="0" cy="357000"/>
          </a:xfrm>
          <a:prstGeom prst="straightConnector1">
            <a:avLst/>
          </a:prstGeom>
          <a:noFill/>
          <a:ln w="9525" cap="flat" cmpd="sng">
            <a:solidFill>
              <a:srgbClr val="A2A2A2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16" name="Google Shape;1595;p83">
            <a:extLst>
              <a:ext uri="{FF2B5EF4-FFF2-40B4-BE49-F238E27FC236}">
                <a16:creationId xmlns:a16="http://schemas.microsoft.com/office/drawing/2014/main" id="{ED59EFDA-222C-7A4C-AAD4-8DA20343C24E}"/>
              </a:ext>
            </a:extLst>
          </p:cNvPr>
          <p:cNvSpPr/>
          <p:nvPr/>
        </p:nvSpPr>
        <p:spPr>
          <a:xfrm>
            <a:off x="2449786" y="4854914"/>
            <a:ext cx="978804" cy="586224"/>
          </a:xfrm>
          <a:prstGeom prst="flowChartDocument">
            <a:avLst/>
          </a:prstGeom>
          <a:solidFill>
            <a:srgbClr val="FFD3B4"/>
          </a:solidFill>
          <a:ln w="25400" cap="flat" cmpd="sng">
            <a:solidFill>
              <a:srgbClr val="79797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333333"/>
                </a:solidFill>
                <a:latin typeface="Raleway"/>
                <a:ea typeface="Raleway"/>
                <a:cs typeface="Raleway"/>
                <a:sym typeface="Raleway"/>
              </a:rPr>
              <a:t>Executable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7" name="Google Shape;1596;p83">
            <a:extLst>
              <a:ext uri="{FF2B5EF4-FFF2-40B4-BE49-F238E27FC236}">
                <a16:creationId xmlns:a16="http://schemas.microsoft.com/office/drawing/2014/main" id="{AD20EBE4-EF75-3341-9BF0-4D5DB714CED3}"/>
              </a:ext>
            </a:extLst>
          </p:cNvPr>
          <p:cNvSpPr txBox="1"/>
          <p:nvPr/>
        </p:nvSpPr>
        <p:spPr>
          <a:xfrm>
            <a:off x="771885" y="4676504"/>
            <a:ext cx="831300" cy="26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333333"/>
                </a:solidFill>
                <a:latin typeface="Raleway"/>
                <a:ea typeface="Raleway"/>
                <a:cs typeface="Raleway"/>
                <a:sym typeface="Raleway"/>
              </a:rPr>
              <a:t>Output</a:t>
            </a:r>
            <a:endParaRPr sz="1200">
              <a:solidFill>
                <a:srgbClr val="333333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18" name="Google Shape;1597;p83">
            <a:extLst>
              <a:ext uri="{FF2B5EF4-FFF2-40B4-BE49-F238E27FC236}">
                <a16:creationId xmlns:a16="http://schemas.microsoft.com/office/drawing/2014/main" id="{B2DC8E5F-39A9-A74A-854F-550A0F34EDA4}"/>
              </a:ext>
            </a:extLst>
          </p:cNvPr>
          <p:cNvCxnSpPr/>
          <p:nvPr/>
        </p:nvCxnSpPr>
        <p:spPr>
          <a:xfrm>
            <a:off x="5106464" y="3660445"/>
            <a:ext cx="3985200" cy="0"/>
          </a:xfrm>
          <a:prstGeom prst="straightConnector1">
            <a:avLst/>
          </a:prstGeom>
          <a:noFill/>
          <a:ln w="9525" cap="flat" cmpd="sng">
            <a:solidFill>
              <a:srgbClr val="A2A2A2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19" name="Google Shape;1598;p83">
            <a:extLst>
              <a:ext uri="{FF2B5EF4-FFF2-40B4-BE49-F238E27FC236}">
                <a16:creationId xmlns:a16="http://schemas.microsoft.com/office/drawing/2014/main" id="{992EF407-94C3-A34E-803D-D60A52A2BD17}"/>
              </a:ext>
            </a:extLst>
          </p:cNvPr>
          <p:cNvSpPr/>
          <p:nvPr/>
        </p:nvSpPr>
        <p:spPr>
          <a:xfrm>
            <a:off x="6177557" y="3837658"/>
            <a:ext cx="1073790" cy="866592"/>
          </a:xfrm>
          <a:prstGeom prst="flowChartDocument">
            <a:avLst/>
          </a:prstGeom>
          <a:solidFill>
            <a:srgbClr val="FFD3B4"/>
          </a:solidFill>
          <a:ln w="25400" cap="flat" cmpd="sng">
            <a:solidFill>
              <a:srgbClr val="79797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rgbClr val="333333"/>
                </a:solidFill>
                <a:latin typeface="Raleway"/>
                <a:ea typeface="Raleway"/>
                <a:cs typeface="Raleway"/>
                <a:sym typeface="Raleway"/>
              </a:rPr>
              <a:t>.max File</a:t>
            </a:r>
            <a:endParaRPr sz="1200" dirty="0"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rgbClr val="333333"/>
                </a:solidFill>
                <a:latin typeface="Raleway"/>
                <a:ea typeface="Raleway"/>
                <a:cs typeface="Raleway"/>
                <a:sym typeface="Raleway"/>
              </a:rPr>
              <a:t>Sim or H/W</a:t>
            </a:r>
            <a:endParaRPr sz="1200" dirty="0"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rgbClr val="333333"/>
                </a:solidFill>
                <a:latin typeface="Raleway"/>
                <a:ea typeface="Raleway"/>
                <a:cs typeface="Raleway"/>
                <a:sym typeface="Raleway"/>
              </a:rPr>
              <a:t>(.max)</a:t>
            </a:r>
            <a:endParaRPr sz="1200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0" name="Google Shape;1599;p83">
            <a:extLst>
              <a:ext uri="{FF2B5EF4-FFF2-40B4-BE49-F238E27FC236}">
                <a16:creationId xmlns:a16="http://schemas.microsoft.com/office/drawing/2014/main" id="{01A757FF-82C9-B24B-8B3B-273E4B03B549}"/>
              </a:ext>
            </a:extLst>
          </p:cNvPr>
          <p:cNvSpPr/>
          <p:nvPr/>
        </p:nvSpPr>
        <p:spPr>
          <a:xfrm>
            <a:off x="5875502" y="2844853"/>
            <a:ext cx="1677900" cy="611700"/>
          </a:xfrm>
          <a:prstGeom prst="ellipse">
            <a:avLst/>
          </a:prstGeom>
          <a:solidFill>
            <a:srgbClr val="FFFF9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333333"/>
                </a:solidFill>
                <a:latin typeface="Raleway"/>
                <a:ea typeface="Raleway"/>
                <a:cs typeface="Raleway"/>
                <a:sym typeface="Raleway"/>
              </a:rPr>
              <a:t>MaxCompiler</a:t>
            </a:r>
            <a:endParaRPr sz="1200">
              <a:solidFill>
                <a:srgbClr val="333333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21" name="Google Shape;1600;p83">
            <a:extLst>
              <a:ext uri="{FF2B5EF4-FFF2-40B4-BE49-F238E27FC236}">
                <a16:creationId xmlns:a16="http://schemas.microsoft.com/office/drawing/2014/main" id="{9DE92938-1BD2-7B4C-8B1C-4F51E6CAD0AB}"/>
              </a:ext>
            </a:extLst>
          </p:cNvPr>
          <p:cNvCxnSpPr>
            <a:stCxn id="28" idx="2"/>
            <a:endCxn id="20" idx="1"/>
          </p:cNvCxnSpPr>
          <p:nvPr/>
        </p:nvCxnSpPr>
        <p:spPr>
          <a:xfrm>
            <a:off x="6039876" y="2401686"/>
            <a:ext cx="81300" cy="532800"/>
          </a:xfrm>
          <a:prstGeom prst="straightConnector1">
            <a:avLst/>
          </a:prstGeom>
          <a:noFill/>
          <a:ln w="9525" cap="flat" cmpd="sng">
            <a:solidFill>
              <a:srgbClr val="A2A2A2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22" name="Google Shape;1602;p83">
            <a:extLst>
              <a:ext uri="{FF2B5EF4-FFF2-40B4-BE49-F238E27FC236}">
                <a16:creationId xmlns:a16="http://schemas.microsoft.com/office/drawing/2014/main" id="{EFA87F03-E1EE-D048-97EB-36D17B387A49}"/>
              </a:ext>
            </a:extLst>
          </p:cNvPr>
          <p:cNvCxnSpPr>
            <a:stCxn id="29" idx="2"/>
            <a:endCxn id="20" idx="7"/>
          </p:cNvCxnSpPr>
          <p:nvPr/>
        </p:nvCxnSpPr>
        <p:spPr>
          <a:xfrm flipH="1">
            <a:off x="7307610" y="2377883"/>
            <a:ext cx="214200" cy="556500"/>
          </a:xfrm>
          <a:prstGeom prst="straightConnector1">
            <a:avLst/>
          </a:prstGeom>
          <a:noFill/>
          <a:ln w="9525" cap="flat" cmpd="sng">
            <a:solidFill>
              <a:srgbClr val="A2A2A2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23" name="Google Shape;1604;p83">
            <a:extLst>
              <a:ext uri="{FF2B5EF4-FFF2-40B4-BE49-F238E27FC236}">
                <a16:creationId xmlns:a16="http://schemas.microsoft.com/office/drawing/2014/main" id="{C91CFFC9-862C-2342-B003-4679AA20AEA9}"/>
              </a:ext>
            </a:extLst>
          </p:cNvPr>
          <p:cNvCxnSpPr>
            <a:stCxn id="20" idx="4"/>
            <a:endCxn id="19" idx="0"/>
          </p:cNvCxnSpPr>
          <p:nvPr/>
        </p:nvCxnSpPr>
        <p:spPr>
          <a:xfrm>
            <a:off x="6714452" y="3456553"/>
            <a:ext cx="0" cy="381105"/>
          </a:xfrm>
          <a:prstGeom prst="straightConnector1">
            <a:avLst/>
          </a:prstGeom>
          <a:noFill/>
          <a:ln w="9525" cap="flat" cmpd="sng">
            <a:solidFill>
              <a:srgbClr val="A2A2A2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24" name="Google Shape;1605;p83">
            <a:extLst>
              <a:ext uri="{FF2B5EF4-FFF2-40B4-BE49-F238E27FC236}">
                <a16:creationId xmlns:a16="http://schemas.microsoft.com/office/drawing/2014/main" id="{BC56A701-6CFB-3B4B-8699-59A7D4B46839}"/>
              </a:ext>
            </a:extLst>
          </p:cNvPr>
          <p:cNvSpPr txBox="1"/>
          <p:nvPr/>
        </p:nvSpPr>
        <p:spPr>
          <a:xfrm>
            <a:off x="7973873" y="4002463"/>
            <a:ext cx="831300" cy="26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rgbClr val="333333"/>
                </a:solidFill>
                <a:latin typeface="Raleway"/>
                <a:ea typeface="Raleway"/>
                <a:cs typeface="Raleway"/>
                <a:sym typeface="Raleway"/>
              </a:rPr>
              <a:t>Output</a:t>
            </a:r>
            <a:endParaRPr sz="1200" dirty="0">
              <a:solidFill>
                <a:srgbClr val="333333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25" name="Google Shape;1606;p83">
            <a:extLst>
              <a:ext uri="{FF2B5EF4-FFF2-40B4-BE49-F238E27FC236}">
                <a16:creationId xmlns:a16="http://schemas.microsoft.com/office/drawing/2014/main" id="{9A3BE091-99A5-6348-A8F3-A45D570E9479}"/>
              </a:ext>
            </a:extLst>
          </p:cNvPr>
          <p:cNvCxnSpPr>
            <a:cxnSpLocks/>
          </p:cNvCxnSpPr>
          <p:nvPr/>
        </p:nvCxnSpPr>
        <p:spPr>
          <a:xfrm>
            <a:off x="3718364" y="2232898"/>
            <a:ext cx="1353180" cy="0"/>
          </a:xfrm>
          <a:prstGeom prst="straightConnector1">
            <a:avLst/>
          </a:prstGeom>
          <a:noFill/>
          <a:ln w="25400" cap="flat" cmpd="sng">
            <a:solidFill>
              <a:srgbClr val="A2A2A2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26" name="Google Shape;1607;p83">
            <a:extLst>
              <a:ext uri="{FF2B5EF4-FFF2-40B4-BE49-F238E27FC236}">
                <a16:creationId xmlns:a16="http://schemas.microsoft.com/office/drawing/2014/main" id="{CCCD0DC4-D7B9-114D-9238-4E550F10683B}"/>
              </a:ext>
            </a:extLst>
          </p:cNvPr>
          <p:cNvCxnSpPr>
            <a:cxnSpLocks/>
          </p:cNvCxnSpPr>
          <p:nvPr/>
        </p:nvCxnSpPr>
        <p:spPr>
          <a:xfrm>
            <a:off x="5141420" y="2666181"/>
            <a:ext cx="3907623" cy="0"/>
          </a:xfrm>
          <a:prstGeom prst="straightConnector1">
            <a:avLst/>
          </a:prstGeom>
          <a:noFill/>
          <a:ln w="9525" cap="flat" cmpd="sng">
            <a:solidFill>
              <a:srgbClr val="A2A2A2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27" name="Google Shape;1608;p83">
            <a:extLst>
              <a:ext uri="{FF2B5EF4-FFF2-40B4-BE49-F238E27FC236}">
                <a16:creationId xmlns:a16="http://schemas.microsoft.com/office/drawing/2014/main" id="{47D3C8A0-CECB-AB44-80B4-AEDAE1A67407}"/>
              </a:ext>
            </a:extLst>
          </p:cNvPr>
          <p:cNvSpPr/>
          <p:nvPr/>
        </p:nvSpPr>
        <p:spPr>
          <a:xfrm>
            <a:off x="5211323" y="1825374"/>
            <a:ext cx="3178200" cy="713400"/>
          </a:xfrm>
          <a:prstGeom prst="round1Rect">
            <a:avLst>
              <a:gd name="adj" fmla="val 16667"/>
            </a:avLst>
          </a:prstGeom>
          <a:solidFill>
            <a:srgbClr val="9EB3D7"/>
          </a:solidFill>
          <a:ln w="25400" cap="flat" cmpd="sng">
            <a:solidFill>
              <a:srgbClr val="9EB3D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  <a:latin typeface="Raleway" panose="020B0503030101060003" pitchFamily="34" charset="77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1601;p83">
            <a:extLst>
              <a:ext uri="{FF2B5EF4-FFF2-40B4-BE49-F238E27FC236}">
                <a16:creationId xmlns:a16="http://schemas.microsoft.com/office/drawing/2014/main" id="{0001308E-B1D0-5C4F-93B9-54C0E9A83254}"/>
              </a:ext>
            </a:extLst>
          </p:cNvPr>
          <p:cNvSpPr/>
          <p:nvPr/>
        </p:nvSpPr>
        <p:spPr>
          <a:xfrm>
            <a:off x="5386125" y="1901824"/>
            <a:ext cx="1307502" cy="535248"/>
          </a:xfrm>
          <a:prstGeom prst="flowChartDocument">
            <a:avLst/>
          </a:prstGeom>
          <a:solidFill>
            <a:srgbClr val="FFD3B4"/>
          </a:solidFill>
          <a:ln w="25400" cap="flat" cmpd="sng">
            <a:solidFill>
              <a:srgbClr val="79797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333333"/>
                </a:solidFill>
                <a:latin typeface="Raleway"/>
                <a:ea typeface="Raleway"/>
                <a:cs typeface="Raleway"/>
                <a:sym typeface="Raleway"/>
              </a:rPr>
              <a:t>MyKernel.maxj</a:t>
            </a:r>
            <a:endParaRPr sz="1200">
              <a:solidFill>
                <a:srgbClr val="333333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9" name="Google Shape;1603;p83">
            <a:extLst>
              <a:ext uri="{FF2B5EF4-FFF2-40B4-BE49-F238E27FC236}">
                <a16:creationId xmlns:a16="http://schemas.microsoft.com/office/drawing/2014/main" id="{A3120B92-7ED4-8247-9772-9DF0A7B021D8}"/>
              </a:ext>
            </a:extLst>
          </p:cNvPr>
          <p:cNvSpPr/>
          <p:nvPr/>
        </p:nvSpPr>
        <p:spPr>
          <a:xfrm>
            <a:off x="6819324" y="1901824"/>
            <a:ext cx="1404972" cy="509760"/>
          </a:xfrm>
          <a:prstGeom prst="flowChartDocument">
            <a:avLst/>
          </a:prstGeom>
          <a:solidFill>
            <a:srgbClr val="FFD3B4"/>
          </a:solidFill>
          <a:ln w="25400" cap="flat" cmpd="sng">
            <a:solidFill>
              <a:srgbClr val="79797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333333"/>
                </a:solidFill>
                <a:latin typeface="Raleway"/>
                <a:ea typeface="Raleway"/>
                <a:cs typeface="Raleway"/>
                <a:sym typeface="Raleway"/>
              </a:rPr>
              <a:t>MyManager.maxj</a:t>
            </a:r>
            <a:endParaRPr sz="1200">
              <a:solidFill>
                <a:srgbClr val="333333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" name="Google Shape;1610;p83">
            <a:extLst>
              <a:ext uri="{FF2B5EF4-FFF2-40B4-BE49-F238E27FC236}">
                <a16:creationId xmlns:a16="http://schemas.microsoft.com/office/drawing/2014/main" id="{7987516A-9CAC-DF47-8B58-40247DF2B8FF}"/>
              </a:ext>
            </a:extLst>
          </p:cNvPr>
          <p:cNvSpPr txBox="1"/>
          <p:nvPr/>
        </p:nvSpPr>
        <p:spPr>
          <a:xfrm>
            <a:off x="6260021" y="2284396"/>
            <a:ext cx="724200" cy="2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333333"/>
                </a:solidFill>
                <a:latin typeface="Raleway"/>
                <a:ea typeface="Raleway"/>
                <a:cs typeface="Raleway"/>
                <a:sym typeface="Raleway"/>
              </a:rPr>
              <a:t>MaxIDE</a:t>
            </a:r>
            <a:endParaRPr sz="1200">
              <a:solidFill>
                <a:srgbClr val="333333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1" name="Google Shape;1611;p83">
            <a:extLst>
              <a:ext uri="{FF2B5EF4-FFF2-40B4-BE49-F238E27FC236}">
                <a16:creationId xmlns:a16="http://schemas.microsoft.com/office/drawing/2014/main" id="{DF975EF7-C9E8-094A-AB22-6BB0DC79C34A}"/>
              </a:ext>
            </a:extLst>
          </p:cNvPr>
          <p:cNvSpPr txBox="1"/>
          <p:nvPr/>
        </p:nvSpPr>
        <p:spPr>
          <a:xfrm>
            <a:off x="3697898" y="1855372"/>
            <a:ext cx="1268700" cy="3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333333"/>
                </a:solidFill>
                <a:latin typeface="Raleway"/>
                <a:ea typeface="Raleway"/>
                <a:cs typeface="Raleway"/>
                <a:sym typeface="Raleway"/>
              </a:rPr>
              <a:t>Rewrite only DFE- migrating code</a:t>
            </a:r>
            <a:endParaRPr sz="1000"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333333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32" name="Google Shape;1612;p83">
            <a:extLst>
              <a:ext uri="{FF2B5EF4-FFF2-40B4-BE49-F238E27FC236}">
                <a16:creationId xmlns:a16="http://schemas.microsoft.com/office/drawing/2014/main" id="{30BB64F5-98D0-8E4F-AC0B-E2747879A8BD}"/>
              </a:ext>
            </a:extLst>
          </p:cNvPr>
          <p:cNvGrpSpPr/>
          <p:nvPr/>
        </p:nvGrpSpPr>
        <p:grpSpPr>
          <a:xfrm>
            <a:off x="701972" y="2844854"/>
            <a:ext cx="5475585" cy="1426100"/>
            <a:chOff x="215516" y="2564904"/>
            <a:chExt cx="5639699" cy="2014550"/>
          </a:xfrm>
        </p:grpSpPr>
        <p:sp>
          <p:nvSpPr>
            <p:cNvPr id="33" name="Google Shape;1613;p83">
              <a:extLst>
                <a:ext uri="{FF2B5EF4-FFF2-40B4-BE49-F238E27FC236}">
                  <a16:creationId xmlns:a16="http://schemas.microsoft.com/office/drawing/2014/main" id="{D6912C56-7B31-2646-BAB7-CED0AEB973A3}"/>
                </a:ext>
              </a:extLst>
            </p:cNvPr>
            <p:cNvSpPr/>
            <p:nvPr/>
          </p:nvSpPr>
          <p:spPr>
            <a:xfrm>
              <a:off x="3455876" y="2564904"/>
              <a:ext cx="1440300" cy="648000"/>
            </a:xfrm>
            <a:prstGeom prst="ellipse">
              <a:avLst/>
            </a:prstGeom>
            <a:solidFill>
              <a:srgbClr val="9EB3D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 dirty="0" err="1">
                  <a:solidFill>
                    <a:srgbClr val="333333"/>
                  </a:solidFill>
                  <a:latin typeface="Raleway"/>
                  <a:ea typeface="Raleway"/>
                  <a:cs typeface="Raleway"/>
                  <a:sym typeface="Raleway"/>
                </a:rPr>
                <a:t>MaxelerOS</a:t>
              </a:r>
              <a:endParaRPr sz="1200" dirty="0">
                <a:solidFill>
                  <a:srgbClr val="333333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 dirty="0">
                  <a:solidFill>
                    <a:srgbClr val="333333"/>
                  </a:solidFill>
                  <a:latin typeface="Raleway"/>
                  <a:ea typeface="Raleway"/>
                  <a:cs typeface="Raleway"/>
                  <a:sym typeface="Raleway"/>
                </a:rPr>
                <a:t>Library</a:t>
              </a:r>
              <a:endParaRPr sz="1200" dirty="0">
                <a:solidFill>
                  <a:srgbClr val="333333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34" name="Google Shape;1614;p83">
              <a:extLst>
                <a:ext uri="{FF2B5EF4-FFF2-40B4-BE49-F238E27FC236}">
                  <a16:creationId xmlns:a16="http://schemas.microsoft.com/office/drawing/2014/main" id="{5BB5E7A8-F64D-0647-AA87-4BB1124A6C15}"/>
                </a:ext>
              </a:extLst>
            </p:cNvPr>
            <p:cNvSpPr/>
            <p:nvPr/>
          </p:nvSpPr>
          <p:spPr>
            <a:xfrm>
              <a:off x="215516" y="3212976"/>
              <a:ext cx="1440300" cy="648000"/>
            </a:xfrm>
            <a:prstGeom prst="ellipse">
              <a:avLst/>
            </a:prstGeom>
            <a:solidFill>
              <a:srgbClr val="9EB3D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rgbClr val="333333"/>
                  </a:solidFill>
                  <a:latin typeface="Raleway"/>
                  <a:ea typeface="Raleway"/>
                  <a:cs typeface="Raleway"/>
                  <a:sym typeface="Raleway"/>
                </a:rPr>
                <a:t>SLiC</a:t>
              </a:r>
              <a:endParaRPr sz="1200">
                <a:solidFill>
                  <a:srgbClr val="333333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rgbClr val="333333"/>
                  </a:solidFill>
                  <a:latin typeface="Raleway"/>
                  <a:ea typeface="Raleway"/>
                  <a:cs typeface="Raleway"/>
                  <a:sym typeface="Raleway"/>
                </a:rPr>
                <a:t>Library</a:t>
              </a:r>
              <a:endParaRPr sz="1200">
                <a:solidFill>
                  <a:srgbClr val="333333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cxnSp>
          <p:nvCxnSpPr>
            <p:cNvPr id="35" name="Google Shape;1615;p83">
              <a:extLst>
                <a:ext uri="{FF2B5EF4-FFF2-40B4-BE49-F238E27FC236}">
                  <a16:creationId xmlns:a16="http://schemas.microsoft.com/office/drawing/2014/main" id="{1EA8DC40-BD73-3B45-872F-F8EC167D123D}"/>
                </a:ext>
              </a:extLst>
            </p:cNvPr>
            <p:cNvCxnSpPr>
              <a:stCxn id="33" idx="3"/>
              <a:endCxn id="12" idx="7"/>
            </p:cNvCxnSpPr>
            <p:nvPr/>
          </p:nvCxnSpPr>
          <p:spPr>
            <a:xfrm flipH="1">
              <a:off x="2977829" y="3118006"/>
              <a:ext cx="688974" cy="1229133"/>
            </a:xfrm>
            <a:prstGeom prst="straightConnector1">
              <a:avLst/>
            </a:prstGeom>
            <a:noFill/>
            <a:ln w="9525" cap="flat" cmpd="sng">
              <a:solidFill>
                <a:srgbClr val="A2A2A2"/>
              </a:solidFill>
              <a:prstDash val="solid"/>
              <a:round/>
              <a:headEnd type="none" w="sm" len="sm"/>
              <a:tailEnd type="stealth" w="med" len="med"/>
            </a:ln>
          </p:spPr>
        </p:cxnSp>
        <p:cxnSp>
          <p:nvCxnSpPr>
            <p:cNvPr id="36" name="Google Shape;1616;p83">
              <a:extLst>
                <a:ext uri="{FF2B5EF4-FFF2-40B4-BE49-F238E27FC236}">
                  <a16:creationId xmlns:a16="http://schemas.microsoft.com/office/drawing/2014/main" id="{45C9411F-4900-6543-BE49-1E79B5C8CC2E}"/>
                </a:ext>
              </a:extLst>
            </p:cNvPr>
            <p:cNvCxnSpPr>
              <a:stCxn id="34" idx="5"/>
              <a:endCxn id="12" idx="1"/>
            </p:cNvCxnSpPr>
            <p:nvPr/>
          </p:nvCxnSpPr>
          <p:spPr>
            <a:xfrm>
              <a:off x="1444889" y="3766078"/>
              <a:ext cx="616592" cy="581061"/>
            </a:xfrm>
            <a:prstGeom prst="straightConnector1">
              <a:avLst/>
            </a:prstGeom>
            <a:noFill/>
            <a:ln w="9525" cap="flat" cmpd="sng">
              <a:solidFill>
                <a:srgbClr val="A2A2A2"/>
              </a:solidFill>
              <a:prstDash val="solid"/>
              <a:round/>
              <a:headEnd type="none" w="sm" len="sm"/>
              <a:tailEnd type="stealth" w="med" len="med"/>
            </a:ln>
          </p:spPr>
        </p:cxnSp>
        <p:cxnSp>
          <p:nvCxnSpPr>
            <p:cNvPr id="37" name="Google Shape;1617;p83">
              <a:extLst>
                <a:ext uri="{FF2B5EF4-FFF2-40B4-BE49-F238E27FC236}">
                  <a16:creationId xmlns:a16="http://schemas.microsoft.com/office/drawing/2014/main" id="{B62D2661-5EF9-904D-955D-1C41A0EA850E}"/>
                </a:ext>
              </a:extLst>
            </p:cNvPr>
            <p:cNvCxnSpPr>
              <a:stCxn id="19" idx="1"/>
              <a:endCxn id="12" idx="6"/>
            </p:cNvCxnSpPr>
            <p:nvPr/>
          </p:nvCxnSpPr>
          <p:spPr>
            <a:xfrm flipH="1" flipV="1">
              <a:off x="3167610" y="4576232"/>
              <a:ext cx="2687605" cy="3222"/>
            </a:xfrm>
            <a:prstGeom prst="straightConnector1">
              <a:avLst/>
            </a:prstGeom>
            <a:noFill/>
            <a:ln w="9525" cap="flat" cmpd="sng">
              <a:solidFill>
                <a:srgbClr val="A2A2A2"/>
              </a:solidFill>
              <a:prstDash val="solid"/>
              <a:round/>
              <a:headEnd type="none" w="sm" len="sm"/>
              <a:tailEnd type="stealth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18500855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8"/>
          <p:cNvSpPr/>
          <p:nvPr/>
        </p:nvSpPr>
        <p:spPr>
          <a:xfrm>
            <a:off x="789885" y="515754"/>
            <a:ext cx="7946152" cy="5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500" b="1" dirty="0" err="1">
                <a:solidFill>
                  <a:srgbClr val="595959"/>
                </a:solidFill>
                <a:latin typeface="Raleway"/>
                <a:ea typeface="Raleway"/>
                <a:cs typeface="Raleway"/>
                <a:sym typeface="Raleway"/>
              </a:rPr>
              <a:t>MaxJ</a:t>
            </a:r>
            <a:r>
              <a:rPr lang="en-GB" sz="3500" b="1" dirty="0">
                <a:solidFill>
                  <a:srgbClr val="595959"/>
                </a:solidFill>
                <a:latin typeface="Raleway"/>
                <a:ea typeface="Raleway"/>
                <a:cs typeface="Raleway"/>
                <a:sym typeface="Raleway"/>
              </a:rPr>
              <a:t> Intro: </a:t>
            </a:r>
            <a:r>
              <a:rPr lang="en-GB" sz="3500" dirty="0">
                <a:solidFill>
                  <a:srgbClr val="595959"/>
                </a:solidFill>
                <a:latin typeface="Raleway"/>
                <a:ea typeface="Raleway"/>
                <a:cs typeface="Raleway"/>
                <a:sym typeface="Raleway"/>
              </a:rPr>
              <a:t>Application Components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latin typeface="Raleway" panose="020B0503030101060003" pitchFamily="34" charset="77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solidFill>
                <a:srgbClr val="7F7F7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40" name="Google Shape;140;p28"/>
          <p:cNvSpPr txBox="1"/>
          <p:nvPr/>
        </p:nvSpPr>
        <p:spPr>
          <a:xfrm>
            <a:off x="8475260" y="6356354"/>
            <a:ext cx="409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rgbClr val="888888"/>
                </a:solidFill>
                <a:latin typeface="Raleway" panose="020B0503030101060003" pitchFamily="34" charset="77"/>
                <a:ea typeface="Calibri"/>
                <a:cs typeface="Calibri"/>
                <a:sym typeface="Calibri"/>
              </a:rPr>
              <a:t>49</a:t>
            </a:fld>
            <a:endParaRPr sz="1200" dirty="0">
              <a:solidFill>
                <a:srgbClr val="888888"/>
              </a:solidFill>
              <a:latin typeface="Raleway" panose="020B0503030101060003" pitchFamily="34" charset="77"/>
              <a:ea typeface="Calibri"/>
              <a:cs typeface="Calibri"/>
              <a:sym typeface="Calibri"/>
            </a:endParaRPr>
          </a:p>
        </p:txBody>
      </p:sp>
      <p:pic>
        <p:nvPicPr>
          <p:cNvPr id="7" name="Google Shape;1622;p84">
            <a:extLst>
              <a:ext uri="{FF2B5EF4-FFF2-40B4-BE49-F238E27FC236}">
                <a16:creationId xmlns:a16="http://schemas.microsoft.com/office/drawing/2014/main" id="{1AA2CF47-AE0C-4D4E-8580-C6F1D65E52F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1452" y="3026477"/>
            <a:ext cx="2152650" cy="142875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1630;p84">
            <a:extLst>
              <a:ext uri="{FF2B5EF4-FFF2-40B4-BE49-F238E27FC236}">
                <a16:creationId xmlns:a16="http://schemas.microsoft.com/office/drawing/2014/main" id="{CFC99C26-6564-A84E-99FE-3D05C0579BA1}"/>
              </a:ext>
            </a:extLst>
          </p:cNvPr>
          <p:cNvSpPr/>
          <p:nvPr/>
        </p:nvSpPr>
        <p:spPr>
          <a:xfrm>
            <a:off x="813400" y="1908750"/>
            <a:ext cx="2049900" cy="1159200"/>
          </a:xfrm>
          <a:prstGeom prst="roundRect">
            <a:avLst>
              <a:gd name="adj" fmla="val 97"/>
            </a:avLst>
          </a:prstGeom>
          <a:solidFill>
            <a:srgbClr val="9EB3D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333333"/>
              </a:solidFill>
              <a:latin typeface="Raleway" panose="020B0503030101060003" pitchFamily="34" charset="77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1631;p84">
            <a:extLst>
              <a:ext uri="{FF2B5EF4-FFF2-40B4-BE49-F238E27FC236}">
                <a16:creationId xmlns:a16="http://schemas.microsoft.com/office/drawing/2014/main" id="{12099F08-B16E-C042-83E7-DDC90800FE84}"/>
              </a:ext>
            </a:extLst>
          </p:cNvPr>
          <p:cNvSpPr/>
          <p:nvPr/>
        </p:nvSpPr>
        <p:spPr>
          <a:xfrm>
            <a:off x="813400" y="2553140"/>
            <a:ext cx="2049900" cy="516000"/>
          </a:xfrm>
          <a:prstGeom prst="roundRect">
            <a:avLst>
              <a:gd name="adj" fmla="val 218"/>
            </a:avLst>
          </a:prstGeom>
          <a:solidFill>
            <a:srgbClr val="FFD3B4"/>
          </a:solidFill>
          <a:ln>
            <a:noFill/>
          </a:ln>
        </p:spPr>
        <p:txBody>
          <a:bodyPr spcFirstLastPara="1" wrap="square" lIns="18000" tIns="0" rIns="18000" bIns="45000" anchor="t" anchorCtr="0">
            <a:noAutofit/>
          </a:bodyPr>
          <a:lstStyle/>
          <a:p>
            <a:pPr marL="0" marR="0" lvl="0" indent="0" algn="l" rtl="0">
              <a:lnSpc>
                <a:spcPct val="15627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Raleway"/>
                <a:ea typeface="Raleway"/>
                <a:cs typeface="Raleway"/>
                <a:sym typeface="Raleway"/>
              </a:rPr>
              <a:t>                       </a:t>
            </a:r>
            <a:r>
              <a:rPr lang="en-GB" sz="12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SLiC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ctr" rtl="0">
              <a:lnSpc>
                <a:spcPct val="15627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MaxelerOS</a:t>
            </a:r>
            <a:endParaRPr sz="12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10" name="Google Shape;1632;p84">
            <a:extLst>
              <a:ext uri="{FF2B5EF4-FFF2-40B4-BE49-F238E27FC236}">
                <a16:creationId xmlns:a16="http://schemas.microsoft.com/office/drawing/2014/main" id="{67EE6326-B6EB-614E-8EE3-15BF26BC8243}"/>
              </a:ext>
            </a:extLst>
          </p:cNvPr>
          <p:cNvGrpSpPr/>
          <p:nvPr/>
        </p:nvGrpSpPr>
        <p:grpSpPr>
          <a:xfrm>
            <a:off x="979688" y="4497676"/>
            <a:ext cx="1887010" cy="504602"/>
            <a:chOff x="137" y="2369"/>
            <a:chExt cx="1044" cy="444"/>
          </a:xfrm>
        </p:grpSpPr>
        <p:sp>
          <p:nvSpPr>
            <p:cNvPr id="11" name="Google Shape;1633;p84">
              <a:extLst>
                <a:ext uri="{FF2B5EF4-FFF2-40B4-BE49-F238E27FC236}">
                  <a16:creationId xmlns:a16="http://schemas.microsoft.com/office/drawing/2014/main" id="{E178D2C9-EF7D-8C4F-951C-DC329018D93B}"/>
                </a:ext>
              </a:extLst>
            </p:cNvPr>
            <p:cNvSpPr/>
            <p:nvPr/>
          </p:nvSpPr>
          <p:spPr>
            <a:xfrm>
              <a:off x="281" y="2513"/>
              <a:ext cx="900" cy="300"/>
            </a:xfrm>
            <a:prstGeom prst="rect">
              <a:avLst/>
            </a:prstGeom>
            <a:solidFill>
              <a:srgbClr val="9EB3D7"/>
            </a:solidFill>
            <a:ln w="19075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333333"/>
                </a:solidFill>
                <a:latin typeface="Raleway" panose="020B0503030101060003" pitchFamily="34" charset="77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1634;p84">
              <a:extLst>
                <a:ext uri="{FF2B5EF4-FFF2-40B4-BE49-F238E27FC236}">
                  <a16:creationId xmlns:a16="http://schemas.microsoft.com/office/drawing/2014/main" id="{D4C2AAAB-303F-E24C-B654-1049E18CC9A1}"/>
                </a:ext>
              </a:extLst>
            </p:cNvPr>
            <p:cNvSpPr/>
            <p:nvPr/>
          </p:nvSpPr>
          <p:spPr>
            <a:xfrm>
              <a:off x="232" y="2465"/>
              <a:ext cx="900" cy="300"/>
            </a:xfrm>
            <a:prstGeom prst="rect">
              <a:avLst/>
            </a:prstGeom>
            <a:solidFill>
              <a:srgbClr val="9EB3D7"/>
            </a:solidFill>
            <a:ln w="19075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333333"/>
                </a:solidFill>
                <a:latin typeface="Raleway" panose="020B0503030101060003" pitchFamily="34" charset="77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1635;p84">
              <a:extLst>
                <a:ext uri="{FF2B5EF4-FFF2-40B4-BE49-F238E27FC236}">
                  <a16:creationId xmlns:a16="http://schemas.microsoft.com/office/drawing/2014/main" id="{72FDABAB-F698-BC48-8E6C-1BEE64F6C8C3}"/>
                </a:ext>
              </a:extLst>
            </p:cNvPr>
            <p:cNvSpPr/>
            <p:nvPr/>
          </p:nvSpPr>
          <p:spPr>
            <a:xfrm>
              <a:off x="184" y="2416"/>
              <a:ext cx="900" cy="300"/>
            </a:xfrm>
            <a:prstGeom prst="rect">
              <a:avLst/>
            </a:prstGeom>
            <a:solidFill>
              <a:srgbClr val="9EB3D7"/>
            </a:solidFill>
            <a:ln w="19075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333333"/>
                </a:solidFill>
                <a:latin typeface="Raleway" panose="020B0503030101060003" pitchFamily="34" charset="77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1636;p84">
              <a:extLst>
                <a:ext uri="{FF2B5EF4-FFF2-40B4-BE49-F238E27FC236}">
                  <a16:creationId xmlns:a16="http://schemas.microsoft.com/office/drawing/2014/main" id="{3AB400BF-84A0-7546-ACD1-1836C08C7E73}"/>
                </a:ext>
              </a:extLst>
            </p:cNvPr>
            <p:cNvSpPr/>
            <p:nvPr/>
          </p:nvSpPr>
          <p:spPr>
            <a:xfrm>
              <a:off x="137" y="2369"/>
              <a:ext cx="900" cy="300"/>
            </a:xfrm>
            <a:prstGeom prst="rect">
              <a:avLst/>
            </a:prstGeom>
            <a:solidFill>
              <a:srgbClr val="9EB3D7"/>
            </a:solidFill>
            <a:ln w="19075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333333"/>
                </a:solidFill>
                <a:latin typeface="Raleway" panose="020B0503030101060003" pitchFamily="34" charset="77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" name="Google Shape;1637;p84">
            <a:extLst>
              <a:ext uri="{FF2B5EF4-FFF2-40B4-BE49-F238E27FC236}">
                <a16:creationId xmlns:a16="http://schemas.microsoft.com/office/drawing/2014/main" id="{308C9284-C8C4-7248-8913-E1EDCA626DB7}"/>
              </a:ext>
            </a:extLst>
          </p:cNvPr>
          <p:cNvSpPr txBox="1"/>
          <p:nvPr/>
        </p:nvSpPr>
        <p:spPr>
          <a:xfrm>
            <a:off x="1294477" y="4567852"/>
            <a:ext cx="1084500" cy="137700"/>
          </a:xfrm>
          <a:prstGeom prst="rect">
            <a:avLst/>
          </a:prstGeom>
          <a:solidFill>
            <a:srgbClr val="9EB3D7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Memory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" name="Google Shape;1638;p84">
            <a:extLst>
              <a:ext uri="{FF2B5EF4-FFF2-40B4-BE49-F238E27FC236}">
                <a16:creationId xmlns:a16="http://schemas.microsoft.com/office/drawing/2014/main" id="{5C0AB757-89E3-B54A-B38E-0F4033CAD145}"/>
              </a:ext>
            </a:extLst>
          </p:cNvPr>
          <p:cNvSpPr txBox="1"/>
          <p:nvPr/>
        </p:nvSpPr>
        <p:spPr>
          <a:xfrm>
            <a:off x="789902" y="1893975"/>
            <a:ext cx="753900" cy="26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rgbClr val="FFFFFF"/>
                </a:solidFill>
                <a:latin typeface="Raleway" panose="020B0503030101060003" pitchFamily="34" charset="77"/>
                <a:sym typeface="Arial"/>
              </a:rPr>
              <a:t>CPU</a:t>
            </a:r>
            <a:endParaRPr dirty="0">
              <a:latin typeface="Raleway" panose="020B0503030101060003" pitchFamily="34" charset="77"/>
            </a:endParaRPr>
          </a:p>
        </p:txBody>
      </p:sp>
      <p:sp>
        <p:nvSpPr>
          <p:cNvPr id="17" name="Google Shape;1639;p84">
            <a:extLst>
              <a:ext uri="{FF2B5EF4-FFF2-40B4-BE49-F238E27FC236}">
                <a16:creationId xmlns:a16="http://schemas.microsoft.com/office/drawing/2014/main" id="{50F10BF7-7B73-894B-A222-E8C268CD0002}"/>
              </a:ext>
            </a:extLst>
          </p:cNvPr>
          <p:cNvSpPr/>
          <p:nvPr/>
        </p:nvSpPr>
        <p:spPr>
          <a:xfrm>
            <a:off x="1671953" y="3094109"/>
            <a:ext cx="303600" cy="1384200"/>
          </a:xfrm>
          <a:prstGeom prst="upDownArrow">
            <a:avLst>
              <a:gd name="adj1" fmla="val 50000"/>
              <a:gd name="adj2" fmla="val 144329"/>
            </a:avLst>
          </a:prstGeom>
          <a:solidFill>
            <a:srgbClr val="9EB3D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333333"/>
              </a:solidFill>
              <a:latin typeface="Raleway" panose="020B0503030101060003" pitchFamily="34" charset="77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640;p84">
            <a:extLst>
              <a:ext uri="{FF2B5EF4-FFF2-40B4-BE49-F238E27FC236}">
                <a16:creationId xmlns:a16="http://schemas.microsoft.com/office/drawing/2014/main" id="{D1A0EF7C-8154-F744-B02A-590BEA5CBD30}"/>
              </a:ext>
            </a:extLst>
          </p:cNvPr>
          <p:cNvSpPr/>
          <p:nvPr/>
        </p:nvSpPr>
        <p:spPr>
          <a:xfrm rot="-5400000">
            <a:off x="2576009" y="2959788"/>
            <a:ext cx="191100" cy="1561800"/>
          </a:xfrm>
          <a:prstGeom prst="upDownArrow">
            <a:avLst>
              <a:gd name="adj1" fmla="val 50000"/>
              <a:gd name="adj2" fmla="val 102381"/>
            </a:avLst>
          </a:prstGeom>
          <a:solidFill>
            <a:srgbClr val="9EB3D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333333"/>
              </a:solidFill>
              <a:latin typeface="Raleway" panose="020B0503030101060003" pitchFamily="34" charset="77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641;p84">
            <a:extLst>
              <a:ext uri="{FF2B5EF4-FFF2-40B4-BE49-F238E27FC236}">
                <a16:creationId xmlns:a16="http://schemas.microsoft.com/office/drawing/2014/main" id="{08D8DF59-15E2-A64E-AD2B-789BD5210017}"/>
              </a:ext>
            </a:extLst>
          </p:cNvPr>
          <p:cNvSpPr/>
          <p:nvPr/>
        </p:nvSpPr>
        <p:spPr>
          <a:xfrm rot="-5400000">
            <a:off x="6100520" y="3530066"/>
            <a:ext cx="981900" cy="694200"/>
          </a:xfrm>
          <a:prstGeom prst="rect">
            <a:avLst/>
          </a:prstGeom>
          <a:solidFill>
            <a:srgbClr val="9EB3D7"/>
          </a:solidFill>
          <a:ln w="19075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333333"/>
              </a:solidFill>
              <a:latin typeface="Raleway" panose="020B0503030101060003" pitchFamily="34" charset="77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1642;p84">
            <a:extLst>
              <a:ext uri="{FF2B5EF4-FFF2-40B4-BE49-F238E27FC236}">
                <a16:creationId xmlns:a16="http://schemas.microsoft.com/office/drawing/2014/main" id="{BD1D6239-944A-5C46-9255-80ABCB560A83}"/>
              </a:ext>
            </a:extLst>
          </p:cNvPr>
          <p:cNvSpPr/>
          <p:nvPr/>
        </p:nvSpPr>
        <p:spPr>
          <a:xfrm rot="-5400000">
            <a:off x="6011952" y="3474378"/>
            <a:ext cx="981900" cy="694200"/>
          </a:xfrm>
          <a:prstGeom prst="rect">
            <a:avLst/>
          </a:prstGeom>
          <a:solidFill>
            <a:srgbClr val="9EB3D7"/>
          </a:solidFill>
          <a:ln w="19075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333333"/>
              </a:solidFill>
              <a:latin typeface="Raleway" panose="020B0503030101060003" pitchFamily="34" charset="77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1643;p84">
            <a:extLst>
              <a:ext uri="{FF2B5EF4-FFF2-40B4-BE49-F238E27FC236}">
                <a16:creationId xmlns:a16="http://schemas.microsoft.com/office/drawing/2014/main" id="{97EAD811-E839-BF4B-9CA6-5657E33DF1F0}"/>
              </a:ext>
            </a:extLst>
          </p:cNvPr>
          <p:cNvSpPr/>
          <p:nvPr/>
        </p:nvSpPr>
        <p:spPr>
          <a:xfrm rot="-5400000">
            <a:off x="5925193" y="3419826"/>
            <a:ext cx="981900" cy="694200"/>
          </a:xfrm>
          <a:prstGeom prst="rect">
            <a:avLst/>
          </a:prstGeom>
          <a:solidFill>
            <a:srgbClr val="9EB3D7"/>
          </a:solidFill>
          <a:ln w="19075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333333"/>
              </a:solidFill>
              <a:latin typeface="Raleway" panose="020B0503030101060003" pitchFamily="34" charset="77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1644;p84">
            <a:extLst>
              <a:ext uri="{FF2B5EF4-FFF2-40B4-BE49-F238E27FC236}">
                <a16:creationId xmlns:a16="http://schemas.microsoft.com/office/drawing/2014/main" id="{9BAF6AAE-7CBD-3D45-8B18-4711082C05BA}"/>
              </a:ext>
            </a:extLst>
          </p:cNvPr>
          <p:cNvSpPr/>
          <p:nvPr/>
        </p:nvSpPr>
        <p:spPr>
          <a:xfrm rot="-5400000">
            <a:off x="5840242" y="3365274"/>
            <a:ext cx="981900" cy="694200"/>
          </a:xfrm>
          <a:prstGeom prst="rect">
            <a:avLst/>
          </a:prstGeom>
          <a:solidFill>
            <a:srgbClr val="9EB3D7"/>
          </a:solidFill>
          <a:ln w="19075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333333"/>
              </a:solidFill>
              <a:latin typeface="Raleway" panose="020B0503030101060003" pitchFamily="34" charset="77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1645;p84">
            <a:extLst>
              <a:ext uri="{FF2B5EF4-FFF2-40B4-BE49-F238E27FC236}">
                <a16:creationId xmlns:a16="http://schemas.microsoft.com/office/drawing/2014/main" id="{849464DB-B38F-AD40-B393-232A9CB69C81}"/>
              </a:ext>
            </a:extLst>
          </p:cNvPr>
          <p:cNvSpPr/>
          <p:nvPr/>
        </p:nvSpPr>
        <p:spPr>
          <a:xfrm>
            <a:off x="1292382" y="2115591"/>
            <a:ext cx="1041000" cy="375000"/>
          </a:xfrm>
          <a:prstGeom prst="ellipse">
            <a:avLst/>
          </a:prstGeom>
          <a:solidFill>
            <a:srgbClr val="FFFFFF"/>
          </a:solidFill>
          <a:ln w="28425" cap="flat" cmpd="sng">
            <a:solidFill>
              <a:srgbClr val="FFFFFF"/>
            </a:solidFill>
            <a:prstDash val="dot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333333"/>
              </a:solidFill>
              <a:latin typeface="Raleway" panose="020B0503030101060003" pitchFamily="34" charset="77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1646;p84">
            <a:extLst>
              <a:ext uri="{FF2B5EF4-FFF2-40B4-BE49-F238E27FC236}">
                <a16:creationId xmlns:a16="http://schemas.microsoft.com/office/drawing/2014/main" id="{7A224D27-DC47-3742-AC85-C91F8337D7DA}"/>
              </a:ext>
            </a:extLst>
          </p:cNvPr>
          <p:cNvSpPr txBox="1"/>
          <p:nvPr/>
        </p:nvSpPr>
        <p:spPr>
          <a:xfrm rot="5400000">
            <a:off x="5939750" y="3479454"/>
            <a:ext cx="826500" cy="51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marR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Memory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5" name="Google Shape;1647;p84">
            <a:extLst>
              <a:ext uri="{FF2B5EF4-FFF2-40B4-BE49-F238E27FC236}">
                <a16:creationId xmlns:a16="http://schemas.microsoft.com/office/drawing/2014/main" id="{CA7052C8-DEA4-5447-BE2D-3DA5BE6D44CA}"/>
              </a:ext>
            </a:extLst>
          </p:cNvPr>
          <p:cNvSpPr/>
          <p:nvPr/>
        </p:nvSpPr>
        <p:spPr>
          <a:xfrm rot="5400000">
            <a:off x="5687909" y="3523958"/>
            <a:ext cx="191100" cy="433800"/>
          </a:xfrm>
          <a:prstGeom prst="upDownArrow">
            <a:avLst>
              <a:gd name="adj1" fmla="val 50000"/>
              <a:gd name="adj2" fmla="val 28439"/>
            </a:avLst>
          </a:prstGeom>
          <a:solidFill>
            <a:srgbClr val="9EB3D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333333"/>
              </a:solidFill>
              <a:latin typeface="Raleway" panose="020B0503030101060003" pitchFamily="34" charset="77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1648;p84">
            <a:extLst>
              <a:ext uri="{FF2B5EF4-FFF2-40B4-BE49-F238E27FC236}">
                <a16:creationId xmlns:a16="http://schemas.microsoft.com/office/drawing/2014/main" id="{DA22AFE5-440C-5040-9DF7-7384280A9C53}"/>
              </a:ext>
            </a:extLst>
          </p:cNvPr>
          <p:cNvSpPr txBox="1"/>
          <p:nvPr/>
        </p:nvSpPr>
        <p:spPr>
          <a:xfrm>
            <a:off x="2082252" y="3427102"/>
            <a:ext cx="1339200" cy="21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PCI Express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7" name="Google Shape;1649;p84">
            <a:extLst>
              <a:ext uri="{FF2B5EF4-FFF2-40B4-BE49-F238E27FC236}">
                <a16:creationId xmlns:a16="http://schemas.microsoft.com/office/drawing/2014/main" id="{7E64F141-89F2-F648-820C-1731F731F09D}"/>
              </a:ext>
            </a:extLst>
          </p:cNvPr>
          <p:cNvSpPr txBox="1"/>
          <p:nvPr/>
        </p:nvSpPr>
        <p:spPr>
          <a:xfrm>
            <a:off x="5872536" y="2488350"/>
            <a:ext cx="3134100" cy="6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Kernels (MaxJ)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(instantiate the arithmetic structure)</a:t>
            </a:r>
            <a:endParaRPr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8" name="Google Shape;1650;p84">
            <a:extLst>
              <a:ext uri="{FF2B5EF4-FFF2-40B4-BE49-F238E27FC236}">
                <a16:creationId xmlns:a16="http://schemas.microsoft.com/office/drawing/2014/main" id="{A7AC7B1E-2E10-9149-B688-183834664E33}"/>
              </a:ext>
            </a:extLst>
          </p:cNvPr>
          <p:cNvSpPr txBox="1"/>
          <p:nvPr/>
        </p:nvSpPr>
        <p:spPr>
          <a:xfrm>
            <a:off x="5877710" y="4472541"/>
            <a:ext cx="2802300" cy="6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Manager (</a:t>
            </a:r>
            <a:r>
              <a:rPr lang="en-GB" dirty="0" err="1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MaxJ</a:t>
            </a:r>
            <a:r>
              <a:rPr lang="en-GB" dirty="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)</a:t>
            </a:r>
            <a:endParaRPr dirty="0"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(arrange the data orchestration)</a:t>
            </a:r>
            <a:endParaRPr dirty="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9" name="Google Shape;1651;p84">
            <a:extLst>
              <a:ext uri="{FF2B5EF4-FFF2-40B4-BE49-F238E27FC236}">
                <a16:creationId xmlns:a16="http://schemas.microsoft.com/office/drawing/2014/main" id="{38D9D526-A635-E144-A9A9-AF626A82FD25}"/>
              </a:ext>
            </a:extLst>
          </p:cNvPr>
          <p:cNvSpPr txBox="1"/>
          <p:nvPr/>
        </p:nvSpPr>
        <p:spPr>
          <a:xfrm>
            <a:off x="3447352" y="1807602"/>
            <a:ext cx="4557900" cy="26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Host application (C, Python, Matlab..)</a:t>
            </a:r>
            <a:endParaRPr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30" name="Google Shape;1652;p84">
            <a:extLst>
              <a:ext uri="{FF2B5EF4-FFF2-40B4-BE49-F238E27FC236}">
                <a16:creationId xmlns:a16="http://schemas.microsoft.com/office/drawing/2014/main" id="{B8F77782-D639-F54F-AFF4-565C924DA0D5}"/>
              </a:ext>
            </a:extLst>
          </p:cNvPr>
          <p:cNvCxnSpPr/>
          <p:nvPr/>
        </p:nvCxnSpPr>
        <p:spPr>
          <a:xfrm flipH="1">
            <a:off x="2170820" y="1943981"/>
            <a:ext cx="1305000" cy="337500"/>
          </a:xfrm>
          <a:prstGeom prst="straightConnector1">
            <a:avLst/>
          </a:prstGeom>
          <a:noFill/>
          <a:ln w="19075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31" name="Google Shape;1653;p84">
            <a:extLst>
              <a:ext uri="{FF2B5EF4-FFF2-40B4-BE49-F238E27FC236}">
                <a16:creationId xmlns:a16="http://schemas.microsoft.com/office/drawing/2014/main" id="{5EE2A6F2-7BB7-C244-ACEB-FEA37C69309F}"/>
              </a:ext>
            </a:extLst>
          </p:cNvPr>
          <p:cNvCxnSpPr/>
          <p:nvPr/>
        </p:nvCxnSpPr>
        <p:spPr>
          <a:xfrm>
            <a:off x="813400" y="2553140"/>
            <a:ext cx="2049900" cy="1200"/>
          </a:xfrm>
          <a:prstGeom prst="straightConnector1">
            <a:avLst/>
          </a:prstGeom>
          <a:noFill/>
          <a:ln w="180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2" name="Google Shape;1654;p84">
            <a:extLst>
              <a:ext uri="{FF2B5EF4-FFF2-40B4-BE49-F238E27FC236}">
                <a16:creationId xmlns:a16="http://schemas.microsoft.com/office/drawing/2014/main" id="{C41C9ADE-566E-3F43-8B1D-DD6676804F00}"/>
              </a:ext>
            </a:extLst>
          </p:cNvPr>
          <p:cNvCxnSpPr/>
          <p:nvPr/>
        </p:nvCxnSpPr>
        <p:spPr>
          <a:xfrm>
            <a:off x="813400" y="2809987"/>
            <a:ext cx="2049900" cy="1200"/>
          </a:xfrm>
          <a:prstGeom prst="straightConnector1">
            <a:avLst/>
          </a:prstGeom>
          <a:noFill/>
          <a:ln w="180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" name="Google Shape;1652;p84">
            <a:extLst>
              <a:ext uri="{FF2B5EF4-FFF2-40B4-BE49-F238E27FC236}">
                <a16:creationId xmlns:a16="http://schemas.microsoft.com/office/drawing/2014/main" id="{149AD476-C19D-F34E-89EA-C31EBB2DB941}"/>
              </a:ext>
            </a:extLst>
          </p:cNvPr>
          <p:cNvCxnSpPr>
            <a:cxnSpLocks/>
            <a:stCxn id="27" idx="1"/>
          </p:cNvCxnSpPr>
          <p:nvPr/>
        </p:nvCxnSpPr>
        <p:spPr>
          <a:xfrm flipH="1">
            <a:off x="4353952" y="2819550"/>
            <a:ext cx="1518584" cy="566666"/>
          </a:xfrm>
          <a:prstGeom prst="straightConnector1">
            <a:avLst/>
          </a:prstGeom>
          <a:noFill/>
          <a:ln w="19075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35" name="Google Shape;1652;p84">
            <a:extLst>
              <a:ext uri="{FF2B5EF4-FFF2-40B4-BE49-F238E27FC236}">
                <a16:creationId xmlns:a16="http://schemas.microsoft.com/office/drawing/2014/main" id="{F8B47557-6CF2-7447-A256-A9B6F118E8D8}"/>
              </a:ext>
            </a:extLst>
          </p:cNvPr>
          <p:cNvCxnSpPr>
            <a:cxnSpLocks/>
            <a:stCxn id="27" idx="1"/>
          </p:cNvCxnSpPr>
          <p:nvPr/>
        </p:nvCxnSpPr>
        <p:spPr>
          <a:xfrm flipH="1">
            <a:off x="4927210" y="2819550"/>
            <a:ext cx="945326" cy="941331"/>
          </a:xfrm>
          <a:prstGeom prst="straightConnector1">
            <a:avLst/>
          </a:prstGeom>
          <a:noFill/>
          <a:ln w="19075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40" name="Google Shape;1652;p84">
            <a:extLst>
              <a:ext uri="{FF2B5EF4-FFF2-40B4-BE49-F238E27FC236}">
                <a16:creationId xmlns:a16="http://schemas.microsoft.com/office/drawing/2014/main" id="{C3C6B783-C4CC-6E4B-8A54-7FA20CCE8630}"/>
              </a:ext>
            </a:extLst>
          </p:cNvPr>
          <p:cNvCxnSpPr>
            <a:cxnSpLocks/>
            <a:stCxn id="28" idx="1"/>
          </p:cNvCxnSpPr>
          <p:nvPr/>
        </p:nvCxnSpPr>
        <p:spPr>
          <a:xfrm flipH="1" flipV="1">
            <a:off x="5388213" y="4367410"/>
            <a:ext cx="489497" cy="436331"/>
          </a:xfrm>
          <a:prstGeom prst="straightConnector1">
            <a:avLst/>
          </a:prstGeom>
          <a:noFill/>
          <a:ln w="19075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37400963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IAI Bright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671815" y="4068726"/>
            <a:ext cx="3995936" cy="2545412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2D9C5-9C72-4C75-A1BC-B4986A40F6AC}" type="slidenum">
              <a:rPr lang="en-GB" smtClean="0">
                <a:solidFill>
                  <a:srgbClr val="FFFFFF"/>
                </a:solidFill>
                <a:latin typeface="Calibri"/>
              </a:rPr>
              <a:pPr/>
              <a:t>5</a:t>
            </a:fld>
            <a:endParaRPr lang="en-GB">
              <a:solidFill>
                <a:srgbClr val="FFFFFF"/>
              </a:solidFill>
              <a:latin typeface="Calibri"/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480590" y="1484784"/>
            <a:ext cx="4494291" cy="3564396"/>
            <a:chOff x="4373834" y="1052736"/>
            <a:chExt cx="4308575" cy="3456384"/>
          </a:xfrm>
          <a:effectLst/>
        </p:grpSpPr>
        <p:cxnSp>
          <p:nvCxnSpPr>
            <p:cNvPr id="29" name="Straight Arrow Connector 28"/>
            <p:cNvCxnSpPr/>
            <p:nvPr/>
          </p:nvCxnSpPr>
          <p:spPr>
            <a:xfrm flipV="1">
              <a:off x="6300192" y="2060848"/>
              <a:ext cx="0" cy="1022514"/>
            </a:xfrm>
            <a:prstGeom prst="straightConnector1">
              <a:avLst/>
            </a:prstGeom>
            <a:noFill/>
            <a:ln w="38100" cap="flat" cmpd="sng" algn="ctr">
              <a:solidFill>
                <a:srgbClr val="9BBB59"/>
              </a:solidFill>
              <a:prstDash val="solid"/>
              <a:tailEnd type="arrow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</p:cxnSp>
        <p:sp>
          <p:nvSpPr>
            <p:cNvPr id="30" name="TextBox 29"/>
            <p:cNvSpPr txBox="1"/>
            <p:nvPr/>
          </p:nvSpPr>
          <p:spPr>
            <a:xfrm>
              <a:off x="6300192" y="1772816"/>
              <a:ext cx="1481747" cy="6267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Raleway" panose="020B0503030101060003" pitchFamily="34" charset="77"/>
                </a:rPr>
                <a:t>MaxRing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Raleway" panose="020B0503030101060003" pitchFamily="34" charset="77"/>
                </a:rPr>
                <a:t> 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Raleway" panose="020B0503030101060003" pitchFamily="34" charset="77"/>
                </a:rPr>
                <a:t>Interconnect</a:t>
              </a: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5272436" y="1095127"/>
              <a:ext cx="333201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Raleway" panose="020B0503030101060003" pitchFamily="34" charset="77"/>
                </a:rPr>
                <a:t>Dataflow Engine (DFE)</a:t>
              </a: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4505944" y="1052736"/>
              <a:ext cx="4176465" cy="3456384"/>
            </a:xfrm>
            <a:prstGeom prst="rect">
              <a:avLst/>
            </a:prstGeom>
            <a:solidFill>
              <a:sysClr val="window" lastClr="FFFFFF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Raleway" panose="020B0503030101060003" pitchFamily="34" charset="77"/>
                <a:ea typeface="+mn-ea"/>
                <a:cs typeface="+mn-cs"/>
              </a:endParaRPr>
            </a:p>
          </p:txBody>
        </p:sp>
        <p:grpSp>
          <p:nvGrpSpPr>
            <p:cNvPr id="33" name="Group 32"/>
            <p:cNvGrpSpPr/>
            <p:nvPr/>
          </p:nvGrpSpPr>
          <p:grpSpPr>
            <a:xfrm>
              <a:off x="4373834" y="1088740"/>
              <a:ext cx="4032446" cy="3395066"/>
              <a:chOff x="1240256" y="1531531"/>
              <a:chExt cx="5876079" cy="3981368"/>
            </a:xfrm>
          </p:grpSpPr>
          <p:sp>
            <p:nvSpPr>
              <p:cNvPr id="34" name="Rectangle 33"/>
              <p:cNvSpPr/>
              <p:nvPr/>
            </p:nvSpPr>
            <p:spPr>
              <a:xfrm>
                <a:off x="3400497" y="1531531"/>
                <a:ext cx="2160241" cy="936104"/>
              </a:xfrm>
              <a:prstGeom prst="rect">
                <a:avLst/>
              </a:prstGeom>
              <a:solidFill>
                <a:srgbClr val="C0504D"/>
              </a:solidFill>
              <a:ln w="25400" cap="flat" cmpd="sng" algn="ctr">
                <a:solidFill>
                  <a:srgbClr val="C0504D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Raleway" panose="020B0503030101060003" pitchFamily="34" charset="77"/>
                  </a:rPr>
                  <a:t>LMEM </a:t>
                </a:r>
                <a:br>
                  <a:rPr kumimoji="0" lang="en-GB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Raleway" panose="020B0503030101060003" pitchFamily="34" charset="77"/>
                  </a:rPr>
                </a:br>
                <a:r>
                  <a:rPr kumimoji="0" lang="en-GB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Raleway" panose="020B0503030101060003" pitchFamily="34" charset="77"/>
                  </a:rPr>
                  <a:t>(Large Memory)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Raleway" panose="020B0503030101060003" pitchFamily="34" charset="77"/>
                  </a:rPr>
                  <a:t>4-96GB</a:t>
                </a:r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3405561" y="2971690"/>
                <a:ext cx="2160240" cy="1872208"/>
              </a:xfrm>
              <a:prstGeom prst="rect">
                <a:avLst/>
              </a:prstGeom>
              <a:solidFill>
                <a:srgbClr val="0070C0"/>
              </a:solidFill>
              <a:ln w="25400" cap="flat" cmpd="sng" algn="ctr">
                <a:solidFill>
                  <a:srgbClr val="0070C0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Raleway" panose="020B0503030101060003" pitchFamily="34" charset="77"/>
                  </a:rPr>
                  <a:t>Reconfigurable compute fabric 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Raleway" panose="020B0503030101060003" pitchFamily="34" charset="77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Raleway" panose="020B0503030101060003" pitchFamily="34" charset="77"/>
                  </a:rPr>
                  <a:t>Dataflow cores &amp; FMEM (fast memory)</a:t>
                </a:r>
              </a:p>
            </p:txBody>
          </p:sp>
          <p:cxnSp>
            <p:nvCxnSpPr>
              <p:cNvPr id="36" name="Straight Arrow Connector 35"/>
              <p:cNvCxnSpPr>
                <a:stCxn id="34" idx="2"/>
                <a:endCxn id="35" idx="0"/>
              </p:cNvCxnSpPr>
              <p:nvPr/>
            </p:nvCxnSpPr>
            <p:spPr>
              <a:xfrm>
                <a:off x="4480617" y="2467635"/>
                <a:ext cx="5064" cy="504056"/>
              </a:xfrm>
              <a:prstGeom prst="straightConnector1">
                <a:avLst/>
              </a:prstGeom>
              <a:noFill/>
              <a:ln w="19050" cap="flat" cmpd="sng" algn="ctr">
                <a:solidFill>
                  <a:srgbClr val="003760"/>
                </a:solidFill>
                <a:prstDash val="solid"/>
                <a:headEnd type="triangle" w="lg" len="med"/>
                <a:tailEnd type="triangle" w="lg" len="med"/>
              </a:ln>
              <a:effectLst/>
            </p:spPr>
          </p:cxnSp>
          <p:cxnSp>
            <p:nvCxnSpPr>
              <p:cNvPr id="37" name="Straight Arrow Connector 36"/>
              <p:cNvCxnSpPr>
                <a:stCxn id="35" idx="2"/>
              </p:cNvCxnSpPr>
              <p:nvPr/>
            </p:nvCxnSpPr>
            <p:spPr>
              <a:xfrm>
                <a:off x="4485683" y="4843899"/>
                <a:ext cx="0" cy="648072"/>
              </a:xfrm>
              <a:prstGeom prst="straightConnector1">
                <a:avLst/>
              </a:prstGeom>
              <a:noFill/>
              <a:ln w="19050" cap="flat" cmpd="sng" algn="ctr">
                <a:solidFill>
                  <a:srgbClr val="003760"/>
                </a:solidFill>
                <a:prstDash val="solid"/>
                <a:headEnd type="triangle" w="lg" len="med"/>
                <a:tailEnd type="triangle" w="lg" len="med"/>
              </a:ln>
              <a:effectLst/>
            </p:spPr>
          </p:cxnSp>
          <p:sp>
            <p:nvSpPr>
              <p:cNvPr id="38" name="TextBox 37"/>
              <p:cNvSpPr txBox="1"/>
              <p:nvPr/>
            </p:nvSpPr>
            <p:spPr>
              <a:xfrm>
                <a:off x="1636529" y="2547108"/>
                <a:ext cx="3058582" cy="5249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3760"/>
                    </a:solidFill>
                    <a:effectLst/>
                    <a:uLnTx/>
                    <a:uFillTx/>
                    <a:latin typeface="Raleway" panose="020B0503030101060003" pitchFamily="34" charset="77"/>
                  </a:rPr>
                  <a:t>High bandwidth memory link</a:t>
                </a:r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4452037" y="4987914"/>
                <a:ext cx="2664298" cy="5249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3760"/>
                    </a:solidFill>
                    <a:effectLst/>
                    <a:uLnTx/>
                    <a:uFillTx/>
                    <a:latin typeface="Raleway" panose="020B0503030101060003" pitchFamily="34" charset="77"/>
                  </a:rPr>
                  <a:t>Link to main data network</a:t>
                </a:r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1240256" y="3835788"/>
                <a:ext cx="1584176" cy="5249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3760"/>
                    </a:solidFill>
                    <a:effectLst/>
                    <a:uLnTx/>
                    <a:uFillTx/>
                    <a:latin typeface="Raleway" panose="020B0503030101060003" pitchFamily="34" charset="77"/>
                  </a:rPr>
                  <a:t>MaxRing</a:t>
                </a:r>
                <a:r>
                  <a:rPr kumimoji="0" lang="en-GB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3760"/>
                    </a:solidFill>
                    <a:effectLst/>
                    <a:uLnTx/>
                    <a:uFillTx/>
                    <a:latin typeface="Raleway" panose="020B0503030101060003" pitchFamily="34" charset="77"/>
                  </a:rPr>
                  <a:t> links</a:t>
                </a:r>
              </a:p>
            </p:txBody>
          </p:sp>
          <p:cxnSp>
            <p:nvCxnSpPr>
              <p:cNvPr id="41" name="Straight Arrow Connector 40"/>
              <p:cNvCxnSpPr/>
              <p:nvPr/>
            </p:nvCxnSpPr>
            <p:spPr>
              <a:xfrm flipH="1">
                <a:off x="2680414" y="3379356"/>
                <a:ext cx="720080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rgbClr val="003760"/>
                </a:solidFill>
                <a:prstDash val="solid"/>
                <a:headEnd type="triangle" w="lg" len="med"/>
                <a:tailEnd type="triangle" w="lg" len="med"/>
              </a:ln>
              <a:effectLst/>
            </p:spPr>
          </p:cxnSp>
          <p:cxnSp>
            <p:nvCxnSpPr>
              <p:cNvPr id="42" name="Straight Arrow Connector 41"/>
              <p:cNvCxnSpPr/>
              <p:nvPr/>
            </p:nvCxnSpPr>
            <p:spPr>
              <a:xfrm flipH="1">
                <a:off x="2680414" y="3503181"/>
                <a:ext cx="720080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rgbClr val="003760"/>
                </a:solidFill>
                <a:prstDash val="solid"/>
                <a:headEnd type="triangle" w="lg" len="med"/>
                <a:tailEnd type="triangle" w="lg" len="med"/>
              </a:ln>
              <a:effectLst/>
            </p:spPr>
          </p:cxnSp>
          <p:cxnSp>
            <p:nvCxnSpPr>
              <p:cNvPr id="43" name="Straight Arrow Connector 42"/>
              <p:cNvCxnSpPr/>
              <p:nvPr/>
            </p:nvCxnSpPr>
            <p:spPr>
              <a:xfrm flipH="1">
                <a:off x="2680414" y="3638813"/>
                <a:ext cx="720080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rgbClr val="003760"/>
                </a:solidFill>
                <a:prstDash val="solid"/>
                <a:headEnd type="triangle" w="lg" len="med"/>
                <a:tailEnd type="triangle" w="lg" len="med"/>
              </a:ln>
              <a:effectLst/>
            </p:spPr>
          </p:cxnSp>
          <p:cxnSp>
            <p:nvCxnSpPr>
              <p:cNvPr id="44" name="Straight Arrow Connector 43"/>
              <p:cNvCxnSpPr/>
              <p:nvPr/>
            </p:nvCxnSpPr>
            <p:spPr>
              <a:xfrm flipH="1">
                <a:off x="2680414" y="3763779"/>
                <a:ext cx="720080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rgbClr val="003760"/>
                </a:solidFill>
                <a:prstDash val="solid"/>
                <a:headEnd type="triangle" w="lg" len="med"/>
                <a:tailEnd type="triangle" w="lg" len="med"/>
              </a:ln>
              <a:effectLst/>
            </p:spPr>
          </p:cxnSp>
          <p:cxnSp>
            <p:nvCxnSpPr>
              <p:cNvPr id="45" name="Straight Arrow Connector 44"/>
              <p:cNvCxnSpPr/>
              <p:nvPr/>
            </p:nvCxnSpPr>
            <p:spPr>
              <a:xfrm flipH="1">
                <a:off x="2680414" y="4195827"/>
                <a:ext cx="720080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rgbClr val="003760"/>
                </a:solidFill>
                <a:prstDash val="solid"/>
                <a:headEnd type="triangle" w="lg" len="med"/>
                <a:tailEnd type="triangle" w="lg" len="med"/>
              </a:ln>
              <a:effectLst/>
            </p:spPr>
          </p:cxnSp>
          <p:cxnSp>
            <p:nvCxnSpPr>
              <p:cNvPr id="46" name="Straight Arrow Connector 45"/>
              <p:cNvCxnSpPr/>
              <p:nvPr/>
            </p:nvCxnSpPr>
            <p:spPr>
              <a:xfrm flipH="1">
                <a:off x="2680414" y="4319652"/>
                <a:ext cx="720080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rgbClr val="003760"/>
                </a:solidFill>
                <a:prstDash val="solid"/>
                <a:headEnd type="triangle" w="lg" len="med"/>
                <a:tailEnd type="triangle" w="lg" len="med"/>
              </a:ln>
              <a:effectLst/>
            </p:spPr>
          </p:cxnSp>
          <p:cxnSp>
            <p:nvCxnSpPr>
              <p:cNvPr id="47" name="Straight Arrow Connector 46"/>
              <p:cNvCxnSpPr/>
              <p:nvPr/>
            </p:nvCxnSpPr>
            <p:spPr>
              <a:xfrm flipH="1">
                <a:off x="2680414" y="4455284"/>
                <a:ext cx="720080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rgbClr val="003760"/>
                </a:solidFill>
                <a:prstDash val="solid"/>
                <a:headEnd type="triangle" w="lg" len="med"/>
                <a:tailEnd type="triangle" w="lg" len="med"/>
              </a:ln>
              <a:effectLst/>
            </p:spPr>
          </p:cxnSp>
          <p:cxnSp>
            <p:nvCxnSpPr>
              <p:cNvPr id="48" name="Straight Arrow Connector 47"/>
              <p:cNvCxnSpPr/>
              <p:nvPr/>
            </p:nvCxnSpPr>
            <p:spPr>
              <a:xfrm flipH="1">
                <a:off x="2680414" y="4580250"/>
                <a:ext cx="720080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rgbClr val="003760"/>
                </a:solidFill>
                <a:prstDash val="solid"/>
                <a:headEnd type="triangle" w="lg" len="med"/>
                <a:tailEnd type="triangle" w="lg" len="med"/>
              </a:ln>
              <a:effectLst/>
            </p:spPr>
          </p:cxnSp>
          <p:cxnSp>
            <p:nvCxnSpPr>
              <p:cNvPr id="49" name="Straight Connector 48"/>
              <p:cNvCxnSpPr/>
              <p:nvPr/>
            </p:nvCxnSpPr>
            <p:spPr>
              <a:xfrm>
                <a:off x="3040456" y="3835787"/>
                <a:ext cx="0" cy="288031"/>
              </a:xfrm>
              <a:prstGeom prst="line">
                <a:avLst/>
              </a:prstGeom>
              <a:noFill/>
              <a:ln w="50800" cap="flat" cmpd="sng" algn="ctr">
                <a:solidFill>
                  <a:srgbClr val="003760"/>
                </a:solidFill>
                <a:prstDash val="sysDot"/>
              </a:ln>
              <a:effectLst/>
            </p:spPr>
          </p:cxnSp>
        </p:grpSp>
      </p:grp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4081196" y="1052736"/>
            <a:ext cx="5124823" cy="5001419"/>
          </a:xfrm>
        </p:spPr>
        <p:txBody>
          <a:bodyPr/>
          <a:lstStyle/>
          <a:p>
            <a:r>
              <a:rPr lang="en-GB" dirty="0"/>
              <a:t>Largest Reconfigurable Chip</a:t>
            </a:r>
          </a:p>
          <a:p>
            <a:r>
              <a:rPr lang="en-GB" dirty="0"/>
              <a:t>O(1k) multipliers</a:t>
            </a:r>
          </a:p>
          <a:p>
            <a:r>
              <a:rPr lang="en-GB" dirty="0"/>
              <a:t>O(100k) logic cells</a:t>
            </a:r>
          </a:p>
          <a:p>
            <a:r>
              <a:rPr lang="en-GB" dirty="0"/>
              <a:t>O(10MB) of on-chip SRAM</a:t>
            </a:r>
          </a:p>
          <a:p>
            <a:r>
              <a:rPr lang="en-GB" dirty="0"/>
              <a:t>O(10GB) of on-card DRAM</a:t>
            </a:r>
            <a:r>
              <a:rPr lang="en-GB" baseline="30000" dirty="0"/>
              <a:t>*</a:t>
            </a:r>
          </a:p>
          <a:p>
            <a:r>
              <a:rPr lang="en-GB" dirty="0"/>
              <a:t>DFE-to-DFE interconnect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3331970" y="2109205"/>
            <a:ext cx="5700063" cy="2353707"/>
            <a:chOff x="3030892" y="2109205"/>
            <a:chExt cx="5700063" cy="2353707"/>
          </a:xfrm>
        </p:grpSpPr>
        <p:sp>
          <p:nvSpPr>
            <p:cNvPr id="6" name="Rectangle 5"/>
            <p:cNvSpPr/>
            <p:nvPr/>
          </p:nvSpPr>
          <p:spPr>
            <a:xfrm>
              <a:off x="4300891" y="2109205"/>
              <a:ext cx="3030471" cy="911412"/>
            </a:xfrm>
            <a:prstGeom prst="rect">
              <a:avLst/>
            </a:prstGeom>
            <a:noFill/>
            <a:ln w="19050">
              <a:solidFill>
                <a:srgbClr val="0000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4312788" y="3046488"/>
              <a:ext cx="4418167" cy="505012"/>
            </a:xfrm>
            <a:prstGeom prst="rect">
              <a:avLst/>
            </a:prstGeom>
            <a:noFill/>
            <a:ln w="19050">
              <a:solidFill>
                <a:srgbClr val="0000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4309475" y="3603458"/>
              <a:ext cx="4421480" cy="45720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Arrow Connector 7"/>
            <p:cNvCxnSpPr>
              <a:cxnSpLocks/>
              <a:endCxn id="6" idx="1"/>
            </p:cNvCxnSpPr>
            <p:nvPr/>
          </p:nvCxnSpPr>
          <p:spPr>
            <a:xfrm flipV="1">
              <a:off x="3030892" y="2564911"/>
              <a:ext cx="1269999" cy="1606178"/>
            </a:xfrm>
            <a:prstGeom prst="straightConnector1">
              <a:avLst/>
            </a:prstGeom>
            <a:ln w="31750">
              <a:solidFill>
                <a:srgbClr val="FF0000"/>
              </a:solidFill>
              <a:tailEnd type="arrow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>
              <a:cxnSpLocks/>
              <a:endCxn id="50" idx="1"/>
            </p:cNvCxnSpPr>
            <p:nvPr/>
          </p:nvCxnSpPr>
          <p:spPr>
            <a:xfrm flipV="1">
              <a:off x="3293800" y="3298994"/>
              <a:ext cx="1018988" cy="1163918"/>
            </a:xfrm>
            <a:prstGeom prst="straightConnector1">
              <a:avLst/>
            </a:prstGeom>
            <a:ln w="31750">
              <a:solidFill>
                <a:srgbClr val="FF0000"/>
              </a:solidFill>
              <a:tailEnd type="arrow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/>
            <p:cNvCxnSpPr>
              <a:cxnSpLocks/>
              <a:endCxn id="51" idx="1"/>
            </p:cNvCxnSpPr>
            <p:nvPr/>
          </p:nvCxnSpPr>
          <p:spPr>
            <a:xfrm>
              <a:off x="3227735" y="2402187"/>
              <a:ext cx="1081740" cy="1429871"/>
            </a:xfrm>
            <a:prstGeom prst="straightConnector1">
              <a:avLst/>
            </a:prstGeom>
            <a:ln w="31750">
              <a:solidFill>
                <a:srgbClr val="0000FF"/>
              </a:solidFill>
              <a:tailEnd type="arrow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/>
          <p:cNvSpPr txBox="1"/>
          <p:nvPr/>
        </p:nvSpPr>
        <p:spPr>
          <a:xfrm>
            <a:off x="599907" y="6125883"/>
            <a:ext cx="43300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Raleway" panose="020B0503030101060003" pitchFamily="34" charset="77"/>
              </a:rPr>
              <a:t>* approaching 128GB on a ¾, single slot </a:t>
            </a:r>
            <a:r>
              <a:rPr lang="en-US" dirty="0" err="1">
                <a:latin typeface="Raleway" panose="020B0503030101060003" pitchFamily="34" charset="77"/>
              </a:rPr>
              <a:t>PCIe</a:t>
            </a:r>
            <a:r>
              <a:rPr lang="en-US" dirty="0">
                <a:latin typeface="Raleway" panose="020B0503030101060003" pitchFamily="34" charset="77"/>
              </a:rPr>
              <a:t> card </a:t>
            </a:r>
          </a:p>
        </p:txBody>
      </p:sp>
      <p:sp>
        <p:nvSpPr>
          <p:cNvPr id="54" name="Slide Number Placeholder 2">
            <a:extLst>
              <a:ext uri="{FF2B5EF4-FFF2-40B4-BE49-F238E27FC236}">
                <a16:creationId xmlns:a16="http://schemas.microsoft.com/office/drawing/2014/main" id="{F7F82349-D5D9-164C-B2A1-0F7634EBE14B}"/>
              </a:ext>
            </a:extLst>
          </p:cNvPr>
          <p:cNvSpPr txBox="1">
            <a:spLocks/>
          </p:cNvSpPr>
          <p:nvPr/>
        </p:nvSpPr>
        <p:spPr>
          <a:xfrm>
            <a:off x="6610351" y="65087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F162D9C5-9C72-4C75-A1BC-B4986A40F6AC}" type="slidenum">
              <a:rPr lang="en-GB" smtClean="0"/>
              <a:pPr/>
              <a:t>5</a:t>
            </a:fld>
            <a:endParaRPr lang="en-GB" dirty="0"/>
          </a:p>
        </p:txBody>
      </p:sp>
      <p:sp>
        <p:nvSpPr>
          <p:cNvPr id="55" name="Google Shape;138;p28">
            <a:extLst>
              <a:ext uri="{FF2B5EF4-FFF2-40B4-BE49-F238E27FC236}">
                <a16:creationId xmlns:a16="http://schemas.microsoft.com/office/drawing/2014/main" id="{53AF3FDE-A051-D544-B782-7AEBB8E8EEAF}"/>
              </a:ext>
            </a:extLst>
          </p:cNvPr>
          <p:cNvSpPr/>
          <p:nvPr/>
        </p:nvSpPr>
        <p:spPr>
          <a:xfrm>
            <a:off x="789885" y="515754"/>
            <a:ext cx="7389000" cy="5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de-DE" sz="3500" b="1" dirty="0" err="1">
                <a:solidFill>
                  <a:srgbClr val="595959"/>
                </a:solidFill>
                <a:latin typeface="Raleway"/>
                <a:ea typeface="Raleway"/>
                <a:cs typeface="Raleway"/>
                <a:sym typeface="Raleway"/>
              </a:rPr>
              <a:t>Maxeler</a:t>
            </a:r>
            <a:r>
              <a:rPr lang="de-DE" sz="3500" b="1" dirty="0">
                <a:solidFill>
                  <a:srgbClr val="595959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de-DE" sz="3500" b="1" dirty="0" err="1">
                <a:solidFill>
                  <a:srgbClr val="595959"/>
                </a:solidFill>
                <a:latin typeface="Raleway"/>
                <a:ea typeface="Raleway"/>
                <a:cs typeface="Raleway"/>
                <a:sym typeface="Raleway"/>
              </a:rPr>
              <a:t>Dataflow</a:t>
            </a:r>
            <a:r>
              <a:rPr lang="de-DE" sz="3500" b="1" dirty="0">
                <a:solidFill>
                  <a:srgbClr val="595959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de-DE" sz="3500" b="1" dirty="0" err="1">
                <a:solidFill>
                  <a:srgbClr val="595959"/>
                </a:solidFill>
                <a:latin typeface="Raleway"/>
                <a:ea typeface="Raleway"/>
                <a:cs typeface="Raleway"/>
                <a:sym typeface="Raleway"/>
              </a:rPr>
              <a:t>Engines</a:t>
            </a:r>
            <a:r>
              <a:rPr lang="de-DE" sz="3500" b="1" dirty="0">
                <a:solidFill>
                  <a:srgbClr val="595959"/>
                </a:solidFill>
                <a:latin typeface="Raleway"/>
                <a:ea typeface="Raleway"/>
                <a:cs typeface="Raleway"/>
                <a:sym typeface="Raleway"/>
              </a:rPr>
              <a:t> (DFEs)</a:t>
            </a:r>
            <a:endParaRPr sz="3500" dirty="0">
              <a:solidFill>
                <a:srgbClr val="595959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latin typeface="Raleway" panose="020B0503030101060003" pitchFamily="34" charset="77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solidFill>
                <a:srgbClr val="7F7F7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892170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8"/>
          <p:cNvSpPr/>
          <p:nvPr/>
        </p:nvSpPr>
        <p:spPr>
          <a:xfrm>
            <a:off x="789885" y="515754"/>
            <a:ext cx="7946152" cy="5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500" b="1" dirty="0" err="1">
                <a:solidFill>
                  <a:srgbClr val="595959"/>
                </a:solidFill>
                <a:latin typeface="Raleway"/>
                <a:ea typeface="Raleway"/>
                <a:cs typeface="Raleway"/>
                <a:sym typeface="Raleway"/>
              </a:rPr>
              <a:t>MaxJ</a:t>
            </a:r>
            <a:r>
              <a:rPr lang="en-GB" sz="3500" b="1" dirty="0">
                <a:solidFill>
                  <a:srgbClr val="595959"/>
                </a:solidFill>
                <a:latin typeface="Raleway"/>
                <a:ea typeface="Raleway"/>
                <a:cs typeface="Raleway"/>
                <a:sym typeface="Raleway"/>
              </a:rPr>
              <a:t> Intro: </a:t>
            </a:r>
            <a:r>
              <a:rPr lang="en-GB" sz="3500" dirty="0">
                <a:solidFill>
                  <a:srgbClr val="595959"/>
                </a:solidFill>
                <a:latin typeface="Raleway"/>
                <a:ea typeface="Raleway"/>
                <a:cs typeface="Raleway"/>
                <a:sym typeface="Raleway"/>
              </a:rPr>
              <a:t>Parts to create a DFE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latin typeface="Raleway" panose="020B0503030101060003" pitchFamily="34" charset="77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solidFill>
                <a:srgbClr val="7F7F7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40" name="Google Shape;140;p28"/>
          <p:cNvSpPr txBox="1"/>
          <p:nvPr/>
        </p:nvSpPr>
        <p:spPr>
          <a:xfrm>
            <a:off x="8475260" y="6356354"/>
            <a:ext cx="409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rgbClr val="888888"/>
                </a:solidFill>
                <a:latin typeface="Raleway" panose="020B0503030101060003" pitchFamily="34" charset="77"/>
                <a:ea typeface="Calibri"/>
                <a:cs typeface="Calibri"/>
                <a:sym typeface="Calibri"/>
              </a:rPr>
              <a:t>50</a:t>
            </a:fld>
            <a:endParaRPr sz="1200" dirty="0">
              <a:solidFill>
                <a:srgbClr val="888888"/>
              </a:solidFill>
              <a:latin typeface="Raleway" panose="020B0503030101060003" pitchFamily="34" charset="77"/>
              <a:ea typeface="Calibri"/>
              <a:cs typeface="Calibri"/>
              <a:sym typeface="Calibri"/>
            </a:endParaRPr>
          </a:p>
        </p:txBody>
      </p:sp>
      <p:pic>
        <p:nvPicPr>
          <p:cNvPr id="2050" name="Picture 2" descr="https://lh6.googleusercontent.com/pK-RaqHH0qrrYMBJvAYB65FKyvQsNTdPW4qDxrO4t8gBLYs5mOv-tAfhhFsGk9EdDHnJyy5vyb8Q1F_IWc7Um8SG3cEyDNChmo8rPEsyPDUZsYupbEsYePTyU46yPGKLAk4mLbMT0AQ">
            <a:extLst>
              <a:ext uri="{FF2B5EF4-FFF2-40B4-BE49-F238E27FC236}">
                <a16:creationId xmlns:a16="http://schemas.microsoft.com/office/drawing/2014/main" id="{164060B5-AF9A-E44D-BB37-5F1DA09F47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885" y="1255808"/>
            <a:ext cx="8191066" cy="4346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bgerundetes Rechteck 4">
            <a:extLst>
              <a:ext uri="{FF2B5EF4-FFF2-40B4-BE49-F238E27FC236}">
                <a16:creationId xmlns:a16="http://schemas.microsoft.com/office/drawing/2014/main" id="{B2A6AC0F-A628-1440-9C9D-51A8081EE84F}"/>
              </a:ext>
            </a:extLst>
          </p:cNvPr>
          <p:cNvSpPr/>
          <p:nvPr/>
        </p:nvSpPr>
        <p:spPr>
          <a:xfrm>
            <a:off x="1305715" y="5753932"/>
            <a:ext cx="1565261" cy="4192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atin typeface="Raleway" panose="020B0503030101060003" pitchFamily="34" charset="77"/>
              </a:rPr>
              <a:t>CPU Code</a:t>
            </a:r>
          </a:p>
        </p:txBody>
      </p:sp>
      <p:sp>
        <p:nvSpPr>
          <p:cNvPr id="10" name="Abgerundetes Rechteck 9">
            <a:extLst>
              <a:ext uri="{FF2B5EF4-FFF2-40B4-BE49-F238E27FC236}">
                <a16:creationId xmlns:a16="http://schemas.microsoft.com/office/drawing/2014/main" id="{46AEE6E4-4D1B-B34D-B8D6-4E13709CADBC}"/>
              </a:ext>
            </a:extLst>
          </p:cNvPr>
          <p:cNvSpPr/>
          <p:nvPr/>
        </p:nvSpPr>
        <p:spPr>
          <a:xfrm>
            <a:off x="4102787" y="5769640"/>
            <a:ext cx="1565261" cy="4192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atin typeface="Raleway" panose="020B0503030101060003" pitchFamily="34" charset="77"/>
              </a:rPr>
              <a:t>Manager Code</a:t>
            </a:r>
          </a:p>
        </p:txBody>
      </p:sp>
      <p:sp>
        <p:nvSpPr>
          <p:cNvPr id="11" name="Abgerundetes Rechteck 10">
            <a:extLst>
              <a:ext uri="{FF2B5EF4-FFF2-40B4-BE49-F238E27FC236}">
                <a16:creationId xmlns:a16="http://schemas.microsoft.com/office/drawing/2014/main" id="{1709114D-5049-7141-A320-951D3B282A2E}"/>
              </a:ext>
            </a:extLst>
          </p:cNvPr>
          <p:cNvSpPr/>
          <p:nvPr/>
        </p:nvSpPr>
        <p:spPr>
          <a:xfrm>
            <a:off x="6899859" y="5793598"/>
            <a:ext cx="1565261" cy="4192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atin typeface="Raleway" panose="020B0503030101060003" pitchFamily="34" charset="77"/>
              </a:rPr>
              <a:t>Kernel Code</a:t>
            </a:r>
          </a:p>
        </p:txBody>
      </p:sp>
    </p:spTree>
    <p:extLst>
      <p:ext uri="{BB962C8B-B14F-4D97-AF65-F5344CB8AC3E}">
        <p14:creationId xmlns:p14="http://schemas.microsoft.com/office/powerpoint/2010/main" val="358245614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8"/>
          <p:cNvSpPr txBox="1">
            <a:spLocks noGrp="1"/>
          </p:cNvSpPr>
          <p:nvPr>
            <p:ph type="body" idx="1"/>
          </p:nvPr>
        </p:nvSpPr>
        <p:spPr>
          <a:xfrm>
            <a:off x="851792" y="1324000"/>
            <a:ext cx="8049000" cy="46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noAutofit/>
          </a:bodyPr>
          <a:lstStyle/>
          <a:p>
            <a:pPr marL="285750" indent="-285750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SzPts val="2220"/>
            </a:pPr>
            <a:r>
              <a:rPr lang="en-GB" sz="2400" dirty="0" err="1">
                <a:solidFill>
                  <a:schemeClr val="tx1"/>
                </a:solidFill>
                <a:latin typeface="Raleway"/>
                <a:sym typeface="Raleway"/>
              </a:rPr>
              <a:t>MaxCompiler</a:t>
            </a:r>
            <a:r>
              <a:rPr lang="en-GB" sz="2400" dirty="0">
                <a:solidFill>
                  <a:schemeClr val="tx1"/>
                </a:solidFill>
                <a:latin typeface="Raleway"/>
                <a:sym typeface="Raleway"/>
              </a:rPr>
              <a:t> – Java-driven dataflow compiler</a:t>
            </a:r>
          </a:p>
          <a:p>
            <a:pPr marL="285750" indent="-285750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SzPts val="2220"/>
            </a:pPr>
            <a:r>
              <a:rPr lang="en-GB" sz="2400" dirty="0" err="1">
                <a:solidFill>
                  <a:schemeClr val="tx1"/>
                </a:solidFill>
                <a:latin typeface="Raleway"/>
                <a:sym typeface="Raleway"/>
              </a:rPr>
              <a:t>SLiC</a:t>
            </a:r>
            <a:r>
              <a:rPr lang="en-GB" sz="2400" dirty="0">
                <a:solidFill>
                  <a:schemeClr val="tx1"/>
                </a:solidFill>
                <a:latin typeface="Raleway"/>
                <a:sym typeface="Raleway"/>
              </a:rPr>
              <a:t> Interface – CPU integration</a:t>
            </a:r>
          </a:p>
          <a:p>
            <a:pPr marL="285750" indent="-285750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SzPts val="2220"/>
            </a:pPr>
            <a:r>
              <a:rPr lang="en-GB" sz="2400" dirty="0" err="1">
                <a:solidFill>
                  <a:schemeClr val="tx1"/>
                </a:solidFill>
                <a:latin typeface="Raleway"/>
                <a:sym typeface="Raleway"/>
              </a:rPr>
              <a:t>MaxelerOS</a:t>
            </a:r>
            <a:r>
              <a:rPr lang="en-GB" sz="2400" dirty="0">
                <a:solidFill>
                  <a:schemeClr val="tx1"/>
                </a:solidFill>
                <a:latin typeface="Raleway"/>
                <a:sym typeface="Raleway"/>
              </a:rPr>
              <a:t> – optimized DFE &lt;-&gt; CPU link</a:t>
            </a:r>
          </a:p>
          <a:p>
            <a:pPr marL="285750" indent="-285750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SzPts val="2220"/>
            </a:pPr>
            <a:r>
              <a:rPr lang="en-GB" sz="2400" dirty="0">
                <a:solidFill>
                  <a:schemeClr val="tx1"/>
                </a:solidFill>
                <a:latin typeface="Raleway"/>
                <a:sym typeface="Raleway"/>
              </a:rPr>
              <a:t>Seamless simulation environment</a:t>
            </a:r>
          </a:p>
        </p:txBody>
      </p:sp>
      <p:sp>
        <p:nvSpPr>
          <p:cNvPr id="138" name="Google Shape;138;p28"/>
          <p:cNvSpPr/>
          <p:nvPr/>
        </p:nvSpPr>
        <p:spPr>
          <a:xfrm>
            <a:off x="789885" y="515754"/>
            <a:ext cx="8170436" cy="5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500" b="1" dirty="0" err="1">
                <a:solidFill>
                  <a:srgbClr val="595959"/>
                </a:solidFill>
                <a:latin typeface="Raleway"/>
                <a:ea typeface="Raleway"/>
                <a:cs typeface="Raleway"/>
                <a:sym typeface="Raleway"/>
              </a:rPr>
              <a:t>MaxJ</a:t>
            </a:r>
            <a:r>
              <a:rPr lang="en-GB" sz="3500" b="1" dirty="0">
                <a:solidFill>
                  <a:srgbClr val="595959"/>
                </a:solidFill>
                <a:latin typeface="Raleway"/>
                <a:ea typeface="Raleway"/>
                <a:cs typeface="Raleway"/>
                <a:sym typeface="Raleway"/>
              </a:rPr>
              <a:t> Intro: </a:t>
            </a:r>
            <a:r>
              <a:rPr lang="en-GB" sz="3500" dirty="0">
                <a:solidFill>
                  <a:srgbClr val="595959"/>
                </a:solidFill>
                <a:latin typeface="Raleway"/>
                <a:ea typeface="Raleway"/>
                <a:cs typeface="Raleway"/>
                <a:sym typeface="Raleway"/>
              </a:rPr>
              <a:t>Programming Components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latin typeface="Raleway" panose="020B0503030101060003" pitchFamily="34" charset="77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solidFill>
                <a:srgbClr val="7F7F7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40" name="Google Shape;140;p28"/>
          <p:cNvSpPr txBox="1"/>
          <p:nvPr/>
        </p:nvSpPr>
        <p:spPr>
          <a:xfrm>
            <a:off x="8475260" y="6356354"/>
            <a:ext cx="409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rgbClr val="888888"/>
                </a:solidFill>
                <a:latin typeface="Raleway" panose="020B0503030101060003" pitchFamily="34" charset="77"/>
                <a:ea typeface="Calibri"/>
                <a:cs typeface="Calibri"/>
                <a:sym typeface="Calibri"/>
              </a:rPr>
              <a:t>51</a:t>
            </a:fld>
            <a:endParaRPr sz="1200" dirty="0">
              <a:solidFill>
                <a:srgbClr val="888888"/>
              </a:solidFill>
              <a:latin typeface="Raleway" panose="020B0503030101060003" pitchFamily="34" charset="77"/>
              <a:ea typeface="Calibri"/>
              <a:cs typeface="Calibri"/>
              <a:sym typeface="Calibri"/>
            </a:endParaRPr>
          </a:p>
        </p:txBody>
      </p:sp>
      <p:pic>
        <p:nvPicPr>
          <p:cNvPr id="3074" name="Picture 2" descr="maxcompiler.png">
            <a:extLst>
              <a:ext uri="{FF2B5EF4-FFF2-40B4-BE49-F238E27FC236}">
                <a16:creationId xmlns:a16="http://schemas.microsoft.com/office/drawing/2014/main" id="{CE5F5239-DFCC-8541-916B-2559A05878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885" y="3185310"/>
            <a:ext cx="8214360" cy="2959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452320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8"/>
          <p:cNvSpPr/>
          <p:nvPr/>
        </p:nvSpPr>
        <p:spPr>
          <a:xfrm>
            <a:off x="789885" y="515754"/>
            <a:ext cx="8294220" cy="5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500" b="1" dirty="0" err="1">
                <a:solidFill>
                  <a:srgbClr val="595959"/>
                </a:solidFill>
                <a:latin typeface="Raleway"/>
                <a:ea typeface="Raleway"/>
                <a:cs typeface="Raleway"/>
                <a:sym typeface="Raleway"/>
              </a:rPr>
              <a:t>MaxJ</a:t>
            </a:r>
            <a:r>
              <a:rPr lang="en-GB" sz="3500" b="1" dirty="0">
                <a:solidFill>
                  <a:srgbClr val="595959"/>
                </a:solidFill>
                <a:latin typeface="Raleway"/>
                <a:ea typeface="Raleway"/>
                <a:cs typeface="Raleway"/>
                <a:sym typeface="Raleway"/>
              </a:rPr>
              <a:t> Intro: </a:t>
            </a:r>
            <a:r>
              <a:rPr lang="en-GB" sz="3500" dirty="0">
                <a:solidFill>
                  <a:srgbClr val="595959"/>
                </a:solidFill>
                <a:latin typeface="Raleway"/>
                <a:ea typeface="Raleway"/>
                <a:cs typeface="Raleway"/>
                <a:sym typeface="Raleway"/>
              </a:rPr>
              <a:t>Simple Application Example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latin typeface="Raleway" panose="020B0503030101060003" pitchFamily="34" charset="77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solidFill>
                <a:srgbClr val="7F7F7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40" name="Google Shape;140;p28"/>
          <p:cNvSpPr txBox="1"/>
          <p:nvPr/>
        </p:nvSpPr>
        <p:spPr>
          <a:xfrm>
            <a:off x="8475260" y="6356354"/>
            <a:ext cx="409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rgbClr val="888888"/>
                </a:solidFill>
                <a:latin typeface="Raleway" panose="020B0503030101060003" pitchFamily="34" charset="77"/>
                <a:ea typeface="Calibri"/>
                <a:cs typeface="Calibri"/>
                <a:sym typeface="Calibri"/>
              </a:rPr>
              <a:t>52</a:t>
            </a:fld>
            <a:endParaRPr sz="1200" dirty="0">
              <a:solidFill>
                <a:srgbClr val="888888"/>
              </a:solidFill>
              <a:latin typeface="Raleway" panose="020B0503030101060003" pitchFamily="34" charset="77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1691;p87">
            <a:extLst>
              <a:ext uri="{FF2B5EF4-FFF2-40B4-BE49-F238E27FC236}">
                <a16:creationId xmlns:a16="http://schemas.microsoft.com/office/drawing/2014/main" id="{7E27F907-AF70-064F-A3BF-5181311616E7}"/>
              </a:ext>
            </a:extLst>
          </p:cNvPr>
          <p:cNvSpPr/>
          <p:nvPr/>
        </p:nvSpPr>
        <p:spPr>
          <a:xfrm>
            <a:off x="3169986" y="2741446"/>
            <a:ext cx="2243700" cy="1227000"/>
          </a:xfrm>
          <a:prstGeom prst="rect">
            <a:avLst/>
          </a:prstGeom>
          <a:noFill/>
          <a:ln w="25400" cap="flat" cmpd="sng">
            <a:solidFill>
              <a:srgbClr val="3333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  <a:latin typeface="Raleway" panose="020B0503030101060003" pitchFamily="34" charset="77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700;p87">
            <a:extLst>
              <a:ext uri="{FF2B5EF4-FFF2-40B4-BE49-F238E27FC236}">
                <a16:creationId xmlns:a16="http://schemas.microsoft.com/office/drawing/2014/main" id="{55662A48-3C21-294D-94DD-3CFE16A010CA}"/>
              </a:ext>
            </a:extLst>
          </p:cNvPr>
          <p:cNvSpPr/>
          <p:nvPr/>
        </p:nvSpPr>
        <p:spPr>
          <a:xfrm>
            <a:off x="3268961" y="3071221"/>
            <a:ext cx="2243700" cy="7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2875" rIns="0" bIns="1828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333333"/>
                </a:solidFill>
                <a:latin typeface="Raleway"/>
                <a:ea typeface="Raleway"/>
                <a:cs typeface="Raleway"/>
                <a:sym typeface="Raleway"/>
              </a:rPr>
              <a:t>int*x, *y;</a:t>
            </a:r>
            <a:endParaRPr sz="12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333333"/>
                </a:solidFill>
                <a:latin typeface="Raleway"/>
                <a:ea typeface="Raleway"/>
                <a:cs typeface="Raleway"/>
                <a:sym typeface="Raleway"/>
              </a:rPr>
              <a:t>for (int i =0; i &lt; DATA_SIZE; i++)</a:t>
            </a:r>
            <a:endParaRPr sz="12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333333"/>
                </a:solidFill>
                <a:latin typeface="Raleway"/>
                <a:ea typeface="Raleway"/>
                <a:cs typeface="Raleway"/>
                <a:sym typeface="Raleway"/>
              </a:rPr>
              <a:t>    y[i]= x[i] * x[i] + 30;</a:t>
            </a:r>
            <a:endParaRPr sz="1200" b="1"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12" name="Google Shape;1701;p87">
            <a:extLst>
              <a:ext uri="{FF2B5EF4-FFF2-40B4-BE49-F238E27FC236}">
                <a16:creationId xmlns:a16="http://schemas.microsoft.com/office/drawing/2014/main" id="{6F947D79-A0A3-B243-9466-249CF451A882}"/>
              </a:ext>
            </a:extLst>
          </p:cNvPr>
          <p:cNvGrpSpPr/>
          <p:nvPr/>
        </p:nvGrpSpPr>
        <p:grpSpPr>
          <a:xfrm>
            <a:off x="1070316" y="2374700"/>
            <a:ext cx="1681499" cy="2203269"/>
            <a:chOff x="251520" y="1124744"/>
            <a:chExt cx="2088300" cy="2736300"/>
          </a:xfrm>
        </p:grpSpPr>
        <p:sp>
          <p:nvSpPr>
            <p:cNvPr id="13" name="Google Shape;1702;p87">
              <a:extLst>
                <a:ext uri="{FF2B5EF4-FFF2-40B4-BE49-F238E27FC236}">
                  <a16:creationId xmlns:a16="http://schemas.microsoft.com/office/drawing/2014/main" id="{2CDB5A06-3FDD-EE42-AD12-0EB92ECA081F}"/>
                </a:ext>
              </a:extLst>
            </p:cNvPr>
            <p:cNvSpPr/>
            <p:nvPr/>
          </p:nvSpPr>
          <p:spPr>
            <a:xfrm>
              <a:off x="251520" y="1124744"/>
              <a:ext cx="2088300" cy="2736300"/>
            </a:xfrm>
            <a:prstGeom prst="rect">
              <a:avLst/>
            </a:prstGeom>
            <a:solidFill>
              <a:srgbClr val="FFFFFF"/>
            </a:solidFill>
            <a:ln w="25400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FFFFFF"/>
                </a:solidFill>
                <a:latin typeface="Raleway" panose="020B0503030101060003" pitchFamily="34" charset="77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1703;p87">
              <a:extLst>
                <a:ext uri="{FF2B5EF4-FFF2-40B4-BE49-F238E27FC236}">
                  <a16:creationId xmlns:a16="http://schemas.microsoft.com/office/drawing/2014/main" id="{09E8AE48-0631-6A4D-95B3-17F42C689775}"/>
                </a:ext>
              </a:extLst>
            </p:cNvPr>
            <p:cNvSpPr/>
            <p:nvPr/>
          </p:nvSpPr>
          <p:spPr>
            <a:xfrm>
              <a:off x="416174" y="1217390"/>
              <a:ext cx="1800300" cy="1619100"/>
            </a:xfrm>
            <a:prstGeom prst="roundRect">
              <a:avLst>
                <a:gd name="adj" fmla="val 97"/>
              </a:avLst>
            </a:prstGeom>
            <a:solidFill>
              <a:srgbClr val="9EB3D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333333"/>
                </a:solidFill>
                <a:latin typeface="Raleway" panose="020B0503030101060003" pitchFamily="34" charset="77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5" name="Google Shape;1704;p87">
              <a:extLst>
                <a:ext uri="{FF2B5EF4-FFF2-40B4-BE49-F238E27FC236}">
                  <a16:creationId xmlns:a16="http://schemas.microsoft.com/office/drawing/2014/main" id="{1DB419E8-C8DE-504B-9DF8-F1BD7C660154}"/>
                </a:ext>
              </a:extLst>
            </p:cNvPr>
            <p:cNvGrpSpPr/>
            <p:nvPr/>
          </p:nvGrpSpPr>
          <p:grpSpPr>
            <a:xfrm>
              <a:off x="540942" y="2925442"/>
              <a:ext cx="1657351" cy="731833"/>
              <a:chOff x="137" y="2352"/>
              <a:chExt cx="1044" cy="461"/>
            </a:xfrm>
          </p:grpSpPr>
          <p:grpSp>
            <p:nvGrpSpPr>
              <p:cNvPr id="18" name="Google Shape;1705;p87">
                <a:extLst>
                  <a:ext uri="{FF2B5EF4-FFF2-40B4-BE49-F238E27FC236}">
                    <a16:creationId xmlns:a16="http://schemas.microsoft.com/office/drawing/2014/main" id="{A54AE50A-B798-9A4E-9388-22463FEE8A83}"/>
                  </a:ext>
                </a:extLst>
              </p:cNvPr>
              <p:cNvGrpSpPr/>
              <p:nvPr/>
            </p:nvGrpSpPr>
            <p:grpSpPr>
              <a:xfrm>
                <a:off x="137" y="2369"/>
                <a:ext cx="1044" cy="444"/>
                <a:chOff x="137" y="2369"/>
                <a:chExt cx="1044" cy="444"/>
              </a:xfrm>
            </p:grpSpPr>
            <p:sp>
              <p:nvSpPr>
                <p:cNvPr id="20" name="Google Shape;1706;p87">
                  <a:extLst>
                    <a:ext uri="{FF2B5EF4-FFF2-40B4-BE49-F238E27FC236}">
                      <a16:creationId xmlns:a16="http://schemas.microsoft.com/office/drawing/2014/main" id="{B9FF7948-6FEF-3D47-83E7-3495B99850BF}"/>
                    </a:ext>
                  </a:extLst>
                </p:cNvPr>
                <p:cNvSpPr/>
                <p:nvPr/>
              </p:nvSpPr>
              <p:spPr>
                <a:xfrm>
                  <a:off x="281" y="2513"/>
                  <a:ext cx="900" cy="300"/>
                </a:xfrm>
                <a:prstGeom prst="rect">
                  <a:avLst/>
                </a:prstGeom>
                <a:solidFill>
                  <a:srgbClr val="9EB3D7"/>
                </a:solidFill>
                <a:ln w="19075" cap="flat" cmpd="sng">
                  <a:solidFill>
                    <a:srgbClr val="FFFFFF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dirty="0">
                    <a:solidFill>
                      <a:srgbClr val="333333"/>
                    </a:solidFill>
                    <a:latin typeface="Raleway" panose="020B0503030101060003" pitchFamily="34" charset="77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" name="Google Shape;1707;p87">
                  <a:extLst>
                    <a:ext uri="{FF2B5EF4-FFF2-40B4-BE49-F238E27FC236}">
                      <a16:creationId xmlns:a16="http://schemas.microsoft.com/office/drawing/2014/main" id="{AFAA0C8B-6675-BB4F-8543-94D2DA2D376D}"/>
                    </a:ext>
                  </a:extLst>
                </p:cNvPr>
                <p:cNvSpPr/>
                <p:nvPr/>
              </p:nvSpPr>
              <p:spPr>
                <a:xfrm>
                  <a:off x="232" y="2465"/>
                  <a:ext cx="900" cy="300"/>
                </a:xfrm>
                <a:prstGeom prst="rect">
                  <a:avLst/>
                </a:prstGeom>
                <a:solidFill>
                  <a:srgbClr val="9EB3D7"/>
                </a:solidFill>
                <a:ln w="19075" cap="flat" cmpd="sng">
                  <a:solidFill>
                    <a:srgbClr val="FFFFFF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dirty="0">
                    <a:solidFill>
                      <a:srgbClr val="333333"/>
                    </a:solidFill>
                    <a:latin typeface="Raleway" panose="020B0503030101060003" pitchFamily="34" charset="77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" name="Google Shape;1708;p87">
                  <a:extLst>
                    <a:ext uri="{FF2B5EF4-FFF2-40B4-BE49-F238E27FC236}">
                      <a16:creationId xmlns:a16="http://schemas.microsoft.com/office/drawing/2014/main" id="{1032A7E0-2908-4D48-A6EA-1470C56DA2DF}"/>
                    </a:ext>
                  </a:extLst>
                </p:cNvPr>
                <p:cNvSpPr/>
                <p:nvPr/>
              </p:nvSpPr>
              <p:spPr>
                <a:xfrm>
                  <a:off x="184" y="2416"/>
                  <a:ext cx="900" cy="300"/>
                </a:xfrm>
                <a:prstGeom prst="rect">
                  <a:avLst/>
                </a:prstGeom>
                <a:solidFill>
                  <a:srgbClr val="9EB3D7"/>
                </a:solidFill>
                <a:ln w="19075" cap="flat" cmpd="sng">
                  <a:solidFill>
                    <a:srgbClr val="FFFFFF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dirty="0">
                    <a:solidFill>
                      <a:srgbClr val="333333"/>
                    </a:solidFill>
                    <a:latin typeface="Raleway" panose="020B0503030101060003" pitchFamily="34" charset="77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" name="Google Shape;1709;p87">
                  <a:extLst>
                    <a:ext uri="{FF2B5EF4-FFF2-40B4-BE49-F238E27FC236}">
                      <a16:creationId xmlns:a16="http://schemas.microsoft.com/office/drawing/2014/main" id="{C6A6730A-F2D9-B544-B49A-7CEA7CE1308E}"/>
                    </a:ext>
                  </a:extLst>
                </p:cNvPr>
                <p:cNvSpPr/>
                <p:nvPr/>
              </p:nvSpPr>
              <p:spPr>
                <a:xfrm>
                  <a:off x="137" y="2369"/>
                  <a:ext cx="900" cy="300"/>
                </a:xfrm>
                <a:prstGeom prst="rect">
                  <a:avLst/>
                </a:prstGeom>
                <a:solidFill>
                  <a:srgbClr val="9EB3D7"/>
                </a:solidFill>
                <a:ln w="19075" cap="flat" cmpd="sng">
                  <a:solidFill>
                    <a:srgbClr val="FFFFFF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dirty="0">
                    <a:solidFill>
                      <a:srgbClr val="333333"/>
                    </a:solidFill>
                    <a:latin typeface="Raleway" panose="020B0503030101060003" pitchFamily="34" charset="77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9" name="Google Shape;1710;p87">
                <a:extLst>
                  <a:ext uri="{FF2B5EF4-FFF2-40B4-BE49-F238E27FC236}">
                    <a16:creationId xmlns:a16="http://schemas.microsoft.com/office/drawing/2014/main" id="{87A64610-8AEE-6044-952C-4095C45635D0}"/>
                  </a:ext>
                </a:extLst>
              </p:cNvPr>
              <p:cNvSpPr txBox="1"/>
              <p:nvPr/>
            </p:nvSpPr>
            <p:spPr>
              <a:xfrm>
                <a:off x="184" y="2352"/>
                <a:ext cx="900" cy="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0000" tIns="46800" rIns="90000" bIns="46800" anchor="t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200">
                    <a:solidFill>
                      <a:srgbClr val="FFFFFF"/>
                    </a:solidFill>
                    <a:latin typeface="Raleway"/>
                    <a:ea typeface="Raleway"/>
                    <a:cs typeface="Raleway"/>
                    <a:sym typeface="Raleway"/>
                  </a:rPr>
                  <a:t>Main</a:t>
                </a:r>
                <a:endParaRPr sz="1200">
                  <a:latin typeface="Raleway"/>
                  <a:ea typeface="Raleway"/>
                  <a:cs typeface="Raleway"/>
                  <a:sym typeface="Raleway"/>
                </a:endParaRPr>
              </a:p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200">
                    <a:solidFill>
                      <a:srgbClr val="FFFFFF"/>
                    </a:solidFill>
                    <a:latin typeface="Raleway"/>
                    <a:ea typeface="Raleway"/>
                    <a:cs typeface="Raleway"/>
                    <a:sym typeface="Raleway"/>
                  </a:rPr>
                  <a:t>Memory</a:t>
                </a:r>
                <a:endParaRPr sz="1200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endParaRPr>
              </a:p>
            </p:txBody>
          </p:sp>
        </p:grpSp>
        <p:sp>
          <p:nvSpPr>
            <p:cNvPr id="16" name="Google Shape;1711;p87">
              <a:extLst>
                <a:ext uri="{FF2B5EF4-FFF2-40B4-BE49-F238E27FC236}">
                  <a16:creationId xmlns:a16="http://schemas.microsoft.com/office/drawing/2014/main" id="{D945CD0E-DDE3-8E49-BC1D-7A5EC3EB8D94}"/>
                </a:ext>
              </a:extLst>
            </p:cNvPr>
            <p:cNvSpPr txBox="1"/>
            <p:nvPr/>
          </p:nvSpPr>
          <p:spPr>
            <a:xfrm>
              <a:off x="395550" y="1196740"/>
              <a:ext cx="873000" cy="36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6800" rIns="90000" bIns="46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CPU</a:t>
              </a:r>
              <a:endParaRPr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17" name="Google Shape;1712;p87">
              <a:extLst>
                <a:ext uri="{FF2B5EF4-FFF2-40B4-BE49-F238E27FC236}">
                  <a16:creationId xmlns:a16="http://schemas.microsoft.com/office/drawing/2014/main" id="{F876F2C2-0F3D-C046-9123-C573998D0988}"/>
                </a:ext>
              </a:extLst>
            </p:cNvPr>
            <p:cNvSpPr/>
            <p:nvPr/>
          </p:nvSpPr>
          <p:spPr>
            <a:xfrm>
              <a:off x="770220" y="1767157"/>
              <a:ext cx="1050900" cy="758100"/>
            </a:xfrm>
            <a:prstGeom prst="ellipse">
              <a:avLst/>
            </a:prstGeom>
            <a:solidFill>
              <a:srgbClr val="FFFFFF"/>
            </a:solidFill>
            <a:ln w="28425" cap="flat" cmpd="sng">
              <a:solidFill>
                <a:srgbClr val="FFFFFF"/>
              </a:solidFill>
              <a:prstDash val="dot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rgbClr val="333333"/>
                  </a:solidFill>
                  <a:latin typeface="Raleway"/>
                  <a:ea typeface="Raleway"/>
                  <a:cs typeface="Raleway"/>
                  <a:sym typeface="Raleway"/>
                </a:rPr>
                <a:t>CPU</a:t>
              </a:r>
              <a:endParaRPr sz="1200">
                <a:latin typeface="Raleway"/>
                <a:ea typeface="Raleway"/>
                <a:cs typeface="Raleway"/>
                <a:sym typeface="Raleway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rgbClr val="333333"/>
                  </a:solidFill>
                  <a:latin typeface="Raleway"/>
                  <a:ea typeface="Raleway"/>
                  <a:cs typeface="Raleway"/>
                  <a:sym typeface="Raleway"/>
                </a:rPr>
                <a:t>Code </a:t>
              </a:r>
              <a:endParaRPr sz="1200">
                <a:solidFill>
                  <a:srgbClr val="333333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sp>
        <p:nvSpPr>
          <p:cNvPr id="24" name="Google Shape;1713;p87">
            <a:extLst>
              <a:ext uri="{FF2B5EF4-FFF2-40B4-BE49-F238E27FC236}">
                <a16:creationId xmlns:a16="http://schemas.microsoft.com/office/drawing/2014/main" id="{3DB28914-A698-9248-BC3D-3CFBFDDD78AF}"/>
              </a:ext>
            </a:extLst>
          </p:cNvPr>
          <p:cNvSpPr txBox="1"/>
          <p:nvPr/>
        </p:nvSpPr>
        <p:spPr>
          <a:xfrm>
            <a:off x="3169997" y="2836158"/>
            <a:ext cx="1207500" cy="29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rgbClr val="333333"/>
                </a:solidFill>
                <a:latin typeface="Raleway"/>
                <a:ea typeface="Raleway"/>
                <a:cs typeface="Raleway"/>
                <a:sym typeface="Raleway"/>
              </a:rPr>
              <a:t>Host Code (.c)</a:t>
            </a:r>
            <a:endParaRPr sz="1200" b="1">
              <a:solidFill>
                <a:srgbClr val="333333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5" name="Google Shape;1714;p87">
            <a:extLst>
              <a:ext uri="{FF2B5EF4-FFF2-40B4-BE49-F238E27FC236}">
                <a16:creationId xmlns:a16="http://schemas.microsoft.com/office/drawing/2014/main" id="{50828C8F-D85C-364D-B3BB-B42747D9BCC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r="-27502" b="-27502"/>
          <a:stretch/>
        </p:blipFill>
        <p:spPr>
          <a:xfrm>
            <a:off x="6505186" y="3124046"/>
            <a:ext cx="1976775" cy="461804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1715;p87">
            <a:extLst>
              <a:ext uri="{FF2B5EF4-FFF2-40B4-BE49-F238E27FC236}">
                <a16:creationId xmlns:a16="http://schemas.microsoft.com/office/drawing/2014/main" id="{D09AA79B-B512-EA48-8CD1-D28AD3682CAA}"/>
              </a:ext>
            </a:extLst>
          </p:cNvPr>
          <p:cNvSpPr/>
          <p:nvPr/>
        </p:nvSpPr>
        <p:spPr>
          <a:xfrm>
            <a:off x="5468361" y="3228946"/>
            <a:ext cx="981000" cy="16710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A6A6A6"/>
          </a:solidFill>
          <a:ln w="25400" cap="flat" cmpd="sng">
            <a:solidFill>
              <a:srgbClr val="79797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  <a:latin typeface="Raleway" panose="020B0503030101060003" pitchFamily="34" charset="77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6381542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8"/>
          <p:cNvSpPr/>
          <p:nvPr/>
        </p:nvSpPr>
        <p:spPr>
          <a:xfrm>
            <a:off x="789884" y="515754"/>
            <a:ext cx="8325793" cy="5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500" b="1" dirty="0" err="1">
                <a:solidFill>
                  <a:srgbClr val="595959"/>
                </a:solidFill>
                <a:latin typeface="Raleway"/>
                <a:ea typeface="Raleway"/>
                <a:cs typeface="Raleway"/>
                <a:sym typeface="Raleway"/>
              </a:rPr>
              <a:t>MaxJ</a:t>
            </a:r>
            <a:r>
              <a:rPr lang="en-GB" sz="3500" b="1" dirty="0">
                <a:solidFill>
                  <a:srgbClr val="595959"/>
                </a:solidFill>
                <a:latin typeface="Raleway"/>
                <a:ea typeface="Raleway"/>
                <a:cs typeface="Raleway"/>
                <a:sym typeface="Raleway"/>
              </a:rPr>
              <a:t> Intro: </a:t>
            </a:r>
            <a:r>
              <a:rPr lang="en-GB" sz="3500" dirty="0">
                <a:solidFill>
                  <a:srgbClr val="595959"/>
                </a:solidFill>
                <a:latin typeface="Raleway"/>
                <a:ea typeface="Raleway"/>
                <a:cs typeface="Raleway"/>
                <a:sym typeface="Raleway"/>
              </a:rPr>
              <a:t>Simple Application Example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latin typeface="Raleway" panose="020B0503030101060003" pitchFamily="34" charset="77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solidFill>
                <a:srgbClr val="7F7F7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40" name="Google Shape;140;p28"/>
          <p:cNvSpPr txBox="1"/>
          <p:nvPr/>
        </p:nvSpPr>
        <p:spPr>
          <a:xfrm>
            <a:off x="8475260" y="6356354"/>
            <a:ext cx="409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rgbClr val="888888"/>
                </a:solidFill>
                <a:latin typeface="Raleway" panose="020B0503030101060003" pitchFamily="34" charset="77"/>
                <a:ea typeface="Calibri"/>
                <a:cs typeface="Calibri"/>
                <a:sym typeface="Calibri"/>
              </a:rPr>
              <a:t>53</a:t>
            </a:fld>
            <a:endParaRPr sz="1200" dirty="0">
              <a:solidFill>
                <a:srgbClr val="888888"/>
              </a:solidFill>
              <a:latin typeface="Raleway" panose="020B0503030101060003" pitchFamily="34" charset="77"/>
              <a:ea typeface="Calibri"/>
              <a:cs typeface="Calibri"/>
              <a:sym typeface="Calibri"/>
            </a:endParaRPr>
          </a:p>
        </p:txBody>
      </p:sp>
      <p:grpSp>
        <p:nvGrpSpPr>
          <p:cNvPr id="7" name="Google Shape;1727;p88">
            <a:extLst>
              <a:ext uri="{FF2B5EF4-FFF2-40B4-BE49-F238E27FC236}">
                <a16:creationId xmlns:a16="http://schemas.microsoft.com/office/drawing/2014/main" id="{07F48217-892E-994E-B4B7-D7A9C6C4B548}"/>
              </a:ext>
            </a:extLst>
          </p:cNvPr>
          <p:cNvGrpSpPr/>
          <p:nvPr/>
        </p:nvGrpSpPr>
        <p:grpSpPr>
          <a:xfrm>
            <a:off x="2504199" y="1372171"/>
            <a:ext cx="5185368" cy="3206291"/>
            <a:chOff x="2022725" y="878559"/>
            <a:chExt cx="5185368" cy="3206291"/>
          </a:xfrm>
        </p:grpSpPr>
        <p:grpSp>
          <p:nvGrpSpPr>
            <p:cNvPr id="8" name="Google Shape;1728;p88">
              <a:extLst>
                <a:ext uri="{FF2B5EF4-FFF2-40B4-BE49-F238E27FC236}">
                  <a16:creationId xmlns:a16="http://schemas.microsoft.com/office/drawing/2014/main" id="{F3302C42-565C-3341-A343-B7137A4C79A8}"/>
                </a:ext>
              </a:extLst>
            </p:cNvPr>
            <p:cNvGrpSpPr/>
            <p:nvPr/>
          </p:nvGrpSpPr>
          <p:grpSpPr>
            <a:xfrm>
              <a:off x="2022725" y="878559"/>
              <a:ext cx="5185368" cy="3206291"/>
              <a:chOff x="2022725" y="878559"/>
              <a:chExt cx="5185368" cy="3206291"/>
            </a:xfrm>
          </p:grpSpPr>
          <p:sp>
            <p:nvSpPr>
              <p:cNvPr id="10" name="Google Shape;1729;p88">
                <a:extLst>
                  <a:ext uri="{FF2B5EF4-FFF2-40B4-BE49-F238E27FC236}">
                    <a16:creationId xmlns:a16="http://schemas.microsoft.com/office/drawing/2014/main" id="{471AE461-75B2-4D4D-9507-AF02D46483BF}"/>
                  </a:ext>
                </a:extLst>
              </p:cNvPr>
              <p:cNvSpPr txBox="1"/>
              <p:nvPr/>
            </p:nvSpPr>
            <p:spPr>
              <a:xfrm>
                <a:off x="2374477" y="2209760"/>
                <a:ext cx="829500" cy="95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0000" tIns="46800" rIns="90000" bIns="46800" anchor="t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400" dirty="0">
                    <a:solidFill>
                      <a:srgbClr val="000000"/>
                    </a:solidFill>
                    <a:latin typeface="Raleway" panose="020B0503030101060003" pitchFamily="34" charset="77"/>
                    <a:sym typeface="Arial"/>
                  </a:rPr>
                  <a:t>PCI</a:t>
                </a:r>
                <a:endParaRPr dirty="0">
                  <a:latin typeface="Raleway" panose="020B0503030101060003" pitchFamily="34" charset="77"/>
                </a:endParaRPr>
              </a:p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rgbClr val="000000"/>
                  </a:solidFill>
                  <a:latin typeface="Raleway" panose="020B0503030101060003" pitchFamily="34" charset="77"/>
                  <a:sym typeface="Arial"/>
                </a:endParaRPr>
              </a:p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rgbClr val="000000"/>
                  </a:solidFill>
                  <a:latin typeface="Raleway" panose="020B0503030101060003" pitchFamily="34" charset="77"/>
                  <a:sym typeface="Arial"/>
                </a:endParaRPr>
              </a:p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400" dirty="0">
                    <a:solidFill>
                      <a:srgbClr val="000000"/>
                    </a:solidFill>
                    <a:latin typeface="Raleway" panose="020B0503030101060003" pitchFamily="34" charset="77"/>
                    <a:sym typeface="Arial"/>
                  </a:rPr>
                  <a:t>Express</a:t>
                </a:r>
                <a:endParaRPr sz="1400" dirty="0">
                  <a:solidFill>
                    <a:srgbClr val="000000"/>
                  </a:solidFill>
                  <a:latin typeface="Raleway" panose="020B0503030101060003" pitchFamily="34" charset="77"/>
                  <a:sym typeface="Arial"/>
                </a:endParaRPr>
              </a:p>
            </p:txBody>
          </p:sp>
          <p:sp>
            <p:nvSpPr>
              <p:cNvPr id="11" name="Google Shape;1730;p88">
                <a:extLst>
                  <a:ext uri="{FF2B5EF4-FFF2-40B4-BE49-F238E27FC236}">
                    <a16:creationId xmlns:a16="http://schemas.microsoft.com/office/drawing/2014/main" id="{8DD5335C-F8D7-EA4C-BD93-E93A95EE5699}"/>
                  </a:ext>
                </a:extLst>
              </p:cNvPr>
              <p:cNvSpPr/>
              <p:nvPr/>
            </p:nvSpPr>
            <p:spPr>
              <a:xfrm>
                <a:off x="3220540" y="878559"/>
                <a:ext cx="2719500" cy="2736300"/>
              </a:xfrm>
              <a:prstGeom prst="rect">
                <a:avLst/>
              </a:prstGeom>
              <a:solidFill>
                <a:srgbClr val="FFFFFF"/>
              </a:solidFill>
              <a:ln w="25400" cap="flat" cmpd="sng">
                <a:solidFill>
                  <a:srgbClr val="333333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FFFFFF"/>
                  </a:solidFill>
                  <a:latin typeface="Raleway" panose="020B0503030101060003" pitchFamily="34" charset="77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" name="Google Shape;1731;p88">
                <a:extLst>
                  <a:ext uri="{FF2B5EF4-FFF2-40B4-BE49-F238E27FC236}">
                    <a16:creationId xmlns:a16="http://schemas.microsoft.com/office/drawing/2014/main" id="{BBBA17D8-BB6C-304B-8282-480AAAC75BD2}"/>
                  </a:ext>
                </a:extLst>
              </p:cNvPr>
              <p:cNvSpPr/>
              <p:nvPr/>
            </p:nvSpPr>
            <p:spPr>
              <a:xfrm>
                <a:off x="3491880" y="1981897"/>
                <a:ext cx="2304300" cy="1400100"/>
              </a:xfrm>
              <a:prstGeom prst="rect">
                <a:avLst/>
              </a:prstGeom>
              <a:solidFill>
                <a:srgbClr val="FFD3B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800" dirty="0">
                    <a:solidFill>
                      <a:srgbClr val="333333"/>
                    </a:solidFill>
                    <a:latin typeface="Raleway" panose="020B0503030101060003" pitchFamily="34" charset="77"/>
                    <a:ea typeface="Calibri"/>
                    <a:cs typeface="Calibri"/>
                    <a:sym typeface="Calibri"/>
                  </a:rPr>
                  <a:t>Manager</a:t>
                </a:r>
                <a:endParaRPr sz="1800" dirty="0">
                  <a:solidFill>
                    <a:srgbClr val="333333"/>
                  </a:solidFill>
                  <a:latin typeface="Raleway" panose="020B0503030101060003" pitchFamily="34" charset="77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" name="Google Shape;1732;p88">
                <a:extLst>
                  <a:ext uri="{FF2B5EF4-FFF2-40B4-BE49-F238E27FC236}">
                    <a16:creationId xmlns:a16="http://schemas.microsoft.com/office/drawing/2014/main" id="{CE423095-AB53-0C43-AF3F-03B74E166564}"/>
                  </a:ext>
                </a:extLst>
              </p:cNvPr>
              <p:cNvSpPr txBox="1"/>
              <p:nvPr/>
            </p:nvSpPr>
            <p:spPr>
              <a:xfrm>
                <a:off x="5064869" y="1670400"/>
                <a:ext cx="643500" cy="37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0000" tIns="46800" rIns="90000" bIns="468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200">
                    <a:solidFill>
                      <a:srgbClr val="000000"/>
                    </a:solidFill>
                    <a:latin typeface="Raleway"/>
                    <a:ea typeface="Raleway"/>
                    <a:cs typeface="Raleway"/>
                    <a:sym typeface="Raleway"/>
                  </a:rPr>
                  <a:t>DFE</a:t>
                </a:r>
                <a:endParaRPr sz="1200">
                  <a:solidFill>
                    <a:srgbClr val="000000"/>
                  </a:solidFill>
                  <a:latin typeface="Raleway"/>
                  <a:ea typeface="Raleway"/>
                  <a:cs typeface="Raleway"/>
                  <a:sym typeface="Raleway"/>
                </a:endParaRPr>
              </a:p>
            </p:txBody>
          </p:sp>
          <p:sp>
            <p:nvSpPr>
              <p:cNvPr id="14" name="Google Shape;1733;p88">
                <a:extLst>
                  <a:ext uri="{FF2B5EF4-FFF2-40B4-BE49-F238E27FC236}">
                    <a16:creationId xmlns:a16="http://schemas.microsoft.com/office/drawing/2014/main" id="{D5C24034-47D5-9740-AB1A-272B508C6153}"/>
                  </a:ext>
                </a:extLst>
              </p:cNvPr>
              <p:cNvSpPr/>
              <p:nvPr/>
            </p:nvSpPr>
            <p:spPr>
              <a:xfrm rot="-5400000">
                <a:off x="2664129" y="2296918"/>
                <a:ext cx="266700" cy="846000"/>
              </a:xfrm>
              <a:prstGeom prst="upDownArrow">
                <a:avLst>
                  <a:gd name="adj1" fmla="val 50000"/>
                  <a:gd name="adj2" fmla="val 102381"/>
                </a:avLst>
              </a:prstGeom>
              <a:solidFill>
                <a:srgbClr val="9EB3D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333333"/>
                  </a:solidFill>
                  <a:latin typeface="Raleway" panose="020B0503030101060003" pitchFamily="34" charset="77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5" name="Google Shape;1734;p88">
                <a:extLst>
                  <a:ext uri="{FF2B5EF4-FFF2-40B4-BE49-F238E27FC236}">
                    <a16:creationId xmlns:a16="http://schemas.microsoft.com/office/drawing/2014/main" id="{B1447769-B289-3F4E-957B-FEC28E299624}"/>
                  </a:ext>
                </a:extLst>
              </p:cNvPr>
              <p:cNvGrpSpPr/>
              <p:nvPr/>
            </p:nvGrpSpPr>
            <p:grpSpPr>
              <a:xfrm>
                <a:off x="3707904" y="958683"/>
                <a:ext cx="1286434" cy="525042"/>
                <a:chOff x="137" y="2369"/>
                <a:chExt cx="1044" cy="444"/>
              </a:xfrm>
            </p:grpSpPr>
            <p:grpSp>
              <p:nvGrpSpPr>
                <p:cNvPr id="21" name="Google Shape;1735;p88">
                  <a:extLst>
                    <a:ext uri="{FF2B5EF4-FFF2-40B4-BE49-F238E27FC236}">
                      <a16:creationId xmlns:a16="http://schemas.microsoft.com/office/drawing/2014/main" id="{72726C13-19F3-F845-B901-15CF1BF98600}"/>
                    </a:ext>
                  </a:extLst>
                </p:cNvPr>
                <p:cNvGrpSpPr/>
                <p:nvPr/>
              </p:nvGrpSpPr>
              <p:grpSpPr>
                <a:xfrm>
                  <a:off x="137" y="2369"/>
                  <a:ext cx="1044" cy="444"/>
                  <a:chOff x="137" y="2369"/>
                  <a:chExt cx="1044" cy="444"/>
                </a:xfrm>
              </p:grpSpPr>
              <p:sp>
                <p:nvSpPr>
                  <p:cNvPr id="23" name="Google Shape;1736;p88">
                    <a:extLst>
                      <a:ext uri="{FF2B5EF4-FFF2-40B4-BE49-F238E27FC236}">
                        <a16:creationId xmlns:a16="http://schemas.microsoft.com/office/drawing/2014/main" id="{26E4F91B-515C-0D42-B63D-F461CD62245B}"/>
                      </a:ext>
                    </a:extLst>
                  </p:cNvPr>
                  <p:cNvSpPr/>
                  <p:nvPr/>
                </p:nvSpPr>
                <p:spPr>
                  <a:xfrm>
                    <a:off x="281" y="2513"/>
                    <a:ext cx="900" cy="300"/>
                  </a:xfrm>
                  <a:prstGeom prst="rect">
                    <a:avLst/>
                  </a:prstGeom>
                  <a:solidFill>
                    <a:srgbClr val="9EB3D7"/>
                  </a:solidFill>
                  <a:ln w="19075" cap="flat" cmpd="sng">
                    <a:solidFill>
                      <a:srgbClr val="FFFFF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dirty="0">
                      <a:solidFill>
                        <a:srgbClr val="333333"/>
                      </a:solidFill>
                      <a:latin typeface="Raleway" panose="020B0503030101060003" pitchFamily="34" charset="77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" name="Google Shape;1737;p88">
                    <a:extLst>
                      <a:ext uri="{FF2B5EF4-FFF2-40B4-BE49-F238E27FC236}">
                        <a16:creationId xmlns:a16="http://schemas.microsoft.com/office/drawing/2014/main" id="{D1E345A7-DFFA-CB48-B3F7-378072A565FC}"/>
                      </a:ext>
                    </a:extLst>
                  </p:cNvPr>
                  <p:cNvSpPr/>
                  <p:nvPr/>
                </p:nvSpPr>
                <p:spPr>
                  <a:xfrm>
                    <a:off x="232" y="2465"/>
                    <a:ext cx="900" cy="300"/>
                  </a:xfrm>
                  <a:prstGeom prst="rect">
                    <a:avLst/>
                  </a:prstGeom>
                  <a:solidFill>
                    <a:srgbClr val="9EB3D7"/>
                  </a:solidFill>
                  <a:ln w="19075" cap="flat" cmpd="sng">
                    <a:solidFill>
                      <a:srgbClr val="FFFFF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dirty="0">
                      <a:solidFill>
                        <a:srgbClr val="333333"/>
                      </a:solidFill>
                      <a:latin typeface="Raleway" panose="020B0503030101060003" pitchFamily="34" charset="77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5" name="Google Shape;1738;p88">
                    <a:extLst>
                      <a:ext uri="{FF2B5EF4-FFF2-40B4-BE49-F238E27FC236}">
                        <a16:creationId xmlns:a16="http://schemas.microsoft.com/office/drawing/2014/main" id="{946D3137-45A1-824B-87CC-813D2383C889}"/>
                      </a:ext>
                    </a:extLst>
                  </p:cNvPr>
                  <p:cNvSpPr/>
                  <p:nvPr/>
                </p:nvSpPr>
                <p:spPr>
                  <a:xfrm>
                    <a:off x="184" y="2416"/>
                    <a:ext cx="900" cy="300"/>
                  </a:xfrm>
                  <a:prstGeom prst="rect">
                    <a:avLst/>
                  </a:prstGeom>
                  <a:solidFill>
                    <a:srgbClr val="9EB3D7"/>
                  </a:solidFill>
                  <a:ln w="19075" cap="flat" cmpd="sng">
                    <a:solidFill>
                      <a:srgbClr val="FFFFF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dirty="0">
                      <a:solidFill>
                        <a:srgbClr val="333333"/>
                      </a:solidFill>
                      <a:latin typeface="Raleway" panose="020B0503030101060003" pitchFamily="34" charset="77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6" name="Google Shape;1739;p88">
                    <a:extLst>
                      <a:ext uri="{FF2B5EF4-FFF2-40B4-BE49-F238E27FC236}">
                        <a16:creationId xmlns:a16="http://schemas.microsoft.com/office/drawing/2014/main" id="{8B8D8B23-F8B7-F843-8859-A7F030C76294}"/>
                      </a:ext>
                    </a:extLst>
                  </p:cNvPr>
                  <p:cNvSpPr/>
                  <p:nvPr/>
                </p:nvSpPr>
                <p:spPr>
                  <a:xfrm>
                    <a:off x="137" y="2369"/>
                    <a:ext cx="900" cy="300"/>
                  </a:xfrm>
                  <a:prstGeom prst="rect">
                    <a:avLst/>
                  </a:prstGeom>
                  <a:solidFill>
                    <a:srgbClr val="9EB3D7"/>
                  </a:solidFill>
                  <a:ln w="19075" cap="flat" cmpd="sng">
                    <a:solidFill>
                      <a:srgbClr val="FFFFF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dirty="0">
                      <a:solidFill>
                        <a:srgbClr val="333333"/>
                      </a:solidFill>
                      <a:latin typeface="Raleway" panose="020B0503030101060003" pitchFamily="34" charset="77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22" name="Google Shape;1740;p88">
                  <a:extLst>
                    <a:ext uri="{FF2B5EF4-FFF2-40B4-BE49-F238E27FC236}">
                      <a16:creationId xmlns:a16="http://schemas.microsoft.com/office/drawing/2014/main" id="{B1C72219-BD80-414B-A9C3-ED65738640C9}"/>
                    </a:ext>
                  </a:extLst>
                </p:cNvPr>
                <p:cNvSpPr txBox="1"/>
                <p:nvPr/>
              </p:nvSpPr>
              <p:spPr>
                <a:xfrm>
                  <a:off x="150" y="2386"/>
                  <a:ext cx="900" cy="300"/>
                </a:xfrm>
                <a:prstGeom prst="rect">
                  <a:avLst/>
                </a:prstGeom>
                <a:solidFill>
                  <a:srgbClr val="9EB3D7"/>
                </a:solidFill>
                <a:ln>
                  <a:noFill/>
                </a:ln>
              </p:spPr>
              <p:txBody>
                <a:bodyPr spcFirstLastPara="1" wrap="square" lIns="90000" tIns="46800" rIns="90000" bIns="468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GB" sz="1200">
                      <a:solidFill>
                        <a:srgbClr val="FFFFFF"/>
                      </a:solidFill>
                      <a:latin typeface="Raleway"/>
                      <a:ea typeface="Raleway"/>
                      <a:cs typeface="Raleway"/>
                      <a:sym typeface="Raleway"/>
                    </a:rPr>
                    <a:t>Memory</a:t>
                  </a:r>
                  <a:endParaRPr sz="1200">
                    <a:latin typeface="Raleway"/>
                    <a:ea typeface="Raleway"/>
                    <a:cs typeface="Raleway"/>
                    <a:sym typeface="Raleway"/>
                  </a:endParaRPr>
                </a:p>
              </p:txBody>
            </p:sp>
          </p:grpSp>
          <p:sp>
            <p:nvSpPr>
              <p:cNvPr id="16" name="Google Shape;1741;p88">
                <a:extLst>
                  <a:ext uri="{FF2B5EF4-FFF2-40B4-BE49-F238E27FC236}">
                    <a16:creationId xmlns:a16="http://schemas.microsoft.com/office/drawing/2014/main" id="{3EF6F606-98AF-4549-9478-53C041BB0521}"/>
                  </a:ext>
                </a:extLst>
              </p:cNvPr>
              <p:cNvSpPr/>
              <p:nvPr/>
            </p:nvSpPr>
            <p:spPr>
              <a:xfrm>
                <a:off x="4499992" y="2157936"/>
                <a:ext cx="1224000" cy="1046700"/>
              </a:xfrm>
              <a:prstGeom prst="ellipse">
                <a:avLst/>
              </a:prstGeom>
              <a:solidFill>
                <a:srgbClr val="FFFFFF"/>
              </a:solidFill>
              <a:ln w="28425" cap="flat" cmpd="sng">
                <a:solidFill>
                  <a:srgbClr val="FFFFFF"/>
                </a:solidFill>
                <a:prstDash val="dot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333333"/>
                  </a:solidFill>
                  <a:latin typeface="Raleway" panose="020B0503030101060003" pitchFamily="34" charset="77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7" name="Google Shape;1742;p88">
                <a:extLst>
                  <a:ext uri="{FF2B5EF4-FFF2-40B4-BE49-F238E27FC236}">
                    <a16:creationId xmlns:a16="http://schemas.microsoft.com/office/drawing/2014/main" id="{88C03B9C-3417-FE48-98E8-F86597AC94C7}"/>
                  </a:ext>
                </a:extLst>
              </p:cNvPr>
              <p:cNvCxnSpPr>
                <a:stCxn id="16" idx="0"/>
              </p:cNvCxnSpPr>
              <p:nvPr/>
            </p:nvCxnSpPr>
            <p:spPr>
              <a:xfrm rot="10800000" flipH="1">
                <a:off x="5111992" y="904536"/>
                <a:ext cx="2096100" cy="1253400"/>
              </a:xfrm>
              <a:prstGeom prst="straightConnector1">
                <a:avLst/>
              </a:prstGeom>
              <a:noFill/>
              <a:ln w="12700" cap="flat" cmpd="sng">
                <a:solidFill>
                  <a:srgbClr val="333333"/>
                </a:solidFill>
                <a:prstDash val="dash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8" name="Google Shape;1743;p88">
                <a:extLst>
                  <a:ext uri="{FF2B5EF4-FFF2-40B4-BE49-F238E27FC236}">
                    <a16:creationId xmlns:a16="http://schemas.microsoft.com/office/drawing/2014/main" id="{FB5E725D-DD55-1C44-B86C-3EB6025DE65F}"/>
                  </a:ext>
                </a:extLst>
              </p:cNvPr>
              <p:cNvCxnSpPr>
                <a:stCxn id="16" idx="4"/>
              </p:cNvCxnSpPr>
              <p:nvPr/>
            </p:nvCxnSpPr>
            <p:spPr>
              <a:xfrm>
                <a:off x="5111992" y="3204636"/>
                <a:ext cx="2096100" cy="365100"/>
              </a:xfrm>
              <a:prstGeom prst="straightConnector1">
                <a:avLst/>
              </a:prstGeom>
              <a:noFill/>
              <a:ln w="12700" cap="flat" cmpd="sng">
                <a:solidFill>
                  <a:srgbClr val="333333"/>
                </a:solidFill>
                <a:prstDash val="dash"/>
                <a:round/>
                <a:headEnd type="none" w="sm" len="sm"/>
                <a:tailEnd type="none" w="sm" len="sm"/>
              </a:ln>
            </p:spPr>
          </p:cxnSp>
          <p:sp>
            <p:nvSpPr>
              <p:cNvPr id="19" name="Google Shape;1744;p88">
                <a:extLst>
                  <a:ext uri="{FF2B5EF4-FFF2-40B4-BE49-F238E27FC236}">
                    <a16:creationId xmlns:a16="http://schemas.microsoft.com/office/drawing/2014/main" id="{E8D9E47C-8392-1545-9CAE-12CB4CA94384}"/>
                  </a:ext>
                </a:extLst>
              </p:cNvPr>
              <p:cNvSpPr txBox="1"/>
              <p:nvPr/>
            </p:nvSpPr>
            <p:spPr>
              <a:xfrm>
                <a:off x="2022725" y="3715550"/>
                <a:ext cx="1224000" cy="36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b="1">
                    <a:solidFill>
                      <a:srgbClr val="333333"/>
                    </a:solidFill>
                    <a:latin typeface="Raleway"/>
                    <a:ea typeface="Raleway"/>
                    <a:cs typeface="Raleway"/>
                    <a:sym typeface="Raleway"/>
                  </a:rPr>
                  <a:t>MyManager (.maxJ)</a:t>
                </a:r>
                <a:endParaRPr b="1">
                  <a:solidFill>
                    <a:srgbClr val="333333"/>
                  </a:solidFill>
                  <a:latin typeface="Raleway"/>
                  <a:ea typeface="Raleway"/>
                  <a:cs typeface="Raleway"/>
                  <a:sym typeface="Raleway"/>
                </a:endParaRPr>
              </a:p>
            </p:txBody>
          </p:sp>
          <p:sp>
            <p:nvSpPr>
              <p:cNvPr id="20" name="Google Shape;1745;p88">
                <a:extLst>
                  <a:ext uri="{FF2B5EF4-FFF2-40B4-BE49-F238E27FC236}">
                    <a16:creationId xmlns:a16="http://schemas.microsoft.com/office/drawing/2014/main" id="{ABEE4FAB-8EAA-DB4F-94AE-E63860B3C4F1}"/>
                  </a:ext>
                </a:extLst>
              </p:cNvPr>
              <p:cNvSpPr/>
              <p:nvPr/>
            </p:nvSpPr>
            <p:spPr>
              <a:xfrm>
                <a:off x="4211960" y="1581872"/>
                <a:ext cx="266700" cy="456900"/>
              </a:xfrm>
              <a:prstGeom prst="upDownArrow">
                <a:avLst>
                  <a:gd name="adj1" fmla="val 32043"/>
                  <a:gd name="adj2" fmla="val 47909"/>
                </a:avLst>
              </a:prstGeom>
              <a:solidFill>
                <a:srgbClr val="9EB3D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333333"/>
                  </a:solidFill>
                  <a:latin typeface="Raleway" panose="020B0503030101060003" pitchFamily="34" charset="77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9" name="Google Shape;1746;p88">
              <a:extLst>
                <a:ext uri="{FF2B5EF4-FFF2-40B4-BE49-F238E27FC236}">
                  <a16:creationId xmlns:a16="http://schemas.microsoft.com/office/drawing/2014/main" id="{1FFAFE3F-3406-304E-8660-5C040FBD8DAA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040052" y="2240868"/>
              <a:ext cx="394117" cy="92738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7" name="Google Shape;1747;p88">
            <a:extLst>
              <a:ext uri="{FF2B5EF4-FFF2-40B4-BE49-F238E27FC236}">
                <a16:creationId xmlns:a16="http://schemas.microsoft.com/office/drawing/2014/main" id="{1236F0B6-200B-AF4E-BFA1-AD752180EC54}"/>
              </a:ext>
            </a:extLst>
          </p:cNvPr>
          <p:cNvGrpSpPr/>
          <p:nvPr/>
        </p:nvGrpSpPr>
        <p:grpSpPr>
          <a:xfrm>
            <a:off x="714299" y="1355404"/>
            <a:ext cx="2106995" cy="3299270"/>
            <a:chOff x="232825" y="1124744"/>
            <a:chExt cx="2106995" cy="3299270"/>
          </a:xfrm>
        </p:grpSpPr>
        <p:grpSp>
          <p:nvGrpSpPr>
            <p:cNvPr id="28" name="Google Shape;1748;p88">
              <a:extLst>
                <a:ext uri="{FF2B5EF4-FFF2-40B4-BE49-F238E27FC236}">
                  <a16:creationId xmlns:a16="http://schemas.microsoft.com/office/drawing/2014/main" id="{F34212CB-D043-4045-A349-66563EB48262}"/>
                </a:ext>
              </a:extLst>
            </p:cNvPr>
            <p:cNvGrpSpPr/>
            <p:nvPr/>
          </p:nvGrpSpPr>
          <p:grpSpPr>
            <a:xfrm>
              <a:off x="251520" y="1124744"/>
              <a:ext cx="2088300" cy="2736300"/>
              <a:chOff x="251520" y="1124744"/>
              <a:chExt cx="2088300" cy="2736300"/>
            </a:xfrm>
          </p:grpSpPr>
          <p:sp>
            <p:nvSpPr>
              <p:cNvPr id="30" name="Google Shape;1749;p88">
                <a:extLst>
                  <a:ext uri="{FF2B5EF4-FFF2-40B4-BE49-F238E27FC236}">
                    <a16:creationId xmlns:a16="http://schemas.microsoft.com/office/drawing/2014/main" id="{736400FF-01ED-9E41-8FC8-D5B3C4275F2E}"/>
                  </a:ext>
                </a:extLst>
              </p:cNvPr>
              <p:cNvSpPr/>
              <p:nvPr/>
            </p:nvSpPr>
            <p:spPr>
              <a:xfrm>
                <a:off x="251520" y="1124744"/>
                <a:ext cx="2088300" cy="2736300"/>
              </a:xfrm>
              <a:prstGeom prst="rect">
                <a:avLst/>
              </a:prstGeom>
              <a:solidFill>
                <a:srgbClr val="FFFFFF"/>
              </a:solidFill>
              <a:ln w="25400" cap="flat" cmpd="sng">
                <a:solidFill>
                  <a:srgbClr val="333333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FFFFFF"/>
                  </a:solidFill>
                  <a:latin typeface="Raleway" panose="020B0503030101060003" pitchFamily="34" charset="77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" name="Google Shape;1750;p88">
                <a:extLst>
                  <a:ext uri="{FF2B5EF4-FFF2-40B4-BE49-F238E27FC236}">
                    <a16:creationId xmlns:a16="http://schemas.microsoft.com/office/drawing/2014/main" id="{76EF4458-1C2A-5344-995D-4DAFC2F24605}"/>
                  </a:ext>
                </a:extLst>
              </p:cNvPr>
              <p:cNvSpPr/>
              <p:nvPr/>
            </p:nvSpPr>
            <p:spPr>
              <a:xfrm>
                <a:off x="416174" y="1217390"/>
                <a:ext cx="1800300" cy="1619100"/>
              </a:xfrm>
              <a:prstGeom prst="roundRect">
                <a:avLst>
                  <a:gd name="adj" fmla="val 97"/>
                </a:avLst>
              </a:prstGeom>
              <a:solidFill>
                <a:srgbClr val="9EB3D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333333"/>
                  </a:solidFill>
                  <a:latin typeface="Raleway" panose="020B0503030101060003" pitchFamily="34" charset="77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32" name="Google Shape;1751;p88">
                <a:extLst>
                  <a:ext uri="{FF2B5EF4-FFF2-40B4-BE49-F238E27FC236}">
                    <a16:creationId xmlns:a16="http://schemas.microsoft.com/office/drawing/2014/main" id="{EC3701BA-A915-9445-B22C-6D287897358B}"/>
                  </a:ext>
                </a:extLst>
              </p:cNvPr>
              <p:cNvGrpSpPr/>
              <p:nvPr/>
            </p:nvGrpSpPr>
            <p:grpSpPr>
              <a:xfrm>
                <a:off x="540942" y="2925438"/>
                <a:ext cx="1657351" cy="731837"/>
                <a:chOff x="137" y="2352"/>
                <a:chExt cx="1044" cy="461"/>
              </a:xfrm>
            </p:grpSpPr>
            <p:grpSp>
              <p:nvGrpSpPr>
                <p:cNvPr id="35" name="Google Shape;1752;p88">
                  <a:extLst>
                    <a:ext uri="{FF2B5EF4-FFF2-40B4-BE49-F238E27FC236}">
                      <a16:creationId xmlns:a16="http://schemas.microsoft.com/office/drawing/2014/main" id="{369F9019-4AF9-1949-9BC7-77D865E6D46B}"/>
                    </a:ext>
                  </a:extLst>
                </p:cNvPr>
                <p:cNvGrpSpPr/>
                <p:nvPr/>
              </p:nvGrpSpPr>
              <p:grpSpPr>
                <a:xfrm>
                  <a:off x="137" y="2369"/>
                  <a:ext cx="1044" cy="444"/>
                  <a:chOff x="137" y="2369"/>
                  <a:chExt cx="1044" cy="444"/>
                </a:xfrm>
              </p:grpSpPr>
              <p:sp>
                <p:nvSpPr>
                  <p:cNvPr id="37" name="Google Shape;1753;p88">
                    <a:extLst>
                      <a:ext uri="{FF2B5EF4-FFF2-40B4-BE49-F238E27FC236}">
                        <a16:creationId xmlns:a16="http://schemas.microsoft.com/office/drawing/2014/main" id="{69744650-FB80-284F-8D3A-6554FBF7C12C}"/>
                      </a:ext>
                    </a:extLst>
                  </p:cNvPr>
                  <p:cNvSpPr/>
                  <p:nvPr/>
                </p:nvSpPr>
                <p:spPr>
                  <a:xfrm>
                    <a:off x="281" y="2513"/>
                    <a:ext cx="900" cy="300"/>
                  </a:xfrm>
                  <a:prstGeom prst="rect">
                    <a:avLst/>
                  </a:prstGeom>
                  <a:solidFill>
                    <a:srgbClr val="9EB3D7"/>
                  </a:solidFill>
                  <a:ln w="19075" cap="flat" cmpd="sng">
                    <a:solidFill>
                      <a:srgbClr val="FFFFF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dirty="0">
                      <a:solidFill>
                        <a:srgbClr val="333333"/>
                      </a:solidFill>
                      <a:latin typeface="Raleway" panose="020B0503030101060003" pitchFamily="34" charset="77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8" name="Google Shape;1754;p88">
                    <a:extLst>
                      <a:ext uri="{FF2B5EF4-FFF2-40B4-BE49-F238E27FC236}">
                        <a16:creationId xmlns:a16="http://schemas.microsoft.com/office/drawing/2014/main" id="{439C4D37-DFAF-4747-9D7D-FDEE8DAA02DD}"/>
                      </a:ext>
                    </a:extLst>
                  </p:cNvPr>
                  <p:cNvSpPr/>
                  <p:nvPr/>
                </p:nvSpPr>
                <p:spPr>
                  <a:xfrm>
                    <a:off x="232" y="2465"/>
                    <a:ext cx="900" cy="300"/>
                  </a:xfrm>
                  <a:prstGeom prst="rect">
                    <a:avLst/>
                  </a:prstGeom>
                  <a:solidFill>
                    <a:srgbClr val="9EB3D7"/>
                  </a:solidFill>
                  <a:ln w="19075" cap="flat" cmpd="sng">
                    <a:solidFill>
                      <a:srgbClr val="FFFFF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dirty="0">
                      <a:solidFill>
                        <a:srgbClr val="333333"/>
                      </a:solidFill>
                      <a:latin typeface="Raleway" panose="020B0503030101060003" pitchFamily="34" charset="77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9" name="Google Shape;1755;p88">
                    <a:extLst>
                      <a:ext uri="{FF2B5EF4-FFF2-40B4-BE49-F238E27FC236}">
                        <a16:creationId xmlns:a16="http://schemas.microsoft.com/office/drawing/2014/main" id="{A7807956-3795-E14A-9627-9E469E6F11A8}"/>
                      </a:ext>
                    </a:extLst>
                  </p:cNvPr>
                  <p:cNvSpPr/>
                  <p:nvPr/>
                </p:nvSpPr>
                <p:spPr>
                  <a:xfrm>
                    <a:off x="184" y="2416"/>
                    <a:ext cx="900" cy="300"/>
                  </a:xfrm>
                  <a:prstGeom prst="rect">
                    <a:avLst/>
                  </a:prstGeom>
                  <a:solidFill>
                    <a:srgbClr val="9EB3D7"/>
                  </a:solidFill>
                  <a:ln w="19075" cap="flat" cmpd="sng">
                    <a:solidFill>
                      <a:srgbClr val="FFFFF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dirty="0">
                      <a:solidFill>
                        <a:srgbClr val="333333"/>
                      </a:solidFill>
                      <a:latin typeface="Raleway" panose="020B0503030101060003" pitchFamily="34" charset="77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0" name="Google Shape;1756;p88">
                    <a:extLst>
                      <a:ext uri="{FF2B5EF4-FFF2-40B4-BE49-F238E27FC236}">
                        <a16:creationId xmlns:a16="http://schemas.microsoft.com/office/drawing/2014/main" id="{8A0E3F7A-7C37-134B-A200-BB06380D3045}"/>
                      </a:ext>
                    </a:extLst>
                  </p:cNvPr>
                  <p:cNvSpPr/>
                  <p:nvPr/>
                </p:nvSpPr>
                <p:spPr>
                  <a:xfrm>
                    <a:off x="137" y="2369"/>
                    <a:ext cx="900" cy="300"/>
                  </a:xfrm>
                  <a:prstGeom prst="rect">
                    <a:avLst/>
                  </a:prstGeom>
                  <a:solidFill>
                    <a:srgbClr val="9EB3D7"/>
                  </a:solidFill>
                  <a:ln w="19075" cap="flat" cmpd="sng">
                    <a:solidFill>
                      <a:srgbClr val="FFFFF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dirty="0">
                      <a:solidFill>
                        <a:srgbClr val="333333"/>
                      </a:solidFill>
                      <a:latin typeface="Raleway" panose="020B0503030101060003" pitchFamily="34" charset="77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36" name="Google Shape;1757;p88">
                  <a:extLst>
                    <a:ext uri="{FF2B5EF4-FFF2-40B4-BE49-F238E27FC236}">
                      <a16:creationId xmlns:a16="http://schemas.microsoft.com/office/drawing/2014/main" id="{C2482E21-8FC9-1E45-9717-FF416CD5A67F}"/>
                    </a:ext>
                  </a:extLst>
                </p:cNvPr>
                <p:cNvSpPr txBox="1"/>
                <p:nvPr/>
              </p:nvSpPr>
              <p:spPr>
                <a:xfrm>
                  <a:off x="267" y="2352"/>
                  <a:ext cx="600" cy="3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0000" tIns="46800" rIns="90000" bIns="46800" anchor="t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GB" sz="1200" dirty="0">
                      <a:solidFill>
                        <a:srgbClr val="FFFFFF"/>
                      </a:solidFill>
                      <a:latin typeface="Raleway" panose="020B0503030101060003" pitchFamily="34" charset="77"/>
                      <a:sym typeface="Arial"/>
                    </a:rPr>
                    <a:t>Main</a:t>
                  </a:r>
                  <a:endParaRPr sz="1200" dirty="0">
                    <a:latin typeface="Raleway" panose="020B0503030101060003" pitchFamily="34" charset="77"/>
                  </a:endParaRPr>
                </a:p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GB" sz="1200" dirty="0">
                      <a:solidFill>
                        <a:srgbClr val="FFFFFF"/>
                      </a:solidFill>
                      <a:latin typeface="Raleway" panose="020B0503030101060003" pitchFamily="34" charset="77"/>
                      <a:sym typeface="Arial"/>
                    </a:rPr>
                    <a:t>Memory</a:t>
                  </a:r>
                  <a:endParaRPr sz="1200" dirty="0">
                    <a:solidFill>
                      <a:srgbClr val="FFFFFF"/>
                    </a:solidFill>
                    <a:latin typeface="Raleway" panose="020B0503030101060003" pitchFamily="34" charset="77"/>
                    <a:sym typeface="Arial"/>
                  </a:endParaRPr>
                </a:p>
              </p:txBody>
            </p:sp>
          </p:grpSp>
          <p:sp>
            <p:nvSpPr>
              <p:cNvPr id="33" name="Google Shape;1758;p88">
                <a:extLst>
                  <a:ext uri="{FF2B5EF4-FFF2-40B4-BE49-F238E27FC236}">
                    <a16:creationId xmlns:a16="http://schemas.microsoft.com/office/drawing/2014/main" id="{3A988A61-D9F1-E745-B2C5-6F2FF4B323B1}"/>
                  </a:ext>
                </a:extLst>
              </p:cNvPr>
              <p:cNvSpPr txBox="1"/>
              <p:nvPr/>
            </p:nvSpPr>
            <p:spPr>
              <a:xfrm>
                <a:off x="395536" y="1196752"/>
                <a:ext cx="662100" cy="36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0000" tIns="46800" rIns="90000" bIns="468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200" dirty="0">
                    <a:solidFill>
                      <a:srgbClr val="FFFFFF"/>
                    </a:solidFill>
                    <a:latin typeface="Raleway" panose="020B0503030101060003" pitchFamily="34" charset="77"/>
                    <a:sym typeface="Arial"/>
                  </a:rPr>
                  <a:t>CPU</a:t>
                </a:r>
                <a:endParaRPr sz="1200" dirty="0">
                  <a:latin typeface="Raleway" panose="020B0503030101060003" pitchFamily="34" charset="77"/>
                </a:endParaRPr>
              </a:p>
            </p:txBody>
          </p:sp>
          <p:sp>
            <p:nvSpPr>
              <p:cNvPr id="34" name="Google Shape;1759;p88">
                <a:extLst>
                  <a:ext uri="{FF2B5EF4-FFF2-40B4-BE49-F238E27FC236}">
                    <a16:creationId xmlns:a16="http://schemas.microsoft.com/office/drawing/2014/main" id="{9A3F73BF-E018-214A-8AFA-9DC89BFC20B7}"/>
                  </a:ext>
                </a:extLst>
              </p:cNvPr>
              <p:cNvSpPr/>
              <p:nvPr/>
            </p:nvSpPr>
            <p:spPr>
              <a:xfrm>
                <a:off x="810116" y="1506315"/>
                <a:ext cx="914400" cy="523800"/>
              </a:xfrm>
              <a:prstGeom prst="ellipse">
                <a:avLst/>
              </a:prstGeom>
              <a:solidFill>
                <a:srgbClr val="FFFFFF"/>
              </a:solidFill>
              <a:ln w="28425" cap="flat" cmpd="sng">
                <a:solidFill>
                  <a:srgbClr val="FFFFFF"/>
                </a:solidFill>
                <a:prstDash val="dot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200">
                    <a:solidFill>
                      <a:srgbClr val="333333"/>
                    </a:solidFill>
                    <a:latin typeface="Raleway"/>
                    <a:ea typeface="Raleway"/>
                    <a:cs typeface="Raleway"/>
                    <a:sym typeface="Raleway"/>
                  </a:rPr>
                  <a:t>CPU</a:t>
                </a:r>
                <a:endParaRPr sz="1200">
                  <a:latin typeface="Raleway"/>
                  <a:ea typeface="Raleway"/>
                  <a:cs typeface="Raleway"/>
                  <a:sym typeface="Raleway"/>
                </a:endParaRPr>
              </a:p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200">
                    <a:solidFill>
                      <a:srgbClr val="333333"/>
                    </a:solidFill>
                    <a:latin typeface="Raleway"/>
                    <a:ea typeface="Raleway"/>
                    <a:cs typeface="Raleway"/>
                    <a:sym typeface="Raleway"/>
                  </a:rPr>
                  <a:t>Code </a:t>
                </a:r>
                <a:endParaRPr sz="1200">
                  <a:solidFill>
                    <a:srgbClr val="333333"/>
                  </a:solidFill>
                  <a:latin typeface="Raleway"/>
                  <a:ea typeface="Raleway"/>
                  <a:cs typeface="Raleway"/>
                  <a:sym typeface="Raleway"/>
                </a:endParaRPr>
              </a:p>
            </p:txBody>
          </p:sp>
        </p:grpSp>
        <p:sp>
          <p:nvSpPr>
            <p:cNvPr id="29" name="Google Shape;1760;p88">
              <a:extLst>
                <a:ext uri="{FF2B5EF4-FFF2-40B4-BE49-F238E27FC236}">
                  <a16:creationId xmlns:a16="http://schemas.microsoft.com/office/drawing/2014/main" id="{60205C8F-8B18-FD4C-85DD-76DC689CD3E0}"/>
                </a:ext>
              </a:extLst>
            </p:cNvPr>
            <p:cNvSpPr txBox="1"/>
            <p:nvPr/>
          </p:nvSpPr>
          <p:spPr>
            <a:xfrm>
              <a:off x="232825" y="4054714"/>
              <a:ext cx="14997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b="1">
                  <a:solidFill>
                    <a:srgbClr val="333333"/>
                  </a:solidFill>
                  <a:latin typeface="Raleway"/>
                  <a:ea typeface="Raleway"/>
                  <a:cs typeface="Raleway"/>
                  <a:sym typeface="Raleway"/>
                </a:rPr>
                <a:t>Host Code (.c)</a:t>
              </a:r>
              <a:endParaRPr b="1">
                <a:solidFill>
                  <a:srgbClr val="333333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grpSp>
        <p:nvGrpSpPr>
          <p:cNvPr id="41" name="Google Shape;1761;p88">
            <a:extLst>
              <a:ext uri="{FF2B5EF4-FFF2-40B4-BE49-F238E27FC236}">
                <a16:creationId xmlns:a16="http://schemas.microsoft.com/office/drawing/2014/main" id="{72C59A7A-C391-9941-9AD8-927ABB3D2BCB}"/>
              </a:ext>
            </a:extLst>
          </p:cNvPr>
          <p:cNvGrpSpPr/>
          <p:nvPr/>
        </p:nvGrpSpPr>
        <p:grpSpPr>
          <a:xfrm>
            <a:off x="897648" y="2348162"/>
            <a:ext cx="1800300" cy="720600"/>
            <a:chOff x="416174" y="2117502"/>
            <a:chExt cx="1800300" cy="720600"/>
          </a:xfrm>
        </p:grpSpPr>
        <p:sp>
          <p:nvSpPr>
            <p:cNvPr id="42" name="Google Shape;1762;p88">
              <a:extLst>
                <a:ext uri="{FF2B5EF4-FFF2-40B4-BE49-F238E27FC236}">
                  <a16:creationId xmlns:a16="http://schemas.microsoft.com/office/drawing/2014/main" id="{2457C216-4486-5840-905E-96E6384D78D9}"/>
                </a:ext>
              </a:extLst>
            </p:cNvPr>
            <p:cNvSpPr/>
            <p:nvPr/>
          </p:nvSpPr>
          <p:spPr>
            <a:xfrm>
              <a:off x="416174" y="2117502"/>
              <a:ext cx="1800300" cy="720600"/>
            </a:xfrm>
            <a:prstGeom prst="roundRect">
              <a:avLst>
                <a:gd name="adj" fmla="val 218"/>
              </a:avLst>
            </a:prstGeom>
            <a:solidFill>
              <a:srgbClr val="FFD3B4"/>
            </a:solidFill>
            <a:ln>
              <a:noFill/>
            </a:ln>
          </p:spPr>
          <p:txBody>
            <a:bodyPr spcFirstLastPara="1" wrap="square" lIns="18000" tIns="0" rIns="18000" bIns="45000" anchor="ctr" anchorCtr="1">
              <a:noAutofit/>
            </a:bodyPr>
            <a:lstStyle/>
            <a:p>
              <a:pPr marL="0" marR="0" lvl="0" indent="0" algn="ctr" rtl="0">
                <a:lnSpc>
                  <a:spcPct val="1562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 dirty="0" err="1">
                  <a:solidFill>
                    <a:srgbClr val="000000"/>
                  </a:solidFill>
                  <a:latin typeface="Raleway" panose="020B0503030101060003" pitchFamily="34" charset="77"/>
                  <a:ea typeface="Calibri"/>
                  <a:cs typeface="Calibri"/>
                  <a:sym typeface="Calibri"/>
                </a:rPr>
                <a:t>SLiC</a:t>
              </a:r>
              <a:endParaRPr sz="1200" dirty="0">
                <a:latin typeface="Raleway" panose="020B0503030101060003" pitchFamily="34" charset="77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lnSpc>
                  <a:spcPct val="1562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 dirty="0" err="1">
                  <a:solidFill>
                    <a:srgbClr val="000000"/>
                  </a:solidFill>
                  <a:latin typeface="Raleway" panose="020B0503030101060003" pitchFamily="34" charset="77"/>
                  <a:ea typeface="Calibri"/>
                  <a:cs typeface="Calibri"/>
                  <a:sym typeface="Calibri"/>
                </a:rPr>
                <a:t>MaxelerOS</a:t>
              </a:r>
              <a:endParaRPr sz="1200" dirty="0">
                <a:solidFill>
                  <a:srgbClr val="000000"/>
                </a:solidFill>
                <a:latin typeface="Raleway" panose="020B0503030101060003" pitchFamily="34" charset="77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43" name="Google Shape;1763;p88">
              <a:extLst>
                <a:ext uri="{FF2B5EF4-FFF2-40B4-BE49-F238E27FC236}">
                  <a16:creationId xmlns:a16="http://schemas.microsoft.com/office/drawing/2014/main" id="{6646A00D-95D7-8A49-A41B-61515E79725C}"/>
                </a:ext>
              </a:extLst>
            </p:cNvPr>
            <p:cNvCxnSpPr/>
            <p:nvPr/>
          </p:nvCxnSpPr>
          <p:spPr>
            <a:xfrm>
              <a:off x="416174" y="2117502"/>
              <a:ext cx="1800300" cy="1500"/>
            </a:xfrm>
            <a:prstGeom prst="straightConnector1">
              <a:avLst/>
            </a:prstGeom>
            <a:noFill/>
            <a:ln w="180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" name="Google Shape;1764;p88">
              <a:extLst>
                <a:ext uri="{FF2B5EF4-FFF2-40B4-BE49-F238E27FC236}">
                  <a16:creationId xmlns:a16="http://schemas.microsoft.com/office/drawing/2014/main" id="{A1B8A0F4-02CF-5D4F-8AEE-8B25CCB09FF0}"/>
                </a:ext>
              </a:extLst>
            </p:cNvPr>
            <p:cNvCxnSpPr/>
            <p:nvPr/>
          </p:nvCxnSpPr>
          <p:spPr>
            <a:xfrm>
              <a:off x="416174" y="2476277"/>
              <a:ext cx="1800300" cy="1500"/>
            </a:xfrm>
            <a:prstGeom prst="straightConnector1">
              <a:avLst/>
            </a:prstGeom>
            <a:noFill/>
            <a:ln w="180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45" name="Google Shape;1765;p88">
            <a:extLst>
              <a:ext uri="{FF2B5EF4-FFF2-40B4-BE49-F238E27FC236}">
                <a16:creationId xmlns:a16="http://schemas.microsoft.com/office/drawing/2014/main" id="{021C241F-8039-2B48-9DFC-1221AFA0C5F7}"/>
              </a:ext>
            </a:extLst>
          </p:cNvPr>
          <p:cNvSpPr txBox="1"/>
          <p:nvPr/>
        </p:nvSpPr>
        <p:spPr>
          <a:xfrm>
            <a:off x="1797760" y="3328938"/>
            <a:ext cx="288900" cy="369300"/>
          </a:xfrm>
          <a:prstGeom prst="rect">
            <a:avLst/>
          </a:prstGeom>
          <a:gradFill>
            <a:gsLst>
              <a:gs pos="0">
                <a:srgbClr val="003C73"/>
              </a:gs>
              <a:gs pos="80000">
                <a:srgbClr val="005097"/>
              </a:gs>
              <a:gs pos="100000">
                <a:srgbClr val="00509C"/>
              </a:gs>
            </a:gsLst>
            <a:lin ang="16200038" scaled="0"/>
          </a:gradFill>
          <a:ln w="9525" cap="flat" cmpd="sng">
            <a:solidFill>
              <a:srgbClr val="004E88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rgbClr val="FFFFFF"/>
                </a:solidFill>
                <a:latin typeface="Raleway" panose="020B0503030101060003" pitchFamily="34" charset="77"/>
                <a:ea typeface="Calibri"/>
                <a:cs typeface="Calibri"/>
                <a:sym typeface="Calibri"/>
              </a:rPr>
              <a:t>y</a:t>
            </a:r>
            <a:endParaRPr dirty="0">
              <a:latin typeface="Raleway" panose="020B0503030101060003" pitchFamily="34" charset="77"/>
            </a:endParaRPr>
          </a:p>
        </p:txBody>
      </p:sp>
      <p:cxnSp>
        <p:nvCxnSpPr>
          <p:cNvPr id="46" name="Google Shape;1766;p88">
            <a:extLst>
              <a:ext uri="{FF2B5EF4-FFF2-40B4-BE49-F238E27FC236}">
                <a16:creationId xmlns:a16="http://schemas.microsoft.com/office/drawing/2014/main" id="{10D86026-3D40-E640-B9AD-F1F5631CAA74}"/>
              </a:ext>
            </a:extLst>
          </p:cNvPr>
          <p:cNvCxnSpPr/>
          <p:nvPr/>
        </p:nvCxnSpPr>
        <p:spPr>
          <a:xfrm>
            <a:off x="3702017" y="3134258"/>
            <a:ext cx="1891500" cy="564000"/>
          </a:xfrm>
          <a:prstGeom prst="bentConnector4">
            <a:avLst>
              <a:gd name="adj1" fmla="val 33821"/>
              <a:gd name="adj2" fmla="val 140534"/>
            </a:avLst>
          </a:prstGeom>
          <a:noFill/>
          <a:ln w="50800" cap="flat" cmpd="sng">
            <a:solidFill>
              <a:srgbClr val="005089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0"/>
              </a:srgbClr>
            </a:outerShdw>
          </a:effectLst>
        </p:spPr>
      </p:cxnSp>
      <p:cxnSp>
        <p:nvCxnSpPr>
          <p:cNvPr id="47" name="Google Shape;1767;p88">
            <a:extLst>
              <a:ext uri="{FF2B5EF4-FFF2-40B4-BE49-F238E27FC236}">
                <a16:creationId xmlns:a16="http://schemas.microsoft.com/office/drawing/2014/main" id="{507B5DD1-4893-A745-8639-D1FC9E5B2874}"/>
              </a:ext>
            </a:extLst>
          </p:cNvPr>
          <p:cNvCxnSpPr>
            <a:endCxn id="45" idx="0"/>
          </p:cNvCxnSpPr>
          <p:nvPr/>
        </p:nvCxnSpPr>
        <p:spPr>
          <a:xfrm flipH="1">
            <a:off x="1942210" y="3134238"/>
            <a:ext cx="1759800" cy="194700"/>
          </a:xfrm>
          <a:prstGeom prst="bentConnector2">
            <a:avLst/>
          </a:prstGeom>
          <a:noFill/>
          <a:ln w="50800" cap="flat" cmpd="sng">
            <a:solidFill>
              <a:srgbClr val="005089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3000" dir="5400000" rotWithShape="0">
              <a:srgbClr val="000000">
                <a:alpha val="34900"/>
              </a:srgbClr>
            </a:outerShdw>
          </a:effectLst>
        </p:spPr>
      </p:cxnSp>
      <p:grpSp>
        <p:nvGrpSpPr>
          <p:cNvPr id="48" name="Google Shape;1768;p88">
            <a:extLst>
              <a:ext uri="{FF2B5EF4-FFF2-40B4-BE49-F238E27FC236}">
                <a16:creationId xmlns:a16="http://schemas.microsoft.com/office/drawing/2014/main" id="{A44AC53A-953C-1B42-86D1-3C41235CEDAA}"/>
              </a:ext>
            </a:extLst>
          </p:cNvPr>
          <p:cNvGrpSpPr/>
          <p:nvPr/>
        </p:nvGrpSpPr>
        <p:grpSpPr>
          <a:xfrm>
            <a:off x="7786941" y="1326451"/>
            <a:ext cx="1128654" cy="2704920"/>
            <a:chOff x="7305467" y="832839"/>
            <a:chExt cx="1128654" cy="2704920"/>
          </a:xfrm>
        </p:grpSpPr>
        <p:sp>
          <p:nvSpPr>
            <p:cNvPr id="49" name="Google Shape;1769;p88">
              <a:extLst>
                <a:ext uri="{FF2B5EF4-FFF2-40B4-BE49-F238E27FC236}">
                  <a16:creationId xmlns:a16="http://schemas.microsoft.com/office/drawing/2014/main" id="{205839B0-698D-B948-A796-26D4C45FBC69}"/>
                </a:ext>
              </a:extLst>
            </p:cNvPr>
            <p:cNvSpPr/>
            <p:nvPr/>
          </p:nvSpPr>
          <p:spPr>
            <a:xfrm>
              <a:off x="7452320" y="832839"/>
              <a:ext cx="360000" cy="54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FFFFFF"/>
                </a:solidFill>
                <a:latin typeface="Raleway" panose="020B0503030101060003" pitchFamily="34" charset="77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1770;p88">
              <a:extLst>
                <a:ext uri="{FF2B5EF4-FFF2-40B4-BE49-F238E27FC236}">
                  <a16:creationId xmlns:a16="http://schemas.microsoft.com/office/drawing/2014/main" id="{8C3F5D86-E0B7-B44C-9288-1A591BBD7726}"/>
                </a:ext>
              </a:extLst>
            </p:cNvPr>
            <p:cNvSpPr/>
            <p:nvPr/>
          </p:nvSpPr>
          <p:spPr>
            <a:xfrm rot="5400000">
              <a:off x="7314697" y="889871"/>
              <a:ext cx="436500" cy="427200"/>
            </a:xfrm>
            <a:prstGeom prst="homePlate">
              <a:avLst>
                <a:gd name="adj" fmla="val 50000"/>
              </a:avLst>
            </a:prstGeom>
            <a:solidFill>
              <a:srgbClr val="005089"/>
            </a:solidFill>
            <a:ln w="25400" cap="flat" cmpd="sng">
              <a:solidFill>
                <a:srgbClr val="003A6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Raleway" panose="020B0503030101060003" pitchFamily="34" charset="77"/>
              </a:endParaRPr>
            </a:p>
          </p:txBody>
        </p:sp>
        <p:sp>
          <p:nvSpPr>
            <p:cNvPr id="51" name="Google Shape;1771;p88">
              <a:extLst>
                <a:ext uri="{FF2B5EF4-FFF2-40B4-BE49-F238E27FC236}">
                  <a16:creationId xmlns:a16="http://schemas.microsoft.com/office/drawing/2014/main" id="{C489D9AC-CAA2-FC4A-97B4-6F97C899B779}"/>
                </a:ext>
              </a:extLst>
            </p:cNvPr>
            <p:cNvSpPr txBox="1"/>
            <p:nvPr/>
          </p:nvSpPr>
          <p:spPr>
            <a:xfrm rot="10800000">
              <a:off x="7319327" y="885237"/>
              <a:ext cx="427200" cy="32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 dirty="0">
                  <a:solidFill>
                    <a:srgbClr val="FFFFFF"/>
                  </a:solidFill>
                  <a:latin typeface="Raleway" panose="020B0503030101060003" pitchFamily="34" charset="77"/>
                  <a:ea typeface="Calibri"/>
                  <a:cs typeface="Calibri"/>
                  <a:sym typeface="Calibri"/>
                </a:rPr>
                <a:t>x</a:t>
              </a:r>
              <a:endParaRPr sz="1800" dirty="0">
                <a:solidFill>
                  <a:srgbClr val="FFFFFF"/>
                </a:solidFill>
                <a:latin typeface="Raleway" panose="020B0503030101060003" pitchFamily="34" charset="77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1772;p88">
              <a:extLst>
                <a:ext uri="{FF2B5EF4-FFF2-40B4-BE49-F238E27FC236}">
                  <a16:creationId xmlns:a16="http://schemas.microsoft.com/office/drawing/2014/main" id="{0ED2F1D4-DA9A-0F44-8E1A-5FB6A5985838}"/>
                </a:ext>
              </a:extLst>
            </p:cNvPr>
            <p:cNvSpPr/>
            <p:nvPr/>
          </p:nvSpPr>
          <p:spPr>
            <a:xfrm>
              <a:off x="7305467" y="1623901"/>
              <a:ext cx="457500" cy="470100"/>
            </a:xfrm>
            <a:prstGeom prst="ellipse">
              <a:avLst/>
            </a:prstGeom>
            <a:solidFill>
              <a:srgbClr val="A6A6A6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 dirty="0">
                  <a:solidFill>
                    <a:srgbClr val="FFFFFF"/>
                  </a:solidFill>
                  <a:latin typeface="Raleway" panose="020B0503030101060003" pitchFamily="34" charset="77"/>
                  <a:ea typeface="Calibri"/>
                  <a:cs typeface="Calibri"/>
                  <a:sym typeface="Calibri"/>
                </a:rPr>
                <a:t>x</a:t>
              </a:r>
              <a:endParaRPr sz="1800" dirty="0">
                <a:solidFill>
                  <a:srgbClr val="FFFFFF"/>
                </a:solidFill>
                <a:latin typeface="Raleway" panose="020B0503030101060003" pitchFamily="34" charset="77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1773;p88">
              <a:extLst>
                <a:ext uri="{FF2B5EF4-FFF2-40B4-BE49-F238E27FC236}">
                  <a16:creationId xmlns:a16="http://schemas.microsoft.com/office/drawing/2014/main" id="{D6E91549-B049-4E4C-A1DC-F8761814E7E5}"/>
                </a:ext>
              </a:extLst>
            </p:cNvPr>
            <p:cNvSpPr/>
            <p:nvPr/>
          </p:nvSpPr>
          <p:spPr>
            <a:xfrm>
              <a:off x="7305467" y="2362583"/>
              <a:ext cx="457500" cy="470100"/>
            </a:xfrm>
            <a:prstGeom prst="ellipse">
              <a:avLst/>
            </a:prstGeom>
            <a:solidFill>
              <a:srgbClr val="A6A6A6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 dirty="0">
                  <a:solidFill>
                    <a:srgbClr val="FFFFFF"/>
                  </a:solidFill>
                  <a:latin typeface="Raleway" panose="020B0503030101060003" pitchFamily="34" charset="77"/>
                  <a:ea typeface="Calibri"/>
                  <a:cs typeface="Calibri"/>
                  <a:sym typeface="Calibri"/>
                </a:rPr>
                <a:t>+</a:t>
              </a:r>
              <a:endParaRPr sz="1800" dirty="0">
                <a:solidFill>
                  <a:srgbClr val="FFFFFF"/>
                </a:solidFill>
                <a:latin typeface="Raleway" panose="020B0503030101060003" pitchFamily="34" charset="77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54" name="Google Shape;1774;p88">
              <a:extLst>
                <a:ext uri="{FF2B5EF4-FFF2-40B4-BE49-F238E27FC236}">
                  <a16:creationId xmlns:a16="http://schemas.microsoft.com/office/drawing/2014/main" id="{62B0E74C-15FB-574E-BE68-00433EAB0CC9}"/>
                </a:ext>
              </a:extLst>
            </p:cNvPr>
            <p:cNvCxnSpPr>
              <a:stCxn id="52" idx="4"/>
              <a:endCxn id="53" idx="0"/>
            </p:cNvCxnSpPr>
            <p:nvPr/>
          </p:nvCxnSpPr>
          <p:spPr>
            <a:xfrm>
              <a:off x="7534217" y="2094001"/>
              <a:ext cx="0" cy="268500"/>
            </a:xfrm>
            <a:prstGeom prst="straightConnector1">
              <a:avLst/>
            </a:prstGeom>
            <a:noFill/>
            <a:ln w="15875" cap="flat" cmpd="sng">
              <a:solidFill>
                <a:srgbClr val="333333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55" name="Google Shape;1775;p88">
              <a:extLst>
                <a:ext uri="{FF2B5EF4-FFF2-40B4-BE49-F238E27FC236}">
                  <a16:creationId xmlns:a16="http://schemas.microsoft.com/office/drawing/2014/main" id="{F0787825-8C97-AB47-8115-29434CABC300}"/>
                </a:ext>
              </a:extLst>
            </p:cNvPr>
            <p:cNvSpPr/>
            <p:nvPr/>
          </p:nvSpPr>
          <p:spPr>
            <a:xfrm>
              <a:off x="7915550" y="2026819"/>
              <a:ext cx="518571" cy="301702"/>
            </a:xfrm>
            <a:prstGeom prst="flowChartProcess">
              <a:avLst/>
            </a:prstGeom>
            <a:solidFill>
              <a:srgbClr val="FFCD78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 dirty="0">
                  <a:solidFill>
                    <a:srgbClr val="000000"/>
                  </a:solidFill>
                  <a:latin typeface="Raleway" panose="020B0503030101060003" pitchFamily="34" charset="77"/>
                  <a:ea typeface="Calibri"/>
                  <a:cs typeface="Calibri"/>
                  <a:sym typeface="Calibri"/>
                </a:rPr>
                <a:t>30</a:t>
              </a:r>
              <a:endParaRPr sz="1600" dirty="0">
                <a:solidFill>
                  <a:srgbClr val="000000"/>
                </a:solidFill>
                <a:latin typeface="Raleway" panose="020B0503030101060003" pitchFamily="34" charset="77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56" name="Google Shape;1776;p88">
              <a:extLst>
                <a:ext uri="{FF2B5EF4-FFF2-40B4-BE49-F238E27FC236}">
                  <a16:creationId xmlns:a16="http://schemas.microsoft.com/office/drawing/2014/main" id="{79659C78-949A-6948-9D0C-0BF9443CC0A3}"/>
                </a:ext>
              </a:extLst>
            </p:cNvPr>
            <p:cNvCxnSpPr>
              <a:stCxn id="55" idx="2"/>
              <a:endCxn id="53" idx="6"/>
            </p:cNvCxnSpPr>
            <p:nvPr/>
          </p:nvCxnSpPr>
          <p:spPr>
            <a:xfrm rot="5400000">
              <a:off x="7834335" y="2257121"/>
              <a:ext cx="269100" cy="411900"/>
            </a:xfrm>
            <a:prstGeom prst="bentConnector2">
              <a:avLst/>
            </a:prstGeom>
            <a:noFill/>
            <a:ln w="158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57" name="Google Shape;1777;p88">
              <a:extLst>
                <a:ext uri="{FF2B5EF4-FFF2-40B4-BE49-F238E27FC236}">
                  <a16:creationId xmlns:a16="http://schemas.microsoft.com/office/drawing/2014/main" id="{F50B7916-31A9-1841-85A5-168009D3EB89}"/>
                </a:ext>
              </a:extLst>
            </p:cNvPr>
            <p:cNvSpPr/>
            <p:nvPr/>
          </p:nvSpPr>
          <p:spPr>
            <a:xfrm rot="-5400000">
              <a:off x="7317302" y="3105909"/>
              <a:ext cx="436500" cy="427200"/>
            </a:xfrm>
            <a:prstGeom prst="homePlate">
              <a:avLst>
                <a:gd name="adj" fmla="val 50000"/>
              </a:avLst>
            </a:prstGeom>
            <a:solidFill>
              <a:srgbClr val="005089"/>
            </a:solidFill>
            <a:ln w="25400" cap="flat" cmpd="sng">
              <a:solidFill>
                <a:srgbClr val="003A6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Raleway" panose="020B0503030101060003" pitchFamily="34" charset="77"/>
              </a:endParaRPr>
            </a:p>
          </p:txBody>
        </p:sp>
        <p:sp>
          <p:nvSpPr>
            <p:cNvPr id="58" name="Google Shape;1778;p88">
              <a:extLst>
                <a:ext uri="{FF2B5EF4-FFF2-40B4-BE49-F238E27FC236}">
                  <a16:creationId xmlns:a16="http://schemas.microsoft.com/office/drawing/2014/main" id="{42743F6F-9F2A-AF41-A171-9ED559B2DEE3}"/>
                </a:ext>
              </a:extLst>
            </p:cNvPr>
            <p:cNvSpPr txBox="1"/>
            <p:nvPr/>
          </p:nvSpPr>
          <p:spPr>
            <a:xfrm>
              <a:off x="7321942" y="3208022"/>
              <a:ext cx="427200" cy="32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 dirty="0">
                  <a:solidFill>
                    <a:srgbClr val="FFFFFF"/>
                  </a:solidFill>
                  <a:latin typeface="Raleway" panose="020B0503030101060003" pitchFamily="34" charset="77"/>
                  <a:ea typeface="Calibri"/>
                  <a:cs typeface="Calibri"/>
                  <a:sym typeface="Calibri"/>
                </a:rPr>
                <a:t>y</a:t>
              </a:r>
              <a:endParaRPr sz="1800" dirty="0">
                <a:solidFill>
                  <a:srgbClr val="FFFFFF"/>
                </a:solidFill>
                <a:latin typeface="Raleway" panose="020B0503030101060003" pitchFamily="34" charset="77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59" name="Google Shape;1779;p88">
              <a:extLst>
                <a:ext uri="{FF2B5EF4-FFF2-40B4-BE49-F238E27FC236}">
                  <a16:creationId xmlns:a16="http://schemas.microsoft.com/office/drawing/2014/main" id="{FBF1D561-4E53-B54B-9CF5-868A3EDE985A}"/>
                </a:ext>
              </a:extLst>
            </p:cNvPr>
            <p:cNvCxnSpPr>
              <a:stCxn id="53" idx="4"/>
              <a:endCxn id="57" idx="3"/>
            </p:cNvCxnSpPr>
            <p:nvPr/>
          </p:nvCxnSpPr>
          <p:spPr>
            <a:xfrm>
              <a:off x="7534217" y="2832683"/>
              <a:ext cx="1200" cy="268500"/>
            </a:xfrm>
            <a:prstGeom prst="straightConnector1">
              <a:avLst/>
            </a:prstGeom>
            <a:noFill/>
            <a:ln w="15875" cap="flat" cmpd="sng">
              <a:solidFill>
                <a:srgbClr val="333333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60" name="Google Shape;1780;p88">
              <a:extLst>
                <a:ext uri="{FF2B5EF4-FFF2-40B4-BE49-F238E27FC236}">
                  <a16:creationId xmlns:a16="http://schemas.microsoft.com/office/drawing/2014/main" id="{4B4C7E30-C04D-E841-8692-25117E1CDFB6}"/>
                </a:ext>
              </a:extLst>
            </p:cNvPr>
            <p:cNvCxnSpPr>
              <a:stCxn id="50" idx="3"/>
              <a:endCxn id="52" idx="1"/>
            </p:cNvCxnSpPr>
            <p:nvPr/>
          </p:nvCxnSpPr>
          <p:spPr>
            <a:xfrm rot="5400000">
              <a:off x="7267147" y="1427021"/>
              <a:ext cx="371100" cy="160500"/>
            </a:xfrm>
            <a:prstGeom prst="bentConnector3">
              <a:avLst>
                <a:gd name="adj1" fmla="val 40714"/>
              </a:avLst>
            </a:prstGeom>
            <a:noFill/>
            <a:ln w="158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61" name="Google Shape;1781;p88">
              <a:extLst>
                <a:ext uri="{FF2B5EF4-FFF2-40B4-BE49-F238E27FC236}">
                  <a16:creationId xmlns:a16="http://schemas.microsoft.com/office/drawing/2014/main" id="{14DCB6EB-062B-4843-96E4-D6B13A4FF3B1}"/>
                </a:ext>
              </a:extLst>
            </p:cNvPr>
            <p:cNvCxnSpPr>
              <a:stCxn id="50" idx="3"/>
              <a:endCxn id="52" idx="7"/>
            </p:cNvCxnSpPr>
            <p:nvPr/>
          </p:nvCxnSpPr>
          <p:spPr>
            <a:xfrm rot="-5400000" flipH="1">
              <a:off x="7428847" y="1425821"/>
              <a:ext cx="371100" cy="162900"/>
            </a:xfrm>
            <a:prstGeom prst="bentConnector3">
              <a:avLst>
                <a:gd name="adj1" fmla="val 40714"/>
              </a:avLst>
            </a:prstGeom>
            <a:noFill/>
            <a:ln w="158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sp>
        <p:nvSpPr>
          <p:cNvPr id="62" name="Google Shape;1782;p88">
            <a:extLst>
              <a:ext uri="{FF2B5EF4-FFF2-40B4-BE49-F238E27FC236}">
                <a16:creationId xmlns:a16="http://schemas.microsoft.com/office/drawing/2014/main" id="{F7DAD30C-107A-3446-ABCA-A113B3ADB89C}"/>
              </a:ext>
            </a:extLst>
          </p:cNvPr>
          <p:cNvSpPr txBox="1"/>
          <p:nvPr/>
        </p:nvSpPr>
        <p:spPr>
          <a:xfrm>
            <a:off x="1397205" y="3328938"/>
            <a:ext cx="284100" cy="369300"/>
          </a:xfrm>
          <a:prstGeom prst="rect">
            <a:avLst/>
          </a:prstGeom>
          <a:gradFill>
            <a:gsLst>
              <a:gs pos="0">
                <a:srgbClr val="003C73"/>
              </a:gs>
              <a:gs pos="80000">
                <a:srgbClr val="005097"/>
              </a:gs>
              <a:gs pos="100000">
                <a:srgbClr val="00509C"/>
              </a:gs>
            </a:gsLst>
            <a:lin ang="16200038" scaled="0"/>
          </a:gradFill>
          <a:ln w="9525" cap="flat" cmpd="sng">
            <a:solidFill>
              <a:srgbClr val="004E88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rgbClr val="FFFFFF"/>
                </a:solidFill>
                <a:latin typeface="Raleway" panose="020B0503030101060003" pitchFamily="34" charset="77"/>
                <a:ea typeface="Calibri"/>
                <a:cs typeface="Calibri"/>
                <a:sym typeface="Calibri"/>
              </a:rPr>
              <a:t>x</a:t>
            </a:r>
            <a:endParaRPr sz="1800" dirty="0">
              <a:solidFill>
                <a:srgbClr val="FFFFFF"/>
              </a:solidFill>
              <a:latin typeface="Raleway" panose="020B0503030101060003" pitchFamily="34" charset="77"/>
              <a:ea typeface="Calibri"/>
              <a:cs typeface="Calibri"/>
              <a:sym typeface="Calibri"/>
            </a:endParaRPr>
          </a:p>
        </p:txBody>
      </p:sp>
      <p:cxnSp>
        <p:nvCxnSpPr>
          <p:cNvPr id="63" name="Google Shape;1783;p88">
            <a:extLst>
              <a:ext uri="{FF2B5EF4-FFF2-40B4-BE49-F238E27FC236}">
                <a16:creationId xmlns:a16="http://schemas.microsoft.com/office/drawing/2014/main" id="{2FE07AC6-04FB-3B4D-AE17-F77F6EAA2B41}"/>
              </a:ext>
            </a:extLst>
          </p:cNvPr>
          <p:cNvCxnSpPr/>
          <p:nvPr/>
        </p:nvCxnSpPr>
        <p:spPr>
          <a:xfrm rot="10800000" flipH="1">
            <a:off x="3685322" y="2712780"/>
            <a:ext cx="1926000" cy="226800"/>
          </a:xfrm>
          <a:prstGeom prst="bentConnector4">
            <a:avLst>
              <a:gd name="adj1" fmla="val 43917"/>
              <a:gd name="adj2" fmla="val 84858"/>
            </a:avLst>
          </a:prstGeom>
          <a:noFill/>
          <a:ln w="50800" cap="flat" cmpd="sng">
            <a:solidFill>
              <a:srgbClr val="005089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3000" dir="5400000" rotWithShape="0">
              <a:srgbClr val="000000">
                <a:alpha val="34900"/>
              </a:srgbClr>
            </a:outerShdw>
          </a:effectLst>
        </p:spPr>
      </p:cxnSp>
      <p:cxnSp>
        <p:nvCxnSpPr>
          <p:cNvPr id="64" name="Google Shape;1784;p88">
            <a:extLst>
              <a:ext uri="{FF2B5EF4-FFF2-40B4-BE49-F238E27FC236}">
                <a16:creationId xmlns:a16="http://schemas.microsoft.com/office/drawing/2014/main" id="{D2FD046C-05CC-CA4C-96B5-A4E7F0B629E1}"/>
              </a:ext>
            </a:extLst>
          </p:cNvPr>
          <p:cNvCxnSpPr/>
          <p:nvPr/>
        </p:nvCxnSpPr>
        <p:spPr>
          <a:xfrm flipH="1">
            <a:off x="1522631" y="2939576"/>
            <a:ext cx="2162700" cy="389400"/>
          </a:xfrm>
          <a:prstGeom prst="bentConnector2">
            <a:avLst/>
          </a:prstGeom>
          <a:noFill/>
          <a:ln w="50800" cap="flat" cmpd="sng">
            <a:solidFill>
              <a:srgbClr val="005089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0"/>
              </a:srgbClr>
            </a:outerShdw>
          </a:effectLst>
        </p:spPr>
      </p:cxnSp>
      <p:sp>
        <p:nvSpPr>
          <p:cNvPr id="65" name="Google Shape;1785;p88">
            <a:extLst>
              <a:ext uri="{FF2B5EF4-FFF2-40B4-BE49-F238E27FC236}">
                <a16:creationId xmlns:a16="http://schemas.microsoft.com/office/drawing/2014/main" id="{C9DC8DEB-2193-D641-AF0D-49AF7AFED805}"/>
              </a:ext>
            </a:extLst>
          </p:cNvPr>
          <p:cNvSpPr/>
          <p:nvPr/>
        </p:nvSpPr>
        <p:spPr>
          <a:xfrm>
            <a:off x="790501" y="4519337"/>
            <a:ext cx="2455800" cy="7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333333"/>
                </a:solidFill>
                <a:latin typeface="Raleway"/>
                <a:ea typeface="Raleway"/>
                <a:cs typeface="Raleway"/>
                <a:sym typeface="Raleway"/>
              </a:rPr>
              <a:t>int*x, *y;</a:t>
            </a:r>
            <a:endParaRPr sz="1000">
              <a:solidFill>
                <a:srgbClr val="333333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333333"/>
                </a:solidFill>
                <a:latin typeface="Raleway"/>
                <a:ea typeface="Raleway"/>
                <a:cs typeface="Raleway"/>
                <a:sym typeface="Raleway"/>
              </a:rPr>
              <a:t>MyKernel( DATA_SIZE,</a:t>
            </a:r>
            <a:endParaRPr sz="10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333333"/>
                </a:solidFill>
                <a:latin typeface="Raleway"/>
                <a:ea typeface="Raleway"/>
                <a:cs typeface="Raleway"/>
                <a:sym typeface="Raleway"/>
              </a:rPr>
              <a:t>                    x, y, DATA_SIZE*4);</a:t>
            </a:r>
            <a:endParaRPr sz="1000">
              <a:solidFill>
                <a:srgbClr val="333333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6" name="Google Shape;1786;p88">
            <a:extLst>
              <a:ext uri="{FF2B5EF4-FFF2-40B4-BE49-F238E27FC236}">
                <a16:creationId xmlns:a16="http://schemas.microsoft.com/office/drawing/2014/main" id="{A0D573D2-1DAF-8742-8FA4-9076AD41E821}"/>
              </a:ext>
            </a:extLst>
          </p:cNvPr>
          <p:cNvSpPr txBox="1"/>
          <p:nvPr/>
        </p:nvSpPr>
        <p:spPr>
          <a:xfrm>
            <a:off x="3685324" y="4121537"/>
            <a:ext cx="1926000" cy="151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333333"/>
                </a:solidFill>
                <a:latin typeface="Raleway"/>
                <a:ea typeface="Raleway"/>
                <a:cs typeface="Raleway"/>
                <a:sym typeface="Raleway"/>
              </a:rPr>
              <a:t>Manager m = new Manager();</a:t>
            </a:r>
            <a:endParaRPr sz="1000">
              <a:solidFill>
                <a:srgbClr val="333333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333333"/>
                </a:solidFill>
                <a:latin typeface="Raleway"/>
                <a:ea typeface="Raleway"/>
                <a:cs typeface="Raleway"/>
                <a:sym typeface="Raleway"/>
              </a:rPr>
              <a:t>Kernel k = </a:t>
            </a:r>
            <a:endParaRPr sz="1000">
              <a:solidFill>
                <a:srgbClr val="333333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333333"/>
                </a:solidFill>
                <a:latin typeface="Raleway"/>
                <a:ea typeface="Raleway"/>
                <a:cs typeface="Raleway"/>
                <a:sym typeface="Raleway"/>
              </a:rPr>
              <a:t>     new MyKernel();</a:t>
            </a:r>
            <a:endParaRPr sz="1000">
              <a:solidFill>
                <a:srgbClr val="333333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333333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333333"/>
                </a:solidFill>
                <a:latin typeface="Raleway"/>
                <a:ea typeface="Raleway"/>
                <a:cs typeface="Raleway"/>
                <a:sym typeface="Raleway"/>
              </a:rPr>
              <a:t>m.setKernel(k);</a:t>
            </a:r>
            <a:endParaRPr sz="10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333333"/>
                </a:solidFill>
                <a:latin typeface="Raleway"/>
                <a:ea typeface="Raleway"/>
                <a:cs typeface="Raleway"/>
                <a:sym typeface="Raleway"/>
              </a:rPr>
              <a:t>m.setIO(</a:t>
            </a:r>
            <a:endParaRPr sz="10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333333"/>
                </a:solidFill>
                <a:latin typeface="Raleway"/>
                <a:ea typeface="Raleway"/>
                <a:cs typeface="Raleway"/>
                <a:sym typeface="Raleway"/>
              </a:rPr>
              <a:t>    link(“x", CPU),</a:t>
            </a:r>
            <a:endParaRPr sz="10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333333"/>
                </a:solidFill>
                <a:latin typeface="Raleway"/>
                <a:ea typeface="Raleway"/>
                <a:cs typeface="Raleway"/>
                <a:sym typeface="Raleway"/>
              </a:rPr>
              <a:t>    link(“y", CPU));</a:t>
            </a:r>
            <a:endParaRPr sz="1000">
              <a:solidFill>
                <a:srgbClr val="333333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333333"/>
                </a:solidFill>
                <a:latin typeface="Raleway"/>
                <a:ea typeface="Raleway"/>
                <a:cs typeface="Raleway"/>
                <a:sym typeface="Raleway"/>
              </a:rPr>
              <a:t>m.build();</a:t>
            </a:r>
            <a:endParaRPr sz="10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7" name="Google Shape;1787;p88">
            <a:extLst>
              <a:ext uri="{FF2B5EF4-FFF2-40B4-BE49-F238E27FC236}">
                <a16:creationId xmlns:a16="http://schemas.microsoft.com/office/drawing/2014/main" id="{09E939B1-2F97-1A42-A626-ED6B5A475ACE}"/>
              </a:ext>
            </a:extLst>
          </p:cNvPr>
          <p:cNvSpPr txBox="1"/>
          <p:nvPr/>
        </p:nvSpPr>
        <p:spPr>
          <a:xfrm>
            <a:off x="6259824" y="4430237"/>
            <a:ext cx="2946900" cy="11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333333"/>
                </a:solidFill>
                <a:latin typeface="Raleway"/>
                <a:ea typeface="Raleway"/>
                <a:cs typeface="Raleway"/>
                <a:sym typeface="Raleway"/>
              </a:rPr>
              <a:t>DFEVar x = io.input("x", dfeInt(32));</a:t>
            </a:r>
            <a:endParaRPr sz="1000">
              <a:solidFill>
                <a:srgbClr val="333333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333333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333333"/>
                </a:solidFill>
                <a:latin typeface="Raleway"/>
                <a:ea typeface="Raleway"/>
                <a:cs typeface="Raleway"/>
                <a:sym typeface="Raleway"/>
              </a:rPr>
              <a:t>DFEVar result = x * x + 30;</a:t>
            </a:r>
            <a:endParaRPr sz="10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333333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333333"/>
                </a:solidFill>
                <a:latin typeface="Raleway"/>
                <a:ea typeface="Raleway"/>
                <a:cs typeface="Raleway"/>
                <a:sym typeface="Raleway"/>
              </a:rPr>
              <a:t>io.output("y", result, dfeInt(32));</a:t>
            </a:r>
            <a:endParaRPr sz="10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8" name="Google Shape;1788;p88">
            <a:extLst>
              <a:ext uri="{FF2B5EF4-FFF2-40B4-BE49-F238E27FC236}">
                <a16:creationId xmlns:a16="http://schemas.microsoft.com/office/drawing/2014/main" id="{113B3560-2C6B-ED42-B8A2-949DDFD82BD1}"/>
              </a:ext>
            </a:extLst>
          </p:cNvPr>
          <p:cNvSpPr txBox="1"/>
          <p:nvPr/>
        </p:nvSpPr>
        <p:spPr>
          <a:xfrm>
            <a:off x="6295649" y="4285362"/>
            <a:ext cx="1800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333333"/>
                </a:solidFill>
                <a:latin typeface="Raleway"/>
                <a:ea typeface="Raleway"/>
                <a:cs typeface="Raleway"/>
                <a:sym typeface="Raleway"/>
              </a:rPr>
              <a:t>MyKernel (.maxJ)</a:t>
            </a:r>
            <a:endParaRPr b="1">
              <a:solidFill>
                <a:srgbClr val="333333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82138444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8"/>
          <p:cNvSpPr/>
          <p:nvPr/>
        </p:nvSpPr>
        <p:spPr>
          <a:xfrm>
            <a:off x="789884" y="515754"/>
            <a:ext cx="8257011" cy="5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GB" sz="3500" b="1" dirty="0" err="1">
                <a:solidFill>
                  <a:srgbClr val="595959"/>
                </a:solidFill>
                <a:latin typeface="Raleway"/>
                <a:ea typeface="Raleway"/>
                <a:cs typeface="Raleway"/>
                <a:sym typeface="Raleway"/>
              </a:rPr>
              <a:t>MaxJ</a:t>
            </a:r>
            <a:r>
              <a:rPr lang="en-GB" sz="3500" b="1" dirty="0">
                <a:solidFill>
                  <a:srgbClr val="595959"/>
                </a:solidFill>
                <a:latin typeface="Raleway"/>
                <a:ea typeface="Raleway"/>
                <a:cs typeface="Raleway"/>
                <a:sym typeface="Raleway"/>
              </a:rPr>
              <a:t> Intro: </a:t>
            </a:r>
            <a:r>
              <a:rPr lang="en-GB" sz="3500" dirty="0">
                <a:solidFill>
                  <a:srgbClr val="595959"/>
                </a:solidFill>
                <a:latin typeface="Raleway"/>
                <a:ea typeface="Raleway"/>
                <a:cs typeface="Raleway"/>
                <a:sym typeface="Raleway"/>
              </a:rPr>
              <a:t>Simple Application Example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latin typeface="Raleway" panose="020B0503030101060003" pitchFamily="34" charset="77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solidFill>
                <a:srgbClr val="7F7F7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40" name="Google Shape;140;p28"/>
          <p:cNvSpPr txBox="1"/>
          <p:nvPr/>
        </p:nvSpPr>
        <p:spPr>
          <a:xfrm>
            <a:off x="8475260" y="6356354"/>
            <a:ext cx="409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rgbClr val="888888"/>
                </a:solidFill>
                <a:latin typeface="Raleway" panose="020B0503030101060003" pitchFamily="34" charset="77"/>
                <a:ea typeface="Calibri"/>
                <a:cs typeface="Calibri"/>
                <a:sym typeface="Calibri"/>
              </a:rPr>
              <a:t>54</a:t>
            </a:fld>
            <a:endParaRPr sz="1200" dirty="0">
              <a:solidFill>
                <a:srgbClr val="888888"/>
              </a:solidFill>
              <a:latin typeface="Raleway" panose="020B0503030101060003" pitchFamily="34" charset="77"/>
              <a:ea typeface="Calibri"/>
              <a:cs typeface="Calibri"/>
              <a:sym typeface="Calibri"/>
            </a:endParaRPr>
          </a:p>
        </p:txBody>
      </p:sp>
      <p:grpSp>
        <p:nvGrpSpPr>
          <p:cNvPr id="7" name="Google Shape;1799;p89">
            <a:extLst>
              <a:ext uri="{FF2B5EF4-FFF2-40B4-BE49-F238E27FC236}">
                <a16:creationId xmlns:a16="http://schemas.microsoft.com/office/drawing/2014/main" id="{BBAB3C85-F8C3-6B4A-8594-9BCB56C3A8E5}"/>
              </a:ext>
            </a:extLst>
          </p:cNvPr>
          <p:cNvGrpSpPr/>
          <p:nvPr/>
        </p:nvGrpSpPr>
        <p:grpSpPr>
          <a:xfrm>
            <a:off x="2502165" y="1368126"/>
            <a:ext cx="5185368" cy="3206291"/>
            <a:chOff x="2022725" y="878559"/>
            <a:chExt cx="5185368" cy="3206291"/>
          </a:xfrm>
        </p:grpSpPr>
        <p:grpSp>
          <p:nvGrpSpPr>
            <p:cNvPr id="8" name="Google Shape;1800;p89">
              <a:extLst>
                <a:ext uri="{FF2B5EF4-FFF2-40B4-BE49-F238E27FC236}">
                  <a16:creationId xmlns:a16="http://schemas.microsoft.com/office/drawing/2014/main" id="{29E817D4-4212-0C4E-9007-72EDE57BD478}"/>
                </a:ext>
              </a:extLst>
            </p:cNvPr>
            <p:cNvGrpSpPr/>
            <p:nvPr/>
          </p:nvGrpSpPr>
          <p:grpSpPr>
            <a:xfrm>
              <a:off x="2022725" y="878559"/>
              <a:ext cx="5185368" cy="3206291"/>
              <a:chOff x="2022725" y="878559"/>
              <a:chExt cx="5185368" cy="3206291"/>
            </a:xfrm>
          </p:grpSpPr>
          <p:sp>
            <p:nvSpPr>
              <p:cNvPr id="10" name="Google Shape;1801;p89">
                <a:extLst>
                  <a:ext uri="{FF2B5EF4-FFF2-40B4-BE49-F238E27FC236}">
                    <a16:creationId xmlns:a16="http://schemas.microsoft.com/office/drawing/2014/main" id="{1C3F9A08-7AC5-A047-878D-3F4C5362C7FC}"/>
                  </a:ext>
                </a:extLst>
              </p:cNvPr>
              <p:cNvSpPr txBox="1"/>
              <p:nvPr/>
            </p:nvSpPr>
            <p:spPr>
              <a:xfrm>
                <a:off x="2374477" y="2209760"/>
                <a:ext cx="829500" cy="95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0000" tIns="46800" rIns="90000" bIns="46800" anchor="t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400" dirty="0">
                    <a:solidFill>
                      <a:srgbClr val="000000"/>
                    </a:solidFill>
                    <a:latin typeface="Raleway" panose="020B0503030101060003" pitchFamily="34" charset="77"/>
                    <a:sym typeface="Arial"/>
                  </a:rPr>
                  <a:t>PCI</a:t>
                </a:r>
                <a:endParaRPr dirty="0">
                  <a:latin typeface="Raleway" panose="020B0503030101060003" pitchFamily="34" charset="77"/>
                </a:endParaRPr>
              </a:p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rgbClr val="000000"/>
                  </a:solidFill>
                  <a:latin typeface="Raleway" panose="020B0503030101060003" pitchFamily="34" charset="77"/>
                  <a:sym typeface="Arial"/>
                </a:endParaRPr>
              </a:p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rgbClr val="000000"/>
                  </a:solidFill>
                  <a:latin typeface="Raleway" panose="020B0503030101060003" pitchFamily="34" charset="77"/>
                  <a:sym typeface="Arial"/>
                </a:endParaRPr>
              </a:p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400" dirty="0">
                    <a:solidFill>
                      <a:srgbClr val="000000"/>
                    </a:solidFill>
                    <a:latin typeface="Raleway" panose="020B0503030101060003" pitchFamily="34" charset="77"/>
                    <a:sym typeface="Arial"/>
                  </a:rPr>
                  <a:t>Express</a:t>
                </a:r>
                <a:endParaRPr sz="1400" dirty="0">
                  <a:solidFill>
                    <a:srgbClr val="000000"/>
                  </a:solidFill>
                  <a:latin typeface="Raleway" panose="020B0503030101060003" pitchFamily="34" charset="77"/>
                  <a:sym typeface="Arial"/>
                </a:endParaRPr>
              </a:p>
            </p:txBody>
          </p:sp>
          <p:sp>
            <p:nvSpPr>
              <p:cNvPr id="11" name="Google Shape;1802;p89">
                <a:extLst>
                  <a:ext uri="{FF2B5EF4-FFF2-40B4-BE49-F238E27FC236}">
                    <a16:creationId xmlns:a16="http://schemas.microsoft.com/office/drawing/2014/main" id="{469349E8-AC02-BC4F-AC76-F1A566E909D3}"/>
                  </a:ext>
                </a:extLst>
              </p:cNvPr>
              <p:cNvSpPr/>
              <p:nvPr/>
            </p:nvSpPr>
            <p:spPr>
              <a:xfrm>
                <a:off x="3220540" y="878559"/>
                <a:ext cx="2719500" cy="2736300"/>
              </a:xfrm>
              <a:prstGeom prst="rect">
                <a:avLst/>
              </a:prstGeom>
              <a:solidFill>
                <a:srgbClr val="FFFFFF"/>
              </a:solidFill>
              <a:ln w="25400" cap="flat" cmpd="sng">
                <a:solidFill>
                  <a:srgbClr val="333333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FFFFFF"/>
                  </a:solidFill>
                  <a:latin typeface="Raleway" panose="020B0503030101060003" pitchFamily="34" charset="77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" name="Google Shape;1803;p89">
                <a:extLst>
                  <a:ext uri="{FF2B5EF4-FFF2-40B4-BE49-F238E27FC236}">
                    <a16:creationId xmlns:a16="http://schemas.microsoft.com/office/drawing/2014/main" id="{6856717E-B534-5847-91F3-AA3C67296BBC}"/>
                  </a:ext>
                </a:extLst>
              </p:cNvPr>
              <p:cNvSpPr/>
              <p:nvPr/>
            </p:nvSpPr>
            <p:spPr>
              <a:xfrm>
                <a:off x="3491880" y="1981897"/>
                <a:ext cx="2304300" cy="1400100"/>
              </a:xfrm>
              <a:prstGeom prst="rect">
                <a:avLst/>
              </a:prstGeom>
              <a:solidFill>
                <a:srgbClr val="FFD3B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800" dirty="0">
                    <a:solidFill>
                      <a:srgbClr val="333333"/>
                    </a:solidFill>
                    <a:latin typeface="Raleway" panose="020B0503030101060003" pitchFamily="34" charset="77"/>
                    <a:ea typeface="Calibri"/>
                    <a:cs typeface="Calibri"/>
                    <a:sym typeface="Calibri"/>
                  </a:rPr>
                  <a:t>Manager</a:t>
                </a:r>
                <a:endParaRPr sz="1800" dirty="0">
                  <a:solidFill>
                    <a:srgbClr val="333333"/>
                  </a:solidFill>
                  <a:latin typeface="Raleway" panose="020B0503030101060003" pitchFamily="34" charset="77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" name="Google Shape;1804;p89">
                <a:extLst>
                  <a:ext uri="{FF2B5EF4-FFF2-40B4-BE49-F238E27FC236}">
                    <a16:creationId xmlns:a16="http://schemas.microsoft.com/office/drawing/2014/main" id="{C40EED96-B1BE-114A-8136-86845832E2EF}"/>
                  </a:ext>
                </a:extLst>
              </p:cNvPr>
              <p:cNvSpPr txBox="1"/>
              <p:nvPr/>
            </p:nvSpPr>
            <p:spPr>
              <a:xfrm>
                <a:off x="5064869" y="1670400"/>
                <a:ext cx="643500" cy="37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0000" tIns="46800" rIns="90000" bIns="468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200">
                    <a:solidFill>
                      <a:srgbClr val="000000"/>
                    </a:solidFill>
                    <a:latin typeface="Raleway"/>
                    <a:ea typeface="Raleway"/>
                    <a:cs typeface="Raleway"/>
                    <a:sym typeface="Raleway"/>
                  </a:rPr>
                  <a:t>DFE</a:t>
                </a:r>
                <a:endParaRPr sz="1200">
                  <a:solidFill>
                    <a:srgbClr val="000000"/>
                  </a:solidFill>
                  <a:latin typeface="Raleway"/>
                  <a:ea typeface="Raleway"/>
                  <a:cs typeface="Raleway"/>
                  <a:sym typeface="Raleway"/>
                </a:endParaRPr>
              </a:p>
            </p:txBody>
          </p:sp>
          <p:sp>
            <p:nvSpPr>
              <p:cNvPr id="14" name="Google Shape;1805;p89">
                <a:extLst>
                  <a:ext uri="{FF2B5EF4-FFF2-40B4-BE49-F238E27FC236}">
                    <a16:creationId xmlns:a16="http://schemas.microsoft.com/office/drawing/2014/main" id="{78B64BE0-9188-FF41-9A7B-6A1B3D3203F8}"/>
                  </a:ext>
                </a:extLst>
              </p:cNvPr>
              <p:cNvSpPr/>
              <p:nvPr/>
            </p:nvSpPr>
            <p:spPr>
              <a:xfrm rot="-5400000">
                <a:off x="2664129" y="2296918"/>
                <a:ext cx="266700" cy="846000"/>
              </a:xfrm>
              <a:prstGeom prst="upDownArrow">
                <a:avLst>
                  <a:gd name="adj1" fmla="val 50000"/>
                  <a:gd name="adj2" fmla="val 102381"/>
                </a:avLst>
              </a:prstGeom>
              <a:solidFill>
                <a:srgbClr val="9EB3D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333333"/>
                  </a:solidFill>
                  <a:latin typeface="Raleway" panose="020B0503030101060003" pitchFamily="34" charset="77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5" name="Google Shape;1806;p89">
                <a:extLst>
                  <a:ext uri="{FF2B5EF4-FFF2-40B4-BE49-F238E27FC236}">
                    <a16:creationId xmlns:a16="http://schemas.microsoft.com/office/drawing/2014/main" id="{739C7CF7-3543-264F-BCE4-95A74A589A83}"/>
                  </a:ext>
                </a:extLst>
              </p:cNvPr>
              <p:cNvGrpSpPr/>
              <p:nvPr/>
            </p:nvGrpSpPr>
            <p:grpSpPr>
              <a:xfrm>
                <a:off x="3707904" y="958683"/>
                <a:ext cx="1286434" cy="525042"/>
                <a:chOff x="137" y="2369"/>
                <a:chExt cx="1044" cy="444"/>
              </a:xfrm>
            </p:grpSpPr>
            <p:grpSp>
              <p:nvGrpSpPr>
                <p:cNvPr id="21" name="Google Shape;1807;p89">
                  <a:extLst>
                    <a:ext uri="{FF2B5EF4-FFF2-40B4-BE49-F238E27FC236}">
                      <a16:creationId xmlns:a16="http://schemas.microsoft.com/office/drawing/2014/main" id="{503380C9-89A0-4A49-8BAD-09223C46B578}"/>
                    </a:ext>
                  </a:extLst>
                </p:cNvPr>
                <p:cNvGrpSpPr/>
                <p:nvPr/>
              </p:nvGrpSpPr>
              <p:grpSpPr>
                <a:xfrm>
                  <a:off x="137" y="2369"/>
                  <a:ext cx="1044" cy="444"/>
                  <a:chOff x="137" y="2369"/>
                  <a:chExt cx="1044" cy="444"/>
                </a:xfrm>
              </p:grpSpPr>
              <p:sp>
                <p:nvSpPr>
                  <p:cNvPr id="23" name="Google Shape;1808;p89">
                    <a:extLst>
                      <a:ext uri="{FF2B5EF4-FFF2-40B4-BE49-F238E27FC236}">
                        <a16:creationId xmlns:a16="http://schemas.microsoft.com/office/drawing/2014/main" id="{0D931226-2967-CD4B-AE5E-D74AC7A61517}"/>
                      </a:ext>
                    </a:extLst>
                  </p:cNvPr>
                  <p:cNvSpPr/>
                  <p:nvPr/>
                </p:nvSpPr>
                <p:spPr>
                  <a:xfrm>
                    <a:off x="281" y="2513"/>
                    <a:ext cx="900" cy="300"/>
                  </a:xfrm>
                  <a:prstGeom prst="rect">
                    <a:avLst/>
                  </a:prstGeom>
                  <a:solidFill>
                    <a:srgbClr val="9EB3D7"/>
                  </a:solidFill>
                  <a:ln w="19075" cap="flat" cmpd="sng">
                    <a:solidFill>
                      <a:srgbClr val="FFFFF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dirty="0">
                      <a:solidFill>
                        <a:srgbClr val="333333"/>
                      </a:solidFill>
                      <a:latin typeface="Raleway" panose="020B0503030101060003" pitchFamily="34" charset="77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" name="Google Shape;1809;p89">
                    <a:extLst>
                      <a:ext uri="{FF2B5EF4-FFF2-40B4-BE49-F238E27FC236}">
                        <a16:creationId xmlns:a16="http://schemas.microsoft.com/office/drawing/2014/main" id="{20C12CAD-8BC7-DF4D-B5B9-6A7C7FF72BB5}"/>
                      </a:ext>
                    </a:extLst>
                  </p:cNvPr>
                  <p:cNvSpPr/>
                  <p:nvPr/>
                </p:nvSpPr>
                <p:spPr>
                  <a:xfrm>
                    <a:off x="232" y="2465"/>
                    <a:ext cx="900" cy="300"/>
                  </a:xfrm>
                  <a:prstGeom prst="rect">
                    <a:avLst/>
                  </a:prstGeom>
                  <a:solidFill>
                    <a:srgbClr val="9EB3D7"/>
                  </a:solidFill>
                  <a:ln w="19075" cap="flat" cmpd="sng">
                    <a:solidFill>
                      <a:srgbClr val="FFFFF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dirty="0">
                      <a:solidFill>
                        <a:srgbClr val="333333"/>
                      </a:solidFill>
                      <a:latin typeface="Raleway" panose="020B0503030101060003" pitchFamily="34" charset="77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5" name="Google Shape;1810;p89">
                    <a:extLst>
                      <a:ext uri="{FF2B5EF4-FFF2-40B4-BE49-F238E27FC236}">
                        <a16:creationId xmlns:a16="http://schemas.microsoft.com/office/drawing/2014/main" id="{29EF8CEA-3267-A848-AB15-3850DDF7B168}"/>
                      </a:ext>
                    </a:extLst>
                  </p:cNvPr>
                  <p:cNvSpPr/>
                  <p:nvPr/>
                </p:nvSpPr>
                <p:spPr>
                  <a:xfrm>
                    <a:off x="184" y="2416"/>
                    <a:ext cx="900" cy="300"/>
                  </a:xfrm>
                  <a:prstGeom prst="rect">
                    <a:avLst/>
                  </a:prstGeom>
                  <a:solidFill>
                    <a:srgbClr val="9EB3D7"/>
                  </a:solidFill>
                  <a:ln w="19075" cap="flat" cmpd="sng">
                    <a:solidFill>
                      <a:srgbClr val="FFFFF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dirty="0">
                      <a:solidFill>
                        <a:srgbClr val="333333"/>
                      </a:solidFill>
                      <a:latin typeface="Raleway" panose="020B0503030101060003" pitchFamily="34" charset="77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6" name="Google Shape;1811;p89">
                    <a:extLst>
                      <a:ext uri="{FF2B5EF4-FFF2-40B4-BE49-F238E27FC236}">
                        <a16:creationId xmlns:a16="http://schemas.microsoft.com/office/drawing/2014/main" id="{D1413244-1611-FB4B-9382-1D799830E964}"/>
                      </a:ext>
                    </a:extLst>
                  </p:cNvPr>
                  <p:cNvSpPr/>
                  <p:nvPr/>
                </p:nvSpPr>
                <p:spPr>
                  <a:xfrm>
                    <a:off x="137" y="2369"/>
                    <a:ext cx="900" cy="300"/>
                  </a:xfrm>
                  <a:prstGeom prst="rect">
                    <a:avLst/>
                  </a:prstGeom>
                  <a:solidFill>
                    <a:srgbClr val="9EB3D7"/>
                  </a:solidFill>
                  <a:ln w="19075" cap="flat" cmpd="sng">
                    <a:solidFill>
                      <a:srgbClr val="FFFFF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dirty="0">
                      <a:solidFill>
                        <a:srgbClr val="333333"/>
                      </a:solidFill>
                      <a:latin typeface="Raleway" panose="020B0503030101060003" pitchFamily="34" charset="77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22" name="Google Shape;1812;p89">
                  <a:extLst>
                    <a:ext uri="{FF2B5EF4-FFF2-40B4-BE49-F238E27FC236}">
                      <a16:creationId xmlns:a16="http://schemas.microsoft.com/office/drawing/2014/main" id="{6C500A96-72BD-2A47-ABB9-702C72CD22A5}"/>
                    </a:ext>
                  </a:extLst>
                </p:cNvPr>
                <p:cNvSpPr txBox="1"/>
                <p:nvPr/>
              </p:nvSpPr>
              <p:spPr>
                <a:xfrm>
                  <a:off x="150" y="2386"/>
                  <a:ext cx="900" cy="300"/>
                </a:xfrm>
                <a:prstGeom prst="rect">
                  <a:avLst/>
                </a:prstGeom>
                <a:solidFill>
                  <a:srgbClr val="9EB3D7"/>
                </a:solidFill>
                <a:ln>
                  <a:noFill/>
                </a:ln>
              </p:spPr>
              <p:txBody>
                <a:bodyPr spcFirstLastPara="1" wrap="square" lIns="90000" tIns="46800" rIns="90000" bIns="468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GB" sz="1200">
                      <a:solidFill>
                        <a:srgbClr val="FFFFFF"/>
                      </a:solidFill>
                      <a:latin typeface="Raleway"/>
                      <a:ea typeface="Raleway"/>
                      <a:cs typeface="Raleway"/>
                      <a:sym typeface="Raleway"/>
                    </a:rPr>
                    <a:t>Memory</a:t>
                  </a:r>
                  <a:endParaRPr sz="1200">
                    <a:latin typeface="Raleway"/>
                    <a:ea typeface="Raleway"/>
                    <a:cs typeface="Raleway"/>
                    <a:sym typeface="Raleway"/>
                  </a:endParaRPr>
                </a:p>
              </p:txBody>
            </p:sp>
          </p:grpSp>
          <p:sp>
            <p:nvSpPr>
              <p:cNvPr id="16" name="Google Shape;1813;p89">
                <a:extLst>
                  <a:ext uri="{FF2B5EF4-FFF2-40B4-BE49-F238E27FC236}">
                    <a16:creationId xmlns:a16="http://schemas.microsoft.com/office/drawing/2014/main" id="{44FCD043-5572-D345-BDA8-D49BDFCE342A}"/>
                  </a:ext>
                </a:extLst>
              </p:cNvPr>
              <p:cNvSpPr/>
              <p:nvPr/>
            </p:nvSpPr>
            <p:spPr>
              <a:xfrm>
                <a:off x="4499992" y="2157936"/>
                <a:ext cx="1224000" cy="1046700"/>
              </a:xfrm>
              <a:prstGeom prst="ellipse">
                <a:avLst/>
              </a:prstGeom>
              <a:solidFill>
                <a:srgbClr val="FFFFFF"/>
              </a:solidFill>
              <a:ln w="28425" cap="flat" cmpd="sng">
                <a:solidFill>
                  <a:srgbClr val="FFFFFF"/>
                </a:solidFill>
                <a:prstDash val="dot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333333"/>
                  </a:solidFill>
                  <a:latin typeface="Raleway" panose="020B0503030101060003" pitchFamily="34" charset="77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7" name="Google Shape;1814;p89">
                <a:extLst>
                  <a:ext uri="{FF2B5EF4-FFF2-40B4-BE49-F238E27FC236}">
                    <a16:creationId xmlns:a16="http://schemas.microsoft.com/office/drawing/2014/main" id="{509AC7D1-FFA2-B746-B15A-F443D20C66CE}"/>
                  </a:ext>
                </a:extLst>
              </p:cNvPr>
              <p:cNvCxnSpPr>
                <a:stCxn id="16" idx="0"/>
              </p:cNvCxnSpPr>
              <p:nvPr/>
            </p:nvCxnSpPr>
            <p:spPr>
              <a:xfrm rot="10800000" flipH="1">
                <a:off x="5111992" y="904536"/>
                <a:ext cx="2096100" cy="1253400"/>
              </a:xfrm>
              <a:prstGeom prst="straightConnector1">
                <a:avLst/>
              </a:prstGeom>
              <a:noFill/>
              <a:ln w="12700" cap="flat" cmpd="sng">
                <a:solidFill>
                  <a:srgbClr val="333333"/>
                </a:solidFill>
                <a:prstDash val="dash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8" name="Google Shape;1815;p89">
                <a:extLst>
                  <a:ext uri="{FF2B5EF4-FFF2-40B4-BE49-F238E27FC236}">
                    <a16:creationId xmlns:a16="http://schemas.microsoft.com/office/drawing/2014/main" id="{8E6E114B-77DE-CE49-BCAB-7864D60878E1}"/>
                  </a:ext>
                </a:extLst>
              </p:cNvPr>
              <p:cNvCxnSpPr>
                <a:stCxn id="16" idx="4"/>
              </p:cNvCxnSpPr>
              <p:nvPr/>
            </p:nvCxnSpPr>
            <p:spPr>
              <a:xfrm>
                <a:off x="5111992" y="3204636"/>
                <a:ext cx="2096100" cy="365100"/>
              </a:xfrm>
              <a:prstGeom prst="straightConnector1">
                <a:avLst/>
              </a:prstGeom>
              <a:noFill/>
              <a:ln w="12700" cap="flat" cmpd="sng">
                <a:solidFill>
                  <a:srgbClr val="333333"/>
                </a:solidFill>
                <a:prstDash val="dash"/>
                <a:round/>
                <a:headEnd type="none" w="sm" len="sm"/>
                <a:tailEnd type="none" w="sm" len="sm"/>
              </a:ln>
            </p:spPr>
          </p:cxnSp>
          <p:sp>
            <p:nvSpPr>
              <p:cNvPr id="19" name="Google Shape;1816;p89">
                <a:extLst>
                  <a:ext uri="{FF2B5EF4-FFF2-40B4-BE49-F238E27FC236}">
                    <a16:creationId xmlns:a16="http://schemas.microsoft.com/office/drawing/2014/main" id="{8D17C42D-0EB4-F94B-BB38-3AEE52D0C545}"/>
                  </a:ext>
                </a:extLst>
              </p:cNvPr>
              <p:cNvSpPr txBox="1"/>
              <p:nvPr/>
            </p:nvSpPr>
            <p:spPr>
              <a:xfrm>
                <a:off x="2022725" y="3715550"/>
                <a:ext cx="1224000" cy="36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b="1">
                    <a:solidFill>
                      <a:srgbClr val="333333"/>
                    </a:solidFill>
                    <a:latin typeface="Raleway"/>
                    <a:ea typeface="Raleway"/>
                    <a:cs typeface="Raleway"/>
                    <a:sym typeface="Raleway"/>
                  </a:rPr>
                  <a:t>MyManager (.maxJ)</a:t>
                </a:r>
                <a:endParaRPr b="1">
                  <a:solidFill>
                    <a:srgbClr val="333333"/>
                  </a:solidFill>
                  <a:latin typeface="Raleway"/>
                  <a:ea typeface="Raleway"/>
                  <a:cs typeface="Raleway"/>
                  <a:sym typeface="Raleway"/>
                </a:endParaRPr>
              </a:p>
            </p:txBody>
          </p:sp>
          <p:sp>
            <p:nvSpPr>
              <p:cNvPr id="20" name="Google Shape;1817;p89">
                <a:extLst>
                  <a:ext uri="{FF2B5EF4-FFF2-40B4-BE49-F238E27FC236}">
                    <a16:creationId xmlns:a16="http://schemas.microsoft.com/office/drawing/2014/main" id="{42669B9E-91C1-2544-9AB0-593F2F5143B3}"/>
                  </a:ext>
                </a:extLst>
              </p:cNvPr>
              <p:cNvSpPr/>
              <p:nvPr/>
            </p:nvSpPr>
            <p:spPr>
              <a:xfrm>
                <a:off x="4211960" y="1581872"/>
                <a:ext cx="266700" cy="456900"/>
              </a:xfrm>
              <a:prstGeom prst="upDownArrow">
                <a:avLst>
                  <a:gd name="adj1" fmla="val 32043"/>
                  <a:gd name="adj2" fmla="val 47909"/>
                </a:avLst>
              </a:prstGeom>
              <a:solidFill>
                <a:srgbClr val="9EB3D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333333"/>
                  </a:solidFill>
                  <a:latin typeface="Raleway" panose="020B0503030101060003" pitchFamily="34" charset="77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9" name="Google Shape;1818;p89">
              <a:extLst>
                <a:ext uri="{FF2B5EF4-FFF2-40B4-BE49-F238E27FC236}">
                  <a16:creationId xmlns:a16="http://schemas.microsoft.com/office/drawing/2014/main" id="{87FB390E-0781-374E-9CBC-03C982585DE4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040052" y="2240868"/>
              <a:ext cx="394117" cy="92738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7" name="Google Shape;1819;p89">
            <a:extLst>
              <a:ext uri="{FF2B5EF4-FFF2-40B4-BE49-F238E27FC236}">
                <a16:creationId xmlns:a16="http://schemas.microsoft.com/office/drawing/2014/main" id="{F1223266-DCB5-354D-98E3-2DC707ED6EF1}"/>
              </a:ext>
            </a:extLst>
          </p:cNvPr>
          <p:cNvGrpSpPr/>
          <p:nvPr/>
        </p:nvGrpSpPr>
        <p:grpSpPr>
          <a:xfrm>
            <a:off x="712265" y="1351359"/>
            <a:ext cx="2106995" cy="3299270"/>
            <a:chOff x="232825" y="1124744"/>
            <a:chExt cx="2106995" cy="3299270"/>
          </a:xfrm>
        </p:grpSpPr>
        <p:grpSp>
          <p:nvGrpSpPr>
            <p:cNvPr id="28" name="Google Shape;1820;p89">
              <a:extLst>
                <a:ext uri="{FF2B5EF4-FFF2-40B4-BE49-F238E27FC236}">
                  <a16:creationId xmlns:a16="http://schemas.microsoft.com/office/drawing/2014/main" id="{23BE6FCA-CD09-704C-A430-9DB3FB2F4A01}"/>
                </a:ext>
              </a:extLst>
            </p:cNvPr>
            <p:cNvGrpSpPr/>
            <p:nvPr/>
          </p:nvGrpSpPr>
          <p:grpSpPr>
            <a:xfrm>
              <a:off x="251520" y="1124744"/>
              <a:ext cx="2088300" cy="2736300"/>
              <a:chOff x="251520" y="1124744"/>
              <a:chExt cx="2088300" cy="2736300"/>
            </a:xfrm>
          </p:grpSpPr>
          <p:sp>
            <p:nvSpPr>
              <p:cNvPr id="30" name="Google Shape;1821;p89">
                <a:extLst>
                  <a:ext uri="{FF2B5EF4-FFF2-40B4-BE49-F238E27FC236}">
                    <a16:creationId xmlns:a16="http://schemas.microsoft.com/office/drawing/2014/main" id="{5B64B7B8-30F7-9E43-B94A-D0F8B28B5073}"/>
                  </a:ext>
                </a:extLst>
              </p:cNvPr>
              <p:cNvSpPr/>
              <p:nvPr/>
            </p:nvSpPr>
            <p:spPr>
              <a:xfrm>
                <a:off x="251520" y="1124744"/>
                <a:ext cx="2088300" cy="2736300"/>
              </a:xfrm>
              <a:prstGeom prst="rect">
                <a:avLst/>
              </a:prstGeom>
              <a:solidFill>
                <a:srgbClr val="FFFFFF"/>
              </a:solidFill>
              <a:ln w="25400" cap="flat" cmpd="sng">
                <a:solidFill>
                  <a:srgbClr val="333333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FFFFFF"/>
                  </a:solidFill>
                  <a:latin typeface="Raleway" panose="020B0503030101060003" pitchFamily="34" charset="77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" name="Google Shape;1822;p89">
                <a:extLst>
                  <a:ext uri="{FF2B5EF4-FFF2-40B4-BE49-F238E27FC236}">
                    <a16:creationId xmlns:a16="http://schemas.microsoft.com/office/drawing/2014/main" id="{B2C4896A-D1CA-7143-8D87-60DD324A543B}"/>
                  </a:ext>
                </a:extLst>
              </p:cNvPr>
              <p:cNvSpPr/>
              <p:nvPr/>
            </p:nvSpPr>
            <p:spPr>
              <a:xfrm>
                <a:off x="416174" y="1217390"/>
                <a:ext cx="1800300" cy="1619100"/>
              </a:xfrm>
              <a:prstGeom prst="roundRect">
                <a:avLst>
                  <a:gd name="adj" fmla="val 97"/>
                </a:avLst>
              </a:prstGeom>
              <a:solidFill>
                <a:srgbClr val="9EB3D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333333"/>
                  </a:solidFill>
                  <a:latin typeface="Raleway" panose="020B0503030101060003" pitchFamily="34" charset="77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32" name="Google Shape;1823;p89">
                <a:extLst>
                  <a:ext uri="{FF2B5EF4-FFF2-40B4-BE49-F238E27FC236}">
                    <a16:creationId xmlns:a16="http://schemas.microsoft.com/office/drawing/2014/main" id="{4B1620F5-2384-4C41-93F8-09E15C0511FE}"/>
                  </a:ext>
                </a:extLst>
              </p:cNvPr>
              <p:cNvGrpSpPr/>
              <p:nvPr/>
            </p:nvGrpSpPr>
            <p:grpSpPr>
              <a:xfrm>
                <a:off x="540942" y="2925438"/>
                <a:ext cx="1657351" cy="731837"/>
                <a:chOff x="137" y="2352"/>
                <a:chExt cx="1044" cy="461"/>
              </a:xfrm>
            </p:grpSpPr>
            <p:grpSp>
              <p:nvGrpSpPr>
                <p:cNvPr id="35" name="Google Shape;1824;p89">
                  <a:extLst>
                    <a:ext uri="{FF2B5EF4-FFF2-40B4-BE49-F238E27FC236}">
                      <a16:creationId xmlns:a16="http://schemas.microsoft.com/office/drawing/2014/main" id="{5A923F0D-2239-EC43-9C72-85FBB14B4D94}"/>
                    </a:ext>
                  </a:extLst>
                </p:cNvPr>
                <p:cNvGrpSpPr/>
                <p:nvPr/>
              </p:nvGrpSpPr>
              <p:grpSpPr>
                <a:xfrm>
                  <a:off x="137" y="2369"/>
                  <a:ext cx="1044" cy="444"/>
                  <a:chOff x="137" y="2369"/>
                  <a:chExt cx="1044" cy="444"/>
                </a:xfrm>
              </p:grpSpPr>
              <p:sp>
                <p:nvSpPr>
                  <p:cNvPr id="37" name="Google Shape;1825;p89">
                    <a:extLst>
                      <a:ext uri="{FF2B5EF4-FFF2-40B4-BE49-F238E27FC236}">
                        <a16:creationId xmlns:a16="http://schemas.microsoft.com/office/drawing/2014/main" id="{B75BFC1B-0A0F-5045-BED5-02B308D94CD0}"/>
                      </a:ext>
                    </a:extLst>
                  </p:cNvPr>
                  <p:cNvSpPr/>
                  <p:nvPr/>
                </p:nvSpPr>
                <p:spPr>
                  <a:xfrm>
                    <a:off x="281" y="2513"/>
                    <a:ext cx="900" cy="300"/>
                  </a:xfrm>
                  <a:prstGeom prst="rect">
                    <a:avLst/>
                  </a:prstGeom>
                  <a:solidFill>
                    <a:srgbClr val="9EB3D7"/>
                  </a:solidFill>
                  <a:ln w="19075" cap="flat" cmpd="sng">
                    <a:solidFill>
                      <a:srgbClr val="FFFFF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dirty="0">
                      <a:solidFill>
                        <a:srgbClr val="333333"/>
                      </a:solidFill>
                      <a:latin typeface="Raleway" panose="020B0503030101060003" pitchFamily="34" charset="77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8" name="Google Shape;1826;p89">
                    <a:extLst>
                      <a:ext uri="{FF2B5EF4-FFF2-40B4-BE49-F238E27FC236}">
                        <a16:creationId xmlns:a16="http://schemas.microsoft.com/office/drawing/2014/main" id="{A2B4B7E4-1DF9-5344-AA68-FE8C59845473}"/>
                      </a:ext>
                    </a:extLst>
                  </p:cNvPr>
                  <p:cNvSpPr/>
                  <p:nvPr/>
                </p:nvSpPr>
                <p:spPr>
                  <a:xfrm>
                    <a:off x="232" y="2465"/>
                    <a:ext cx="900" cy="300"/>
                  </a:xfrm>
                  <a:prstGeom prst="rect">
                    <a:avLst/>
                  </a:prstGeom>
                  <a:solidFill>
                    <a:srgbClr val="9EB3D7"/>
                  </a:solidFill>
                  <a:ln w="19075" cap="flat" cmpd="sng">
                    <a:solidFill>
                      <a:srgbClr val="FFFFF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dirty="0">
                      <a:solidFill>
                        <a:srgbClr val="333333"/>
                      </a:solidFill>
                      <a:latin typeface="Raleway" panose="020B0503030101060003" pitchFamily="34" charset="77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9" name="Google Shape;1827;p89">
                    <a:extLst>
                      <a:ext uri="{FF2B5EF4-FFF2-40B4-BE49-F238E27FC236}">
                        <a16:creationId xmlns:a16="http://schemas.microsoft.com/office/drawing/2014/main" id="{A2CE6D08-824F-2847-B3A4-BF4B732B4FCD}"/>
                      </a:ext>
                    </a:extLst>
                  </p:cNvPr>
                  <p:cNvSpPr/>
                  <p:nvPr/>
                </p:nvSpPr>
                <p:spPr>
                  <a:xfrm>
                    <a:off x="184" y="2416"/>
                    <a:ext cx="900" cy="300"/>
                  </a:xfrm>
                  <a:prstGeom prst="rect">
                    <a:avLst/>
                  </a:prstGeom>
                  <a:solidFill>
                    <a:srgbClr val="9EB3D7"/>
                  </a:solidFill>
                  <a:ln w="19075" cap="flat" cmpd="sng">
                    <a:solidFill>
                      <a:srgbClr val="FFFFF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dirty="0">
                      <a:solidFill>
                        <a:srgbClr val="333333"/>
                      </a:solidFill>
                      <a:latin typeface="Raleway" panose="020B0503030101060003" pitchFamily="34" charset="77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0" name="Google Shape;1828;p89">
                    <a:extLst>
                      <a:ext uri="{FF2B5EF4-FFF2-40B4-BE49-F238E27FC236}">
                        <a16:creationId xmlns:a16="http://schemas.microsoft.com/office/drawing/2014/main" id="{1C1BC2A4-49CF-3343-8105-751F813F6B57}"/>
                      </a:ext>
                    </a:extLst>
                  </p:cNvPr>
                  <p:cNvSpPr/>
                  <p:nvPr/>
                </p:nvSpPr>
                <p:spPr>
                  <a:xfrm>
                    <a:off x="137" y="2369"/>
                    <a:ext cx="900" cy="300"/>
                  </a:xfrm>
                  <a:prstGeom prst="rect">
                    <a:avLst/>
                  </a:prstGeom>
                  <a:solidFill>
                    <a:srgbClr val="9EB3D7"/>
                  </a:solidFill>
                  <a:ln w="19075" cap="flat" cmpd="sng">
                    <a:solidFill>
                      <a:srgbClr val="FFFFF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dirty="0">
                      <a:solidFill>
                        <a:srgbClr val="333333"/>
                      </a:solidFill>
                      <a:latin typeface="Raleway" panose="020B0503030101060003" pitchFamily="34" charset="77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36" name="Google Shape;1829;p89">
                  <a:extLst>
                    <a:ext uri="{FF2B5EF4-FFF2-40B4-BE49-F238E27FC236}">
                      <a16:creationId xmlns:a16="http://schemas.microsoft.com/office/drawing/2014/main" id="{C5E7C975-8B53-7C4E-ABDE-75DC2D4388DC}"/>
                    </a:ext>
                  </a:extLst>
                </p:cNvPr>
                <p:cNvSpPr txBox="1"/>
                <p:nvPr/>
              </p:nvSpPr>
              <p:spPr>
                <a:xfrm>
                  <a:off x="267" y="2352"/>
                  <a:ext cx="600" cy="3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0000" tIns="46800" rIns="90000" bIns="46800" anchor="t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GB" sz="1200" dirty="0">
                      <a:solidFill>
                        <a:srgbClr val="FFFFFF"/>
                      </a:solidFill>
                      <a:latin typeface="Raleway" panose="020B0503030101060003" pitchFamily="34" charset="77"/>
                      <a:sym typeface="Arial"/>
                    </a:rPr>
                    <a:t>Main</a:t>
                  </a:r>
                  <a:endParaRPr sz="1200" dirty="0">
                    <a:latin typeface="Raleway" panose="020B0503030101060003" pitchFamily="34" charset="77"/>
                  </a:endParaRPr>
                </a:p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GB" sz="1200" dirty="0">
                      <a:solidFill>
                        <a:srgbClr val="FFFFFF"/>
                      </a:solidFill>
                      <a:latin typeface="Raleway" panose="020B0503030101060003" pitchFamily="34" charset="77"/>
                      <a:sym typeface="Arial"/>
                    </a:rPr>
                    <a:t>Memory</a:t>
                  </a:r>
                  <a:endParaRPr sz="1200" dirty="0">
                    <a:solidFill>
                      <a:srgbClr val="FFFFFF"/>
                    </a:solidFill>
                    <a:latin typeface="Raleway" panose="020B0503030101060003" pitchFamily="34" charset="77"/>
                    <a:sym typeface="Arial"/>
                  </a:endParaRPr>
                </a:p>
              </p:txBody>
            </p:sp>
          </p:grpSp>
          <p:sp>
            <p:nvSpPr>
              <p:cNvPr id="33" name="Google Shape;1830;p89">
                <a:extLst>
                  <a:ext uri="{FF2B5EF4-FFF2-40B4-BE49-F238E27FC236}">
                    <a16:creationId xmlns:a16="http://schemas.microsoft.com/office/drawing/2014/main" id="{42A6C249-B2B4-F64E-AB56-3EAFB71FA854}"/>
                  </a:ext>
                </a:extLst>
              </p:cNvPr>
              <p:cNvSpPr txBox="1"/>
              <p:nvPr/>
            </p:nvSpPr>
            <p:spPr>
              <a:xfrm>
                <a:off x="395536" y="1196752"/>
                <a:ext cx="662100" cy="36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0000" tIns="46800" rIns="90000" bIns="468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200" dirty="0">
                    <a:solidFill>
                      <a:srgbClr val="FFFFFF"/>
                    </a:solidFill>
                    <a:latin typeface="Raleway" panose="020B0503030101060003" pitchFamily="34" charset="77"/>
                    <a:sym typeface="Arial"/>
                  </a:rPr>
                  <a:t>CPU</a:t>
                </a:r>
                <a:endParaRPr sz="1200" dirty="0">
                  <a:latin typeface="Raleway" panose="020B0503030101060003" pitchFamily="34" charset="77"/>
                </a:endParaRPr>
              </a:p>
            </p:txBody>
          </p:sp>
          <p:sp>
            <p:nvSpPr>
              <p:cNvPr id="34" name="Google Shape;1831;p89">
                <a:extLst>
                  <a:ext uri="{FF2B5EF4-FFF2-40B4-BE49-F238E27FC236}">
                    <a16:creationId xmlns:a16="http://schemas.microsoft.com/office/drawing/2014/main" id="{08A509B2-AA8F-7D42-B59A-63BFC8309D52}"/>
                  </a:ext>
                </a:extLst>
              </p:cNvPr>
              <p:cNvSpPr/>
              <p:nvPr/>
            </p:nvSpPr>
            <p:spPr>
              <a:xfrm>
                <a:off x="810116" y="1506315"/>
                <a:ext cx="914400" cy="523800"/>
              </a:xfrm>
              <a:prstGeom prst="ellipse">
                <a:avLst/>
              </a:prstGeom>
              <a:solidFill>
                <a:srgbClr val="FFFFFF"/>
              </a:solidFill>
              <a:ln w="28425" cap="flat" cmpd="sng">
                <a:solidFill>
                  <a:srgbClr val="FFFFFF"/>
                </a:solidFill>
                <a:prstDash val="dot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200">
                    <a:solidFill>
                      <a:srgbClr val="333333"/>
                    </a:solidFill>
                    <a:latin typeface="Raleway"/>
                    <a:ea typeface="Raleway"/>
                    <a:cs typeface="Raleway"/>
                    <a:sym typeface="Raleway"/>
                  </a:rPr>
                  <a:t>CPU</a:t>
                </a:r>
                <a:endParaRPr sz="1200">
                  <a:latin typeface="Raleway"/>
                  <a:ea typeface="Raleway"/>
                  <a:cs typeface="Raleway"/>
                  <a:sym typeface="Raleway"/>
                </a:endParaRPr>
              </a:p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200">
                    <a:solidFill>
                      <a:srgbClr val="333333"/>
                    </a:solidFill>
                    <a:latin typeface="Raleway"/>
                    <a:ea typeface="Raleway"/>
                    <a:cs typeface="Raleway"/>
                    <a:sym typeface="Raleway"/>
                  </a:rPr>
                  <a:t>Code </a:t>
                </a:r>
                <a:endParaRPr sz="1200">
                  <a:solidFill>
                    <a:srgbClr val="333333"/>
                  </a:solidFill>
                  <a:latin typeface="Raleway"/>
                  <a:ea typeface="Raleway"/>
                  <a:cs typeface="Raleway"/>
                  <a:sym typeface="Raleway"/>
                </a:endParaRPr>
              </a:p>
            </p:txBody>
          </p:sp>
        </p:grpSp>
        <p:sp>
          <p:nvSpPr>
            <p:cNvPr id="29" name="Google Shape;1832;p89">
              <a:extLst>
                <a:ext uri="{FF2B5EF4-FFF2-40B4-BE49-F238E27FC236}">
                  <a16:creationId xmlns:a16="http://schemas.microsoft.com/office/drawing/2014/main" id="{36269407-19DF-3C4A-8F9C-5C041EDABB0F}"/>
                </a:ext>
              </a:extLst>
            </p:cNvPr>
            <p:cNvSpPr txBox="1"/>
            <p:nvPr/>
          </p:nvSpPr>
          <p:spPr>
            <a:xfrm>
              <a:off x="232825" y="4054714"/>
              <a:ext cx="14997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b="1">
                  <a:solidFill>
                    <a:srgbClr val="333333"/>
                  </a:solidFill>
                  <a:latin typeface="Raleway"/>
                  <a:ea typeface="Raleway"/>
                  <a:cs typeface="Raleway"/>
                  <a:sym typeface="Raleway"/>
                </a:rPr>
                <a:t>Host Code (.c)</a:t>
              </a:r>
              <a:endParaRPr b="1">
                <a:solidFill>
                  <a:srgbClr val="333333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grpSp>
        <p:nvGrpSpPr>
          <p:cNvPr id="41" name="Google Shape;1833;p89">
            <a:extLst>
              <a:ext uri="{FF2B5EF4-FFF2-40B4-BE49-F238E27FC236}">
                <a16:creationId xmlns:a16="http://schemas.microsoft.com/office/drawing/2014/main" id="{FC1D0CEA-4ECD-5C4C-AAF0-BE79330E4C4B}"/>
              </a:ext>
            </a:extLst>
          </p:cNvPr>
          <p:cNvGrpSpPr/>
          <p:nvPr/>
        </p:nvGrpSpPr>
        <p:grpSpPr>
          <a:xfrm>
            <a:off x="895614" y="2344117"/>
            <a:ext cx="1800300" cy="720600"/>
            <a:chOff x="416174" y="2117502"/>
            <a:chExt cx="1800300" cy="720600"/>
          </a:xfrm>
        </p:grpSpPr>
        <p:sp>
          <p:nvSpPr>
            <p:cNvPr id="42" name="Google Shape;1834;p89">
              <a:extLst>
                <a:ext uri="{FF2B5EF4-FFF2-40B4-BE49-F238E27FC236}">
                  <a16:creationId xmlns:a16="http://schemas.microsoft.com/office/drawing/2014/main" id="{090FD08D-ADA8-9041-9F7C-C2E5208A9B81}"/>
                </a:ext>
              </a:extLst>
            </p:cNvPr>
            <p:cNvSpPr/>
            <p:nvPr/>
          </p:nvSpPr>
          <p:spPr>
            <a:xfrm>
              <a:off x="416174" y="2117502"/>
              <a:ext cx="1800300" cy="720600"/>
            </a:xfrm>
            <a:prstGeom prst="roundRect">
              <a:avLst>
                <a:gd name="adj" fmla="val 218"/>
              </a:avLst>
            </a:prstGeom>
            <a:solidFill>
              <a:srgbClr val="FFD3B4"/>
            </a:solidFill>
            <a:ln>
              <a:noFill/>
            </a:ln>
          </p:spPr>
          <p:txBody>
            <a:bodyPr spcFirstLastPara="1" wrap="square" lIns="18000" tIns="0" rIns="18000" bIns="45000" anchor="ctr" anchorCtr="1">
              <a:noAutofit/>
            </a:bodyPr>
            <a:lstStyle/>
            <a:p>
              <a:pPr marL="0" marR="0" lvl="0" indent="0" algn="ctr" rtl="0">
                <a:lnSpc>
                  <a:spcPct val="1562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 dirty="0" err="1">
                  <a:solidFill>
                    <a:srgbClr val="000000"/>
                  </a:solidFill>
                  <a:latin typeface="Raleway" panose="020B0503030101060003" pitchFamily="34" charset="77"/>
                  <a:ea typeface="Calibri"/>
                  <a:cs typeface="Calibri"/>
                  <a:sym typeface="Calibri"/>
                </a:rPr>
                <a:t>SLiC</a:t>
              </a:r>
              <a:endParaRPr sz="1200" dirty="0">
                <a:latin typeface="Raleway" panose="020B0503030101060003" pitchFamily="34" charset="77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lnSpc>
                  <a:spcPct val="1562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 dirty="0" err="1">
                  <a:solidFill>
                    <a:srgbClr val="000000"/>
                  </a:solidFill>
                  <a:latin typeface="Raleway" panose="020B0503030101060003" pitchFamily="34" charset="77"/>
                  <a:ea typeface="Calibri"/>
                  <a:cs typeface="Calibri"/>
                  <a:sym typeface="Calibri"/>
                </a:rPr>
                <a:t>MaxelerOS</a:t>
              </a:r>
              <a:endParaRPr sz="1200" dirty="0">
                <a:solidFill>
                  <a:srgbClr val="000000"/>
                </a:solidFill>
                <a:latin typeface="Raleway" panose="020B0503030101060003" pitchFamily="34" charset="77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43" name="Google Shape;1835;p89">
              <a:extLst>
                <a:ext uri="{FF2B5EF4-FFF2-40B4-BE49-F238E27FC236}">
                  <a16:creationId xmlns:a16="http://schemas.microsoft.com/office/drawing/2014/main" id="{72CD9CE5-C4DE-4940-9EA9-149E68F77E2F}"/>
                </a:ext>
              </a:extLst>
            </p:cNvPr>
            <p:cNvCxnSpPr/>
            <p:nvPr/>
          </p:nvCxnSpPr>
          <p:spPr>
            <a:xfrm>
              <a:off x="416174" y="2117502"/>
              <a:ext cx="1800300" cy="1500"/>
            </a:xfrm>
            <a:prstGeom prst="straightConnector1">
              <a:avLst/>
            </a:prstGeom>
            <a:noFill/>
            <a:ln w="180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" name="Google Shape;1836;p89">
              <a:extLst>
                <a:ext uri="{FF2B5EF4-FFF2-40B4-BE49-F238E27FC236}">
                  <a16:creationId xmlns:a16="http://schemas.microsoft.com/office/drawing/2014/main" id="{5BE08B31-840F-7B4A-975F-4709DC5994BD}"/>
                </a:ext>
              </a:extLst>
            </p:cNvPr>
            <p:cNvCxnSpPr/>
            <p:nvPr/>
          </p:nvCxnSpPr>
          <p:spPr>
            <a:xfrm>
              <a:off x="416174" y="2476277"/>
              <a:ext cx="1800300" cy="1500"/>
            </a:xfrm>
            <a:prstGeom prst="straightConnector1">
              <a:avLst/>
            </a:prstGeom>
            <a:noFill/>
            <a:ln w="180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5" name="Google Shape;1837;p89">
            <a:extLst>
              <a:ext uri="{FF2B5EF4-FFF2-40B4-BE49-F238E27FC236}">
                <a16:creationId xmlns:a16="http://schemas.microsoft.com/office/drawing/2014/main" id="{DA66D7A8-3583-564E-A016-1327891B8D5F}"/>
              </a:ext>
            </a:extLst>
          </p:cNvPr>
          <p:cNvGrpSpPr/>
          <p:nvPr/>
        </p:nvGrpSpPr>
        <p:grpSpPr>
          <a:xfrm>
            <a:off x="7784907" y="1322406"/>
            <a:ext cx="1128654" cy="2704920"/>
            <a:chOff x="7305467" y="832839"/>
            <a:chExt cx="1128654" cy="2704920"/>
          </a:xfrm>
        </p:grpSpPr>
        <p:sp>
          <p:nvSpPr>
            <p:cNvPr id="46" name="Google Shape;1838;p89">
              <a:extLst>
                <a:ext uri="{FF2B5EF4-FFF2-40B4-BE49-F238E27FC236}">
                  <a16:creationId xmlns:a16="http://schemas.microsoft.com/office/drawing/2014/main" id="{3F2289AB-72F5-2E46-9DE1-DCC76E9DEEB4}"/>
                </a:ext>
              </a:extLst>
            </p:cNvPr>
            <p:cNvSpPr/>
            <p:nvPr/>
          </p:nvSpPr>
          <p:spPr>
            <a:xfrm>
              <a:off x="7452320" y="832839"/>
              <a:ext cx="360000" cy="54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FFFFFF"/>
                </a:solidFill>
                <a:latin typeface="Raleway" panose="020B0503030101060003" pitchFamily="34" charset="77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1839;p89">
              <a:extLst>
                <a:ext uri="{FF2B5EF4-FFF2-40B4-BE49-F238E27FC236}">
                  <a16:creationId xmlns:a16="http://schemas.microsoft.com/office/drawing/2014/main" id="{B6F58564-6A9A-AA4D-87DD-D6F799260091}"/>
                </a:ext>
              </a:extLst>
            </p:cNvPr>
            <p:cNvSpPr/>
            <p:nvPr/>
          </p:nvSpPr>
          <p:spPr>
            <a:xfrm rot="5400000">
              <a:off x="7314697" y="889871"/>
              <a:ext cx="436500" cy="427200"/>
            </a:xfrm>
            <a:prstGeom prst="homePlate">
              <a:avLst>
                <a:gd name="adj" fmla="val 50000"/>
              </a:avLst>
            </a:prstGeom>
            <a:solidFill>
              <a:srgbClr val="005089"/>
            </a:solidFill>
            <a:ln w="25400" cap="flat" cmpd="sng">
              <a:solidFill>
                <a:srgbClr val="003A6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Raleway" panose="020B0503030101060003" pitchFamily="34" charset="77"/>
              </a:endParaRPr>
            </a:p>
          </p:txBody>
        </p:sp>
        <p:sp>
          <p:nvSpPr>
            <p:cNvPr id="48" name="Google Shape;1840;p89">
              <a:extLst>
                <a:ext uri="{FF2B5EF4-FFF2-40B4-BE49-F238E27FC236}">
                  <a16:creationId xmlns:a16="http://schemas.microsoft.com/office/drawing/2014/main" id="{EEEC46EA-04A3-7245-A8F3-5C86FF23DD24}"/>
                </a:ext>
              </a:extLst>
            </p:cNvPr>
            <p:cNvSpPr txBox="1"/>
            <p:nvPr/>
          </p:nvSpPr>
          <p:spPr>
            <a:xfrm rot="10800000">
              <a:off x="7319327" y="885237"/>
              <a:ext cx="427200" cy="32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 dirty="0">
                  <a:solidFill>
                    <a:srgbClr val="FFFFFF"/>
                  </a:solidFill>
                  <a:latin typeface="Raleway" panose="020B0503030101060003" pitchFamily="34" charset="77"/>
                  <a:ea typeface="Calibri"/>
                  <a:cs typeface="Calibri"/>
                  <a:sym typeface="Calibri"/>
                </a:rPr>
                <a:t>x</a:t>
              </a:r>
              <a:endParaRPr sz="1800" dirty="0">
                <a:solidFill>
                  <a:srgbClr val="FFFFFF"/>
                </a:solidFill>
                <a:latin typeface="Raleway" panose="020B0503030101060003" pitchFamily="34" charset="77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1841;p89">
              <a:extLst>
                <a:ext uri="{FF2B5EF4-FFF2-40B4-BE49-F238E27FC236}">
                  <a16:creationId xmlns:a16="http://schemas.microsoft.com/office/drawing/2014/main" id="{69911F73-0EFB-2A46-B7F1-4E748FFDC028}"/>
                </a:ext>
              </a:extLst>
            </p:cNvPr>
            <p:cNvSpPr/>
            <p:nvPr/>
          </p:nvSpPr>
          <p:spPr>
            <a:xfrm>
              <a:off x="7305467" y="1623901"/>
              <a:ext cx="457500" cy="470100"/>
            </a:xfrm>
            <a:prstGeom prst="ellipse">
              <a:avLst/>
            </a:prstGeom>
            <a:solidFill>
              <a:srgbClr val="A6A6A6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 dirty="0">
                  <a:solidFill>
                    <a:srgbClr val="FFFFFF"/>
                  </a:solidFill>
                  <a:latin typeface="Raleway" panose="020B0503030101060003" pitchFamily="34" charset="77"/>
                  <a:ea typeface="Calibri"/>
                  <a:cs typeface="Calibri"/>
                  <a:sym typeface="Calibri"/>
                </a:rPr>
                <a:t>x</a:t>
              </a:r>
              <a:endParaRPr sz="1800" dirty="0">
                <a:solidFill>
                  <a:srgbClr val="FFFFFF"/>
                </a:solidFill>
                <a:latin typeface="Raleway" panose="020B0503030101060003" pitchFamily="34" charset="77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1842;p89">
              <a:extLst>
                <a:ext uri="{FF2B5EF4-FFF2-40B4-BE49-F238E27FC236}">
                  <a16:creationId xmlns:a16="http://schemas.microsoft.com/office/drawing/2014/main" id="{CB19D5C3-1312-3A44-B686-DAA19A0FD648}"/>
                </a:ext>
              </a:extLst>
            </p:cNvPr>
            <p:cNvSpPr/>
            <p:nvPr/>
          </p:nvSpPr>
          <p:spPr>
            <a:xfrm>
              <a:off x="7305467" y="2362583"/>
              <a:ext cx="457500" cy="470100"/>
            </a:xfrm>
            <a:prstGeom prst="ellipse">
              <a:avLst/>
            </a:prstGeom>
            <a:solidFill>
              <a:srgbClr val="A6A6A6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 dirty="0">
                  <a:solidFill>
                    <a:srgbClr val="FFFFFF"/>
                  </a:solidFill>
                  <a:latin typeface="Raleway" panose="020B0503030101060003" pitchFamily="34" charset="77"/>
                  <a:ea typeface="Calibri"/>
                  <a:cs typeface="Calibri"/>
                  <a:sym typeface="Calibri"/>
                </a:rPr>
                <a:t>+</a:t>
              </a:r>
              <a:endParaRPr sz="1800" dirty="0">
                <a:solidFill>
                  <a:srgbClr val="FFFFFF"/>
                </a:solidFill>
                <a:latin typeface="Raleway" panose="020B0503030101060003" pitchFamily="34" charset="77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51" name="Google Shape;1843;p89">
              <a:extLst>
                <a:ext uri="{FF2B5EF4-FFF2-40B4-BE49-F238E27FC236}">
                  <a16:creationId xmlns:a16="http://schemas.microsoft.com/office/drawing/2014/main" id="{359C95BD-2CFF-CC4D-B131-4192E949497F}"/>
                </a:ext>
              </a:extLst>
            </p:cNvPr>
            <p:cNvCxnSpPr>
              <a:stCxn id="49" idx="4"/>
              <a:endCxn id="50" idx="0"/>
            </p:cNvCxnSpPr>
            <p:nvPr/>
          </p:nvCxnSpPr>
          <p:spPr>
            <a:xfrm>
              <a:off x="7534217" y="2094001"/>
              <a:ext cx="0" cy="268500"/>
            </a:xfrm>
            <a:prstGeom prst="straightConnector1">
              <a:avLst/>
            </a:prstGeom>
            <a:noFill/>
            <a:ln w="15875" cap="flat" cmpd="sng">
              <a:solidFill>
                <a:srgbClr val="333333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52" name="Google Shape;1844;p89">
              <a:extLst>
                <a:ext uri="{FF2B5EF4-FFF2-40B4-BE49-F238E27FC236}">
                  <a16:creationId xmlns:a16="http://schemas.microsoft.com/office/drawing/2014/main" id="{353A601F-D2CC-0048-93FD-C8A6A429087A}"/>
                </a:ext>
              </a:extLst>
            </p:cNvPr>
            <p:cNvSpPr/>
            <p:nvPr/>
          </p:nvSpPr>
          <p:spPr>
            <a:xfrm>
              <a:off x="7915550" y="2026819"/>
              <a:ext cx="518571" cy="301702"/>
            </a:xfrm>
            <a:prstGeom prst="flowChartProcess">
              <a:avLst/>
            </a:prstGeom>
            <a:solidFill>
              <a:srgbClr val="FFCD78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 dirty="0">
                  <a:solidFill>
                    <a:srgbClr val="000000"/>
                  </a:solidFill>
                  <a:latin typeface="Raleway" panose="020B0503030101060003" pitchFamily="34" charset="77"/>
                  <a:ea typeface="Calibri"/>
                  <a:cs typeface="Calibri"/>
                  <a:sym typeface="Calibri"/>
                </a:rPr>
                <a:t>30</a:t>
              </a:r>
              <a:endParaRPr sz="1600" dirty="0">
                <a:solidFill>
                  <a:srgbClr val="000000"/>
                </a:solidFill>
                <a:latin typeface="Raleway" panose="020B0503030101060003" pitchFamily="34" charset="77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53" name="Google Shape;1845;p89">
              <a:extLst>
                <a:ext uri="{FF2B5EF4-FFF2-40B4-BE49-F238E27FC236}">
                  <a16:creationId xmlns:a16="http://schemas.microsoft.com/office/drawing/2014/main" id="{4EAA139B-0FE7-A24A-AC67-370031C819D2}"/>
                </a:ext>
              </a:extLst>
            </p:cNvPr>
            <p:cNvCxnSpPr>
              <a:stCxn id="52" idx="2"/>
              <a:endCxn id="50" idx="6"/>
            </p:cNvCxnSpPr>
            <p:nvPr/>
          </p:nvCxnSpPr>
          <p:spPr>
            <a:xfrm rot="5400000">
              <a:off x="7834335" y="2257121"/>
              <a:ext cx="269100" cy="411900"/>
            </a:xfrm>
            <a:prstGeom prst="bentConnector2">
              <a:avLst/>
            </a:prstGeom>
            <a:noFill/>
            <a:ln w="158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54" name="Google Shape;1846;p89">
              <a:extLst>
                <a:ext uri="{FF2B5EF4-FFF2-40B4-BE49-F238E27FC236}">
                  <a16:creationId xmlns:a16="http://schemas.microsoft.com/office/drawing/2014/main" id="{58BED9F9-CB5F-124F-8152-CB174C91313A}"/>
                </a:ext>
              </a:extLst>
            </p:cNvPr>
            <p:cNvSpPr/>
            <p:nvPr/>
          </p:nvSpPr>
          <p:spPr>
            <a:xfrm rot="-5400000">
              <a:off x="7317302" y="3105909"/>
              <a:ext cx="436500" cy="427200"/>
            </a:xfrm>
            <a:prstGeom prst="homePlate">
              <a:avLst>
                <a:gd name="adj" fmla="val 50000"/>
              </a:avLst>
            </a:prstGeom>
            <a:solidFill>
              <a:srgbClr val="005089"/>
            </a:solidFill>
            <a:ln w="25400" cap="flat" cmpd="sng">
              <a:solidFill>
                <a:srgbClr val="003A6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Raleway" panose="020B0503030101060003" pitchFamily="34" charset="77"/>
              </a:endParaRPr>
            </a:p>
          </p:txBody>
        </p:sp>
        <p:sp>
          <p:nvSpPr>
            <p:cNvPr id="55" name="Google Shape;1847;p89">
              <a:extLst>
                <a:ext uri="{FF2B5EF4-FFF2-40B4-BE49-F238E27FC236}">
                  <a16:creationId xmlns:a16="http://schemas.microsoft.com/office/drawing/2014/main" id="{9C2101D5-F0E2-ED47-A728-8995216502D6}"/>
                </a:ext>
              </a:extLst>
            </p:cNvPr>
            <p:cNvSpPr txBox="1"/>
            <p:nvPr/>
          </p:nvSpPr>
          <p:spPr>
            <a:xfrm>
              <a:off x="7321942" y="3208022"/>
              <a:ext cx="427200" cy="32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 dirty="0">
                  <a:solidFill>
                    <a:srgbClr val="FFFFFF"/>
                  </a:solidFill>
                  <a:latin typeface="Raleway" panose="020B0503030101060003" pitchFamily="34" charset="77"/>
                  <a:ea typeface="Calibri"/>
                  <a:cs typeface="Calibri"/>
                  <a:sym typeface="Calibri"/>
                </a:rPr>
                <a:t>y</a:t>
              </a:r>
              <a:endParaRPr sz="1800" dirty="0">
                <a:solidFill>
                  <a:srgbClr val="FFFFFF"/>
                </a:solidFill>
                <a:latin typeface="Raleway" panose="020B0503030101060003" pitchFamily="34" charset="77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56" name="Google Shape;1848;p89">
              <a:extLst>
                <a:ext uri="{FF2B5EF4-FFF2-40B4-BE49-F238E27FC236}">
                  <a16:creationId xmlns:a16="http://schemas.microsoft.com/office/drawing/2014/main" id="{448E342A-3598-0F40-8622-EC5341AB7F9B}"/>
                </a:ext>
              </a:extLst>
            </p:cNvPr>
            <p:cNvCxnSpPr>
              <a:stCxn id="50" idx="4"/>
              <a:endCxn id="54" idx="3"/>
            </p:cNvCxnSpPr>
            <p:nvPr/>
          </p:nvCxnSpPr>
          <p:spPr>
            <a:xfrm>
              <a:off x="7534217" y="2832683"/>
              <a:ext cx="1200" cy="268500"/>
            </a:xfrm>
            <a:prstGeom prst="straightConnector1">
              <a:avLst/>
            </a:prstGeom>
            <a:noFill/>
            <a:ln w="15875" cap="flat" cmpd="sng">
              <a:solidFill>
                <a:srgbClr val="333333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57" name="Google Shape;1849;p89">
              <a:extLst>
                <a:ext uri="{FF2B5EF4-FFF2-40B4-BE49-F238E27FC236}">
                  <a16:creationId xmlns:a16="http://schemas.microsoft.com/office/drawing/2014/main" id="{C3B95883-CA8E-084E-A954-D8E678EDB131}"/>
                </a:ext>
              </a:extLst>
            </p:cNvPr>
            <p:cNvCxnSpPr>
              <a:stCxn id="47" idx="3"/>
              <a:endCxn id="49" idx="1"/>
            </p:cNvCxnSpPr>
            <p:nvPr/>
          </p:nvCxnSpPr>
          <p:spPr>
            <a:xfrm rot="5400000">
              <a:off x="7267147" y="1427021"/>
              <a:ext cx="371100" cy="160500"/>
            </a:xfrm>
            <a:prstGeom prst="bentConnector3">
              <a:avLst>
                <a:gd name="adj1" fmla="val 40714"/>
              </a:avLst>
            </a:prstGeom>
            <a:noFill/>
            <a:ln w="158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58" name="Google Shape;1850;p89">
              <a:extLst>
                <a:ext uri="{FF2B5EF4-FFF2-40B4-BE49-F238E27FC236}">
                  <a16:creationId xmlns:a16="http://schemas.microsoft.com/office/drawing/2014/main" id="{7837567E-65D6-3F46-96DF-B7174B38DE21}"/>
                </a:ext>
              </a:extLst>
            </p:cNvPr>
            <p:cNvCxnSpPr>
              <a:stCxn id="47" idx="3"/>
              <a:endCxn id="49" idx="7"/>
            </p:cNvCxnSpPr>
            <p:nvPr/>
          </p:nvCxnSpPr>
          <p:spPr>
            <a:xfrm rot="-5400000" flipH="1">
              <a:off x="7428847" y="1425821"/>
              <a:ext cx="371100" cy="162900"/>
            </a:xfrm>
            <a:prstGeom prst="bentConnector3">
              <a:avLst>
                <a:gd name="adj1" fmla="val 40714"/>
              </a:avLst>
            </a:prstGeom>
            <a:noFill/>
            <a:ln w="158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sp>
        <p:nvSpPr>
          <p:cNvPr id="59" name="Google Shape;1851;p89">
            <a:extLst>
              <a:ext uri="{FF2B5EF4-FFF2-40B4-BE49-F238E27FC236}">
                <a16:creationId xmlns:a16="http://schemas.microsoft.com/office/drawing/2014/main" id="{0D16E8EE-915E-DF45-A5DE-0D1B3FD8DF1A}"/>
              </a:ext>
            </a:extLst>
          </p:cNvPr>
          <p:cNvSpPr txBox="1"/>
          <p:nvPr/>
        </p:nvSpPr>
        <p:spPr>
          <a:xfrm>
            <a:off x="1395171" y="3324893"/>
            <a:ext cx="284100" cy="369300"/>
          </a:xfrm>
          <a:prstGeom prst="rect">
            <a:avLst/>
          </a:prstGeom>
          <a:gradFill>
            <a:gsLst>
              <a:gs pos="0">
                <a:srgbClr val="003C73"/>
              </a:gs>
              <a:gs pos="80000">
                <a:srgbClr val="005097"/>
              </a:gs>
              <a:gs pos="100000">
                <a:srgbClr val="00509C"/>
              </a:gs>
            </a:gsLst>
            <a:lin ang="16200038" scaled="0"/>
          </a:gradFill>
          <a:ln w="9525" cap="flat" cmpd="sng">
            <a:solidFill>
              <a:srgbClr val="004E88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rgbClr val="FFFFFF"/>
                </a:solidFill>
                <a:latin typeface="Raleway" panose="020B0503030101060003" pitchFamily="34" charset="77"/>
                <a:ea typeface="Calibri"/>
                <a:cs typeface="Calibri"/>
                <a:sym typeface="Calibri"/>
              </a:rPr>
              <a:t>x</a:t>
            </a:r>
            <a:endParaRPr sz="1800" dirty="0">
              <a:solidFill>
                <a:srgbClr val="FFFFFF"/>
              </a:solidFill>
              <a:latin typeface="Raleway" panose="020B0503030101060003" pitchFamily="34" charset="77"/>
              <a:ea typeface="Calibri"/>
              <a:cs typeface="Calibri"/>
              <a:sym typeface="Calibri"/>
            </a:endParaRPr>
          </a:p>
        </p:txBody>
      </p:sp>
      <p:cxnSp>
        <p:nvCxnSpPr>
          <p:cNvPr id="60" name="Google Shape;1852;p89">
            <a:extLst>
              <a:ext uri="{FF2B5EF4-FFF2-40B4-BE49-F238E27FC236}">
                <a16:creationId xmlns:a16="http://schemas.microsoft.com/office/drawing/2014/main" id="{077801CB-D75E-7640-9439-F69FBC43B309}"/>
              </a:ext>
            </a:extLst>
          </p:cNvPr>
          <p:cNvCxnSpPr/>
          <p:nvPr/>
        </p:nvCxnSpPr>
        <p:spPr>
          <a:xfrm rot="10800000" flipH="1">
            <a:off x="3683288" y="2708735"/>
            <a:ext cx="1926000" cy="226800"/>
          </a:xfrm>
          <a:prstGeom prst="bentConnector4">
            <a:avLst>
              <a:gd name="adj1" fmla="val 43917"/>
              <a:gd name="adj2" fmla="val 84858"/>
            </a:avLst>
          </a:prstGeom>
          <a:noFill/>
          <a:ln w="50800" cap="flat" cmpd="sng">
            <a:solidFill>
              <a:srgbClr val="005089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3000" dir="5400000" rotWithShape="0">
              <a:srgbClr val="000000">
                <a:alpha val="34900"/>
              </a:srgbClr>
            </a:outerShdw>
          </a:effectLst>
        </p:spPr>
      </p:cxnSp>
      <p:cxnSp>
        <p:nvCxnSpPr>
          <p:cNvPr id="61" name="Google Shape;1853;p89">
            <a:extLst>
              <a:ext uri="{FF2B5EF4-FFF2-40B4-BE49-F238E27FC236}">
                <a16:creationId xmlns:a16="http://schemas.microsoft.com/office/drawing/2014/main" id="{3682DB8A-DA84-2845-90FB-415B702A5773}"/>
              </a:ext>
            </a:extLst>
          </p:cNvPr>
          <p:cNvCxnSpPr/>
          <p:nvPr/>
        </p:nvCxnSpPr>
        <p:spPr>
          <a:xfrm flipH="1">
            <a:off x="1520597" y="2935531"/>
            <a:ext cx="2162700" cy="389400"/>
          </a:xfrm>
          <a:prstGeom prst="bentConnector2">
            <a:avLst/>
          </a:prstGeom>
          <a:noFill/>
          <a:ln w="50800" cap="flat" cmpd="sng">
            <a:solidFill>
              <a:srgbClr val="005089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0"/>
              </a:srgbClr>
            </a:outerShdw>
          </a:effectLst>
        </p:spPr>
      </p:cxnSp>
      <p:sp>
        <p:nvSpPr>
          <p:cNvPr id="62" name="Google Shape;1854;p89">
            <a:extLst>
              <a:ext uri="{FF2B5EF4-FFF2-40B4-BE49-F238E27FC236}">
                <a16:creationId xmlns:a16="http://schemas.microsoft.com/office/drawing/2014/main" id="{9C05E291-49C3-4E40-8DFC-217621DD48F3}"/>
              </a:ext>
            </a:extLst>
          </p:cNvPr>
          <p:cNvSpPr/>
          <p:nvPr/>
        </p:nvSpPr>
        <p:spPr>
          <a:xfrm>
            <a:off x="788467" y="4515292"/>
            <a:ext cx="2455800" cy="7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333333"/>
                </a:solidFill>
                <a:latin typeface="Raleway"/>
                <a:ea typeface="Raleway"/>
                <a:cs typeface="Raleway"/>
                <a:sym typeface="Raleway"/>
              </a:rPr>
              <a:t>int*x, *y;</a:t>
            </a:r>
            <a:endParaRPr sz="1000">
              <a:solidFill>
                <a:srgbClr val="333333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333333"/>
                </a:solidFill>
                <a:latin typeface="Raleway"/>
                <a:ea typeface="Raleway"/>
                <a:cs typeface="Raleway"/>
                <a:sym typeface="Raleway"/>
              </a:rPr>
              <a:t>MyKernel( DATA_SIZE,</a:t>
            </a:r>
            <a:endParaRPr sz="10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333333"/>
                </a:solidFill>
                <a:latin typeface="Raleway"/>
                <a:ea typeface="Raleway"/>
                <a:cs typeface="Raleway"/>
                <a:sym typeface="Raleway"/>
              </a:rPr>
              <a:t>                    x, y, DATA_SIZE*4);</a:t>
            </a:r>
            <a:endParaRPr sz="1000">
              <a:solidFill>
                <a:srgbClr val="333333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3" name="Google Shape;1855;p89">
            <a:extLst>
              <a:ext uri="{FF2B5EF4-FFF2-40B4-BE49-F238E27FC236}">
                <a16:creationId xmlns:a16="http://schemas.microsoft.com/office/drawing/2014/main" id="{6DDDB4E6-94C0-694F-B117-5D0F498E0281}"/>
              </a:ext>
            </a:extLst>
          </p:cNvPr>
          <p:cNvSpPr txBox="1"/>
          <p:nvPr/>
        </p:nvSpPr>
        <p:spPr>
          <a:xfrm>
            <a:off x="3683290" y="4117492"/>
            <a:ext cx="1926000" cy="151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333333"/>
                </a:solidFill>
                <a:latin typeface="Raleway"/>
                <a:ea typeface="Raleway"/>
                <a:cs typeface="Raleway"/>
                <a:sym typeface="Raleway"/>
              </a:rPr>
              <a:t>Manager m = new Manager();</a:t>
            </a:r>
            <a:endParaRPr sz="1000">
              <a:solidFill>
                <a:srgbClr val="333333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333333"/>
                </a:solidFill>
                <a:latin typeface="Raleway"/>
                <a:ea typeface="Raleway"/>
                <a:cs typeface="Raleway"/>
                <a:sym typeface="Raleway"/>
              </a:rPr>
              <a:t>Kernel k = </a:t>
            </a:r>
            <a:endParaRPr sz="1000">
              <a:solidFill>
                <a:srgbClr val="333333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333333"/>
                </a:solidFill>
                <a:latin typeface="Raleway"/>
                <a:ea typeface="Raleway"/>
                <a:cs typeface="Raleway"/>
                <a:sym typeface="Raleway"/>
              </a:rPr>
              <a:t>     new MyKernel();</a:t>
            </a:r>
            <a:endParaRPr sz="1000">
              <a:solidFill>
                <a:srgbClr val="333333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333333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333333"/>
                </a:solidFill>
                <a:latin typeface="Raleway"/>
                <a:ea typeface="Raleway"/>
                <a:cs typeface="Raleway"/>
                <a:sym typeface="Raleway"/>
              </a:rPr>
              <a:t>m.setKernel(k);</a:t>
            </a:r>
            <a:endParaRPr sz="10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333333"/>
                </a:solidFill>
                <a:latin typeface="Raleway"/>
                <a:ea typeface="Raleway"/>
                <a:cs typeface="Raleway"/>
                <a:sym typeface="Raleway"/>
              </a:rPr>
              <a:t>m.setIO(</a:t>
            </a:r>
            <a:endParaRPr sz="10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333333"/>
                </a:solidFill>
                <a:latin typeface="Raleway"/>
                <a:ea typeface="Raleway"/>
                <a:cs typeface="Raleway"/>
                <a:sym typeface="Raleway"/>
              </a:rPr>
              <a:t>    link(“x", CPU),</a:t>
            </a:r>
            <a:endParaRPr sz="10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333333"/>
                </a:solidFill>
                <a:latin typeface="Raleway"/>
                <a:ea typeface="Raleway"/>
                <a:cs typeface="Raleway"/>
                <a:sym typeface="Raleway"/>
              </a:rPr>
              <a:t>    link(“y", </a:t>
            </a:r>
            <a:r>
              <a:rPr lang="en-GB" sz="1000" b="1">
                <a:solidFill>
                  <a:srgbClr val="3366FF"/>
                </a:solidFill>
                <a:latin typeface="Raleway"/>
                <a:ea typeface="Raleway"/>
                <a:cs typeface="Raleway"/>
                <a:sym typeface="Raleway"/>
              </a:rPr>
              <a:t>DRAM_LINEAR1D</a:t>
            </a:r>
            <a:r>
              <a:rPr lang="en-GB" sz="1000">
                <a:solidFill>
                  <a:srgbClr val="333333"/>
                </a:solidFill>
                <a:latin typeface="Raleway"/>
                <a:ea typeface="Raleway"/>
                <a:cs typeface="Raleway"/>
                <a:sym typeface="Raleway"/>
              </a:rPr>
              <a:t>));</a:t>
            </a:r>
            <a:endParaRPr sz="1000">
              <a:solidFill>
                <a:srgbClr val="333333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333333"/>
                </a:solidFill>
                <a:latin typeface="Raleway"/>
                <a:ea typeface="Raleway"/>
                <a:cs typeface="Raleway"/>
                <a:sym typeface="Raleway"/>
              </a:rPr>
              <a:t>m.build();</a:t>
            </a:r>
            <a:endParaRPr sz="10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4" name="Google Shape;1856;p89">
            <a:extLst>
              <a:ext uri="{FF2B5EF4-FFF2-40B4-BE49-F238E27FC236}">
                <a16:creationId xmlns:a16="http://schemas.microsoft.com/office/drawing/2014/main" id="{54376212-069D-B149-B6DE-49CDC9AC2A55}"/>
              </a:ext>
            </a:extLst>
          </p:cNvPr>
          <p:cNvSpPr txBox="1"/>
          <p:nvPr/>
        </p:nvSpPr>
        <p:spPr>
          <a:xfrm>
            <a:off x="6257790" y="4426192"/>
            <a:ext cx="2946900" cy="11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333333"/>
                </a:solidFill>
                <a:latin typeface="Raleway"/>
                <a:ea typeface="Raleway"/>
                <a:cs typeface="Raleway"/>
                <a:sym typeface="Raleway"/>
              </a:rPr>
              <a:t>DFEVar x = io.input("x", dfeInt(32));</a:t>
            </a:r>
            <a:endParaRPr sz="1000">
              <a:solidFill>
                <a:srgbClr val="333333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333333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333333"/>
                </a:solidFill>
                <a:latin typeface="Raleway"/>
                <a:ea typeface="Raleway"/>
                <a:cs typeface="Raleway"/>
                <a:sym typeface="Raleway"/>
              </a:rPr>
              <a:t>DFEVar result = x * x + 30;</a:t>
            </a:r>
            <a:endParaRPr sz="10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333333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333333"/>
                </a:solidFill>
                <a:latin typeface="Raleway"/>
                <a:ea typeface="Raleway"/>
                <a:cs typeface="Raleway"/>
                <a:sym typeface="Raleway"/>
              </a:rPr>
              <a:t>io.output("y", result, dfeInt(32));</a:t>
            </a:r>
            <a:endParaRPr sz="10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5" name="Google Shape;1857;p89">
            <a:extLst>
              <a:ext uri="{FF2B5EF4-FFF2-40B4-BE49-F238E27FC236}">
                <a16:creationId xmlns:a16="http://schemas.microsoft.com/office/drawing/2014/main" id="{26E209A2-EE2F-1E45-A599-774223416286}"/>
              </a:ext>
            </a:extLst>
          </p:cNvPr>
          <p:cNvSpPr txBox="1"/>
          <p:nvPr/>
        </p:nvSpPr>
        <p:spPr>
          <a:xfrm>
            <a:off x="6293615" y="4281317"/>
            <a:ext cx="1800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333333"/>
                </a:solidFill>
                <a:latin typeface="Raleway"/>
                <a:ea typeface="Raleway"/>
                <a:cs typeface="Raleway"/>
                <a:sym typeface="Raleway"/>
              </a:rPr>
              <a:t>MyKernel (.maxJ)</a:t>
            </a:r>
            <a:endParaRPr b="1">
              <a:solidFill>
                <a:srgbClr val="333333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54930548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27" descr="FullLogoVector_Inverted2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2702" y="5029874"/>
            <a:ext cx="2412554" cy="112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7"/>
          <p:cNvSpPr txBox="1"/>
          <p:nvPr/>
        </p:nvSpPr>
        <p:spPr>
          <a:xfrm>
            <a:off x="-231228" y="500958"/>
            <a:ext cx="9375229" cy="30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875" tIns="104875" rIns="104875" bIns="104875" anchor="t" anchorCtr="0">
            <a:noAutofit/>
          </a:bodyPr>
          <a:lstStyle/>
          <a:p>
            <a:pPr lvl="0" algn="r">
              <a:buClr>
                <a:schemeClr val="dk1"/>
              </a:buClr>
              <a:buSzPts val="1100"/>
            </a:pPr>
            <a:r>
              <a:rPr lang="de-DE" sz="4800" dirty="0" err="1">
                <a:solidFill>
                  <a:schemeClr val="lt1"/>
                </a:solidFill>
                <a:latin typeface="Raleway" panose="020B0503030101060003" pitchFamily="34" charset="77"/>
                <a:ea typeface="Calibri"/>
                <a:cs typeface="Calibri"/>
                <a:sym typeface="Calibri"/>
              </a:rPr>
              <a:t>Dataflow</a:t>
            </a:r>
            <a:r>
              <a:rPr lang="de-DE" sz="4800" dirty="0">
                <a:solidFill>
                  <a:schemeClr val="lt1"/>
                </a:solidFill>
                <a:latin typeface="Raleway" panose="020B0503030101060003" pitchFamily="34" charset="77"/>
                <a:ea typeface="Calibri"/>
                <a:cs typeface="Calibri"/>
                <a:sym typeface="Calibri"/>
              </a:rPr>
              <a:t> </a:t>
            </a:r>
            <a:r>
              <a:rPr lang="de-DE" sz="4800" dirty="0" err="1">
                <a:solidFill>
                  <a:schemeClr val="lt1"/>
                </a:solidFill>
                <a:latin typeface="Raleway" panose="020B0503030101060003" pitchFamily="34" charset="77"/>
                <a:ea typeface="Calibri"/>
                <a:cs typeface="Calibri"/>
                <a:sym typeface="Calibri"/>
              </a:rPr>
              <a:t>Programming</a:t>
            </a:r>
            <a:r>
              <a:rPr lang="de-DE" sz="4800" dirty="0">
                <a:solidFill>
                  <a:schemeClr val="lt1"/>
                </a:solidFill>
                <a:latin typeface="Raleway" panose="020B0503030101060003" pitchFamily="34" charset="77"/>
                <a:ea typeface="Calibri"/>
                <a:cs typeface="Calibri"/>
                <a:sym typeface="Calibri"/>
              </a:rPr>
              <a:t> </a:t>
            </a:r>
            <a:r>
              <a:rPr lang="de-DE" sz="4800" dirty="0" err="1">
                <a:solidFill>
                  <a:schemeClr val="lt1"/>
                </a:solidFill>
                <a:latin typeface="Raleway" panose="020B0503030101060003" pitchFamily="34" charset="77"/>
                <a:ea typeface="Calibri"/>
                <a:cs typeface="Calibri"/>
                <a:sym typeface="Calibri"/>
              </a:rPr>
              <a:t>Introduction</a:t>
            </a:r>
            <a:r>
              <a:rPr lang="de-DE" sz="4800" dirty="0">
                <a:solidFill>
                  <a:schemeClr val="lt1"/>
                </a:solidFill>
                <a:latin typeface="Raleway" panose="020B0503030101060003" pitchFamily="34" charset="77"/>
                <a:ea typeface="Calibri"/>
                <a:cs typeface="Calibri"/>
                <a:sym typeface="Calibri"/>
              </a:rPr>
              <a:t>:</a:t>
            </a:r>
          </a:p>
          <a:p>
            <a:pPr lvl="0" algn="r">
              <a:buClr>
                <a:schemeClr val="dk1"/>
              </a:buClr>
              <a:buSzPts val="1100"/>
            </a:pPr>
            <a:r>
              <a:rPr lang="de-DE" sz="4800" u="none" strike="noStrike" cap="none" dirty="0">
                <a:solidFill>
                  <a:schemeClr val="lt1"/>
                </a:solidFill>
                <a:latin typeface="Raleway" panose="020B0503030101060003" pitchFamily="34" charset="77"/>
                <a:ea typeface="Calibri"/>
                <a:cs typeface="Calibri"/>
                <a:sym typeface="Calibri"/>
              </a:rPr>
              <a:t>Kernels</a:t>
            </a:r>
            <a:endParaRPr sz="4800" u="none" strike="noStrike" cap="none" dirty="0">
              <a:solidFill>
                <a:srgbClr val="FFFFFF"/>
              </a:solidFill>
              <a:latin typeface="Raleway" panose="020B0503030101060003" pitchFamily="34" charset="77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alibri"/>
              <a:buNone/>
            </a:pPr>
            <a:endParaRPr sz="2000" u="none" strike="noStrike" cap="none" dirty="0">
              <a:solidFill>
                <a:srgbClr val="FFFFFF"/>
              </a:solidFill>
              <a:latin typeface="Raleway" panose="020B0503030101060003" pitchFamily="34" charset="77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27"/>
          <p:cNvSpPr txBox="1"/>
          <p:nvPr/>
        </p:nvSpPr>
        <p:spPr>
          <a:xfrm>
            <a:off x="6951350" y="5274250"/>
            <a:ext cx="1940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lt1"/>
                </a:solidFill>
                <a:latin typeface="Raleway" panose="020B0503030101060003" pitchFamily="34" charset="77"/>
                <a:ea typeface="Calibri"/>
                <a:cs typeface="Calibri"/>
                <a:sym typeface="Calibri"/>
              </a:rPr>
              <a:t>10.7.2019</a:t>
            </a:r>
            <a:endParaRPr dirty="0">
              <a:latin typeface="Raleway" panose="020B05030301010600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05066706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8"/>
          <p:cNvSpPr/>
          <p:nvPr/>
        </p:nvSpPr>
        <p:spPr>
          <a:xfrm>
            <a:off x="789885" y="515754"/>
            <a:ext cx="7389000" cy="5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3500" b="1" dirty="0">
                <a:solidFill>
                  <a:srgbClr val="595959"/>
                </a:solidFill>
                <a:latin typeface="Raleway"/>
                <a:ea typeface="Raleway"/>
                <a:cs typeface="Raleway"/>
                <a:sym typeface="Raleway"/>
              </a:rPr>
              <a:t>Kernels: </a:t>
            </a:r>
            <a:r>
              <a:rPr lang="de-DE" sz="3500" dirty="0">
                <a:solidFill>
                  <a:srgbClr val="595959"/>
                </a:solidFill>
                <a:latin typeface="Raleway"/>
                <a:ea typeface="Raleway"/>
                <a:cs typeface="Raleway"/>
                <a:sym typeface="Raleway"/>
              </a:rPr>
              <a:t>The </a:t>
            </a:r>
            <a:r>
              <a:rPr lang="de-DE" sz="3500" dirty="0" err="1">
                <a:solidFill>
                  <a:srgbClr val="595959"/>
                </a:solidFill>
                <a:latin typeface="Raleway"/>
                <a:ea typeface="Raleway"/>
                <a:cs typeface="Raleway"/>
                <a:sym typeface="Raleway"/>
              </a:rPr>
              <a:t>Full</a:t>
            </a:r>
            <a:r>
              <a:rPr lang="de-DE" sz="3500" dirty="0">
                <a:solidFill>
                  <a:srgbClr val="595959"/>
                </a:solidFill>
                <a:latin typeface="Raleway"/>
                <a:ea typeface="Raleway"/>
                <a:cs typeface="Raleway"/>
                <a:sym typeface="Raleway"/>
              </a:rPr>
              <a:t> Kernel</a:t>
            </a:r>
            <a:endParaRPr sz="3500" dirty="0">
              <a:solidFill>
                <a:srgbClr val="595959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latin typeface="Raleway" panose="020B0503030101060003" pitchFamily="34" charset="77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solidFill>
                <a:srgbClr val="7F7F7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39" name="Google Shape;139;p28"/>
          <p:cNvSpPr txBox="1">
            <a:spLocks noGrp="1"/>
          </p:cNvSpPr>
          <p:nvPr>
            <p:ph type="body" idx="1"/>
          </p:nvPr>
        </p:nvSpPr>
        <p:spPr>
          <a:xfrm>
            <a:off x="851792" y="1324000"/>
            <a:ext cx="8049000" cy="4977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noAutofit/>
          </a:bodyPr>
          <a:lstStyle/>
          <a:p>
            <a:pPr marL="285750" indent="-285750">
              <a:spcBef>
                <a:spcPts val="0"/>
              </a:spcBef>
              <a:buClr>
                <a:schemeClr val="accent5"/>
              </a:buClr>
              <a:buSzPts val="2220"/>
            </a:pPr>
            <a:r>
              <a:rPr lang="en-GB" dirty="0">
                <a:solidFill>
                  <a:schemeClr val="tx1"/>
                </a:solidFill>
                <a:latin typeface="Raleway"/>
                <a:sym typeface="Raleway"/>
              </a:rPr>
              <a:t>Example: x</a:t>
            </a:r>
            <a:r>
              <a:rPr lang="en-GB" baseline="30000" dirty="0">
                <a:solidFill>
                  <a:schemeClr val="tx1"/>
                </a:solidFill>
                <a:latin typeface="Raleway"/>
                <a:sym typeface="Raleway"/>
              </a:rPr>
              <a:t>2</a:t>
            </a:r>
            <a:r>
              <a:rPr lang="en-GB" dirty="0">
                <a:solidFill>
                  <a:schemeClr val="tx1"/>
                </a:solidFill>
                <a:latin typeface="Raleway"/>
                <a:sym typeface="Raleway"/>
              </a:rPr>
              <a:t> + 30</a:t>
            </a:r>
          </a:p>
          <a:p>
            <a:pPr marL="285750" indent="-285750">
              <a:spcBef>
                <a:spcPts val="0"/>
              </a:spcBef>
              <a:buClr>
                <a:schemeClr val="accent5"/>
              </a:buClr>
              <a:buSzPts val="2220"/>
            </a:pPr>
            <a:endParaRPr lang="de-DE" sz="1800" dirty="0">
              <a:solidFill>
                <a:schemeClr val="tx1"/>
              </a:solidFill>
              <a:latin typeface="Raleway"/>
              <a:sym typeface="Raleway"/>
            </a:endParaRPr>
          </a:p>
        </p:txBody>
      </p:sp>
      <p:sp>
        <p:nvSpPr>
          <p:cNvPr id="140" name="Google Shape;140;p28"/>
          <p:cNvSpPr txBox="1"/>
          <p:nvPr/>
        </p:nvSpPr>
        <p:spPr>
          <a:xfrm>
            <a:off x="8475260" y="6356354"/>
            <a:ext cx="409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rgbClr val="888888"/>
                </a:solidFill>
                <a:latin typeface="Raleway" panose="020B0503030101060003" pitchFamily="34" charset="77"/>
                <a:ea typeface="Calibri"/>
                <a:cs typeface="Calibri"/>
                <a:sym typeface="Calibri"/>
              </a:rPr>
              <a:t>56</a:t>
            </a:fld>
            <a:endParaRPr sz="1200" dirty="0">
              <a:solidFill>
                <a:srgbClr val="888888"/>
              </a:solidFill>
              <a:latin typeface="Raleway" panose="020B0503030101060003" pitchFamily="34" charset="77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1153;p65">
            <a:extLst>
              <a:ext uri="{FF2B5EF4-FFF2-40B4-BE49-F238E27FC236}">
                <a16:creationId xmlns:a16="http://schemas.microsoft.com/office/drawing/2014/main" id="{1BF5ADEF-98F3-D841-A206-46094B47312A}"/>
              </a:ext>
            </a:extLst>
          </p:cNvPr>
          <p:cNvSpPr txBox="1"/>
          <p:nvPr/>
        </p:nvSpPr>
        <p:spPr>
          <a:xfrm>
            <a:off x="1324227" y="2253440"/>
            <a:ext cx="4869807" cy="3330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000000"/>
              </a:solidFill>
              <a:latin typeface="Courier" pitchFamily="2" charset="0"/>
              <a:ea typeface="Courier New"/>
              <a:cs typeface="Courier New"/>
              <a:sym typeface="Courier New"/>
            </a:endParaRPr>
          </a:p>
          <a:p>
            <a:pPr marL="342900" lvl="0" indent="-342900"/>
            <a:r>
              <a:rPr lang="en-GB" sz="1200" dirty="0">
                <a:latin typeface="Courier" pitchFamily="2" charset="0"/>
                <a:ea typeface="Courier New"/>
                <a:cs typeface="Courier New"/>
                <a:sym typeface="Courier New"/>
              </a:rPr>
              <a:t>public class </a:t>
            </a:r>
            <a:r>
              <a:rPr lang="en-GB" sz="1200" dirty="0" err="1">
                <a:latin typeface="Courier" pitchFamily="2" charset="0"/>
                <a:ea typeface="Courier New"/>
                <a:cs typeface="Courier New"/>
                <a:sym typeface="Courier New"/>
              </a:rPr>
              <a:t>MyKernel</a:t>
            </a:r>
            <a:r>
              <a:rPr lang="en-GB" sz="1200" dirty="0">
                <a:latin typeface="Courier" pitchFamily="2" charset="0"/>
                <a:ea typeface="Courier New"/>
                <a:cs typeface="Courier New"/>
                <a:sym typeface="Courier New"/>
              </a:rPr>
              <a:t> extends Kernel {</a:t>
            </a:r>
            <a:endParaRPr lang="en-GB" sz="1200" dirty="0">
              <a:latin typeface="Raleway" panose="020B0503030101060003" pitchFamily="34" charset="77"/>
              <a:ea typeface="Calibri"/>
              <a:cs typeface="Calibri"/>
              <a:sym typeface="Calibri"/>
            </a:endParaRPr>
          </a:p>
          <a:p>
            <a:pPr marL="342900" lvl="0" indent="-342900">
              <a:spcBef>
                <a:spcPts val="280"/>
              </a:spcBef>
            </a:pPr>
            <a:endParaRPr lang="en-GB" sz="1200" dirty="0">
              <a:latin typeface="Courier" pitchFamily="2" charset="0"/>
              <a:ea typeface="Courier New"/>
              <a:cs typeface="Courier New"/>
              <a:sym typeface="Courier New"/>
            </a:endParaRPr>
          </a:p>
          <a:p>
            <a:pPr marL="342900" lvl="0" indent="-342900">
              <a:spcBef>
                <a:spcPts val="280"/>
              </a:spcBef>
            </a:pPr>
            <a:r>
              <a:rPr lang="en-GB" sz="1200" dirty="0">
                <a:latin typeface="Courier" pitchFamily="2" charset="0"/>
                <a:ea typeface="Courier New"/>
                <a:cs typeface="Courier New"/>
                <a:sym typeface="Courier New"/>
              </a:rPr>
              <a:t>	public </a:t>
            </a:r>
            <a:r>
              <a:rPr lang="en-GB" sz="1200" dirty="0" err="1">
                <a:latin typeface="Courier" pitchFamily="2" charset="0"/>
                <a:ea typeface="Courier New"/>
                <a:cs typeface="Courier New"/>
                <a:sym typeface="Courier New"/>
              </a:rPr>
              <a:t>MyKernel</a:t>
            </a:r>
            <a:r>
              <a:rPr lang="en-GB" sz="1200" dirty="0">
                <a:latin typeface="Courier" pitchFamily="2" charset="0"/>
                <a:ea typeface="Courier New"/>
                <a:cs typeface="Courier New"/>
                <a:sym typeface="Courier New"/>
              </a:rPr>
              <a:t> (</a:t>
            </a:r>
            <a:r>
              <a:rPr lang="en-GB" sz="1200" dirty="0" err="1">
                <a:latin typeface="Courier" pitchFamily="2" charset="0"/>
                <a:ea typeface="Courier New"/>
                <a:cs typeface="Courier New"/>
                <a:sym typeface="Courier New"/>
              </a:rPr>
              <a:t>KernelParameters</a:t>
            </a:r>
            <a:r>
              <a:rPr lang="en-GB" sz="1200" dirty="0">
                <a:latin typeface="Courier" pitchFamily="2" charset="0"/>
                <a:ea typeface="Courier New"/>
                <a:cs typeface="Courier New"/>
                <a:sym typeface="Courier New"/>
              </a:rPr>
              <a:t> parameters) {</a:t>
            </a:r>
            <a:endParaRPr lang="en-GB" sz="1200" dirty="0">
              <a:latin typeface="Raleway" panose="020B0503030101060003" pitchFamily="34" charset="77"/>
              <a:ea typeface="Calibri"/>
              <a:cs typeface="Calibri"/>
              <a:sym typeface="Calibri"/>
            </a:endParaRPr>
          </a:p>
          <a:p>
            <a:pPr marL="342900" lvl="0" indent="-342900">
              <a:spcBef>
                <a:spcPts val="280"/>
              </a:spcBef>
            </a:pPr>
            <a:r>
              <a:rPr lang="en-GB" sz="1200" dirty="0">
                <a:latin typeface="Courier" pitchFamily="2" charset="0"/>
                <a:ea typeface="Courier New"/>
                <a:cs typeface="Courier New"/>
                <a:sym typeface="Courier New"/>
              </a:rPr>
              <a:t>		super(parameters);</a:t>
            </a:r>
            <a:endParaRPr lang="en-GB" sz="1200" dirty="0">
              <a:latin typeface="Raleway" panose="020B0503030101060003" pitchFamily="34" charset="77"/>
              <a:ea typeface="Calibri"/>
              <a:cs typeface="Calibri"/>
              <a:sym typeface="Calibri"/>
            </a:endParaRPr>
          </a:p>
          <a:p>
            <a:pPr marL="342900" lvl="0" indent="-342900">
              <a:spcBef>
                <a:spcPts val="280"/>
              </a:spcBef>
            </a:pPr>
            <a:endParaRPr lang="en-GB" sz="1200" dirty="0">
              <a:latin typeface="Courier" pitchFamily="2" charset="0"/>
              <a:ea typeface="Courier New"/>
              <a:cs typeface="Courier New"/>
              <a:sym typeface="Courier New"/>
            </a:endParaRPr>
          </a:p>
          <a:p>
            <a:pPr marL="342900" lvl="0" indent="-342900">
              <a:spcBef>
                <a:spcPts val="280"/>
              </a:spcBef>
            </a:pPr>
            <a:r>
              <a:rPr lang="en-GB" sz="1200" dirty="0">
                <a:latin typeface="Courier" pitchFamily="2" charset="0"/>
                <a:ea typeface="Courier New"/>
                <a:cs typeface="Courier New"/>
                <a:sym typeface="Courier New"/>
              </a:rPr>
              <a:t>		</a:t>
            </a:r>
            <a:r>
              <a:rPr lang="en-GB" sz="1200" dirty="0" err="1">
                <a:latin typeface="Courier" pitchFamily="2" charset="0"/>
                <a:ea typeface="Courier New"/>
                <a:cs typeface="Courier New"/>
                <a:sym typeface="Courier New"/>
              </a:rPr>
              <a:t>DFEVar</a:t>
            </a:r>
            <a:r>
              <a:rPr lang="en-GB" sz="1200" dirty="0">
                <a:latin typeface="Courier" pitchFamily="2" charset="0"/>
                <a:ea typeface="Courier New"/>
                <a:cs typeface="Courier New"/>
                <a:sym typeface="Courier New"/>
              </a:rPr>
              <a:t> </a:t>
            </a:r>
            <a:r>
              <a:rPr lang="en-GB" sz="1200" dirty="0">
                <a:solidFill>
                  <a:srgbClr val="000000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x = </a:t>
            </a:r>
            <a:r>
              <a:rPr lang="en-GB" sz="1200" dirty="0" err="1">
                <a:solidFill>
                  <a:srgbClr val="000000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io.input</a:t>
            </a:r>
            <a:r>
              <a:rPr lang="en-GB" sz="1200" dirty="0">
                <a:solidFill>
                  <a:srgbClr val="000000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("x", </a:t>
            </a:r>
            <a:r>
              <a:rPr lang="en-GB" sz="1200" dirty="0" err="1">
                <a:solidFill>
                  <a:srgbClr val="000000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dfeInt</a:t>
            </a:r>
            <a:r>
              <a:rPr lang="en-GB" sz="1200" dirty="0">
                <a:solidFill>
                  <a:srgbClr val="000000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(11));</a:t>
            </a:r>
            <a:endParaRPr sz="1200" dirty="0">
              <a:solidFill>
                <a:srgbClr val="000000"/>
              </a:solidFill>
              <a:latin typeface="Raleway" panose="020B0503030101060003" pitchFamily="34" charset="77"/>
              <a:ea typeface="Calibri"/>
              <a:cs typeface="Calibri"/>
              <a:sym typeface="Calibri"/>
            </a:endParaRPr>
          </a:p>
          <a:p>
            <a:pPr marL="342900" lvl="0" indent="-342900" algn="l" rtl="0">
              <a:spcBef>
                <a:spcPts val="280"/>
              </a:spcBef>
              <a:spcAft>
                <a:spcPts val="0"/>
              </a:spcAft>
              <a:buNone/>
            </a:pPr>
            <a:endParaRPr dirty="0">
              <a:solidFill>
                <a:srgbClr val="000000"/>
              </a:solidFill>
              <a:latin typeface="Courier" pitchFamily="2" charset="0"/>
              <a:ea typeface="Courier New"/>
              <a:cs typeface="Courier New"/>
              <a:sym typeface="Courier New"/>
            </a:endParaRPr>
          </a:p>
          <a:p>
            <a:pPr marL="342900" lvl="0" indent="-342900" algn="l" rtl="0">
              <a:spcBef>
                <a:spcPts val="28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rgbClr val="000000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		</a:t>
            </a:r>
            <a:r>
              <a:rPr lang="en-GB" sz="1200" dirty="0" err="1">
                <a:solidFill>
                  <a:srgbClr val="000000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DFEVar</a:t>
            </a:r>
            <a:r>
              <a:rPr lang="en-GB" sz="1200" dirty="0">
                <a:solidFill>
                  <a:srgbClr val="000000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 result = x * x + 30;</a:t>
            </a:r>
            <a:endParaRPr sz="1200" dirty="0">
              <a:solidFill>
                <a:srgbClr val="000000"/>
              </a:solidFill>
              <a:latin typeface="Raleway" panose="020B0503030101060003" pitchFamily="34" charset="77"/>
              <a:ea typeface="Calibri"/>
              <a:cs typeface="Calibri"/>
              <a:sym typeface="Calibri"/>
            </a:endParaRPr>
          </a:p>
          <a:p>
            <a:pPr marL="342900" lvl="0" indent="-342900" algn="l" rtl="0">
              <a:spcBef>
                <a:spcPts val="280"/>
              </a:spcBef>
              <a:spcAft>
                <a:spcPts val="0"/>
              </a:spcAft>
              <a:buNone/>
            </a:pPr>
            <a:endParaRPr dirty="0">
              <a:solidFill>
                <a:srgbClr val="000000"/>
              </a:solidFill>
              <a:latin typeface="Courier" pitchFamily="2" charset="0"/>
              <a:ea typeface="Courier New"/>
              <a:cs typeface="Courier New"/>
              <a:sym typeface="Courier New"/>
            </a:endParaRPr>
          </a:p>
          <a:p>
            <a:pPr marL="342900" lvl="0" indent="-342900">
              <a:spcBef>
                <a:spcPts val="280"/>
              </a:spcBef>
            </a:pPr>
            <a:r>
              <a:rPr lang="en-GB" sz="1200" dirty="0">
                <a:solidFill>
                  <a:srgbClr val="000000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		</a:t>
            </a:r>
            <a:r>
              <a:rPr lang="en-GB" sz="1200" dirty="0" err="1">
                <a:solidFill>
                  <a:srgbClr val="000000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io.output</a:t>
            </a:r>
            <a:r>
              <a:rPr lang="en-GB" sz="1200" dirty="0">
                <a:solidFill>
                  <a:srgbClr val="000000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("y", result, </a:t>
            </a:r>
            <a:r>
              <a:rPr lang="en-GB" sz="1200" dirty="0" err="1">
                <a:solidFill>
                  <a:srgbClr val="000000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dfeInt</a:t>
            </a:r>
            <a:r>
              <a:rPr lang="en-GB" sz="1200" dirty="0">
                <a:solidFill>
                  <a:srgbClr val="000000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(11));</a:t>
            </a:r>
            <a:endParaRPr lang="de-DE" sz="1200" dirty="0">
              <a:latin typeface="Raleway" panose="020B0503030101060003" pitchFamily="34" charset="77"/>
              <a:ea typeface="Calibri"/>
              <a:cs typeface="Calibri"/>
              <a:sym typeface="Calibri"/>
            </a:endParaRPr>
          </a:p>
          <a:p>
            <a:pPr marL="342900" lvl="0" indent="-342900">
              <a:spcBef>
                <a:spcPts val="280"/>
              </a:spcBef>
            </a:pPr>
            <a:r>
              <a:rPr lang="de-DE" sz="1200" dirty="0">
                <a:latin typeface="Courier" pitchFamily="2" charset="0"/>
                <a:ea typeface="Courier New"/>
                <a:cs typeface="Courier New"/>
                <a:sym typeface="Courier New"/>
              </a:rPr>
              <a:t>	}</a:t>
            </a:r>
            <a:endParaRPr lang="de-DE" sz="1200" dirty="0">
              <a:latin typeface="Raleway" panose="020B0503030101060003" pitchFamily="34" charset="77"/>
              <a:ea typeface="Calibri"/>
              <a:cs typeface="Calibri"/>
              <a:sym typeface="Calibri"/>
            </a:endParaRPr>
          </a:p>
          <a:p>
            <a:pPr marL="342900" lvl="0" indent="-342900">
              <a:spcBef>
                <a:spcPts val="280"/>
              </a:spcBef>
            </a:pPr>
            <a:r>
              <a:rPr lang="de-DE" sz="1200" dirty="0">
                <a:latin typeface="Courier" pitchFamily="2" charset="0"/>
                <a:ea typeface="Courier New"/>
                <a:cs typeface="Courier New"/>
                <a:sym typeface="Courier New"/>
              </a:rPr>
              <a:t>}</a:t>
            </a:r>
          </a:p>
        </p:txBody>
      </p:sp>
      <p:grpSp>
        <p:nvGrpSpPr>
          <p:cNvPr id="6" name="Google Shape;1162;p65">
            <a:extLst>
              <a:ext uri="{FF2B5EF4-FFF2-40B4-BE49-F238E27FC236}">
                <a16:creationId xmlns:a16="http://schemas.microsoft.com/office/drawing/2014/main" id="{82570731-711C-BA47-A77B-701D0C2A44C9}"/>
              </a:ext>
            </a:extLst>
          </p:cNvPr>
          <p:cNvGrpSpPr/>
          <p:nvPr/>
        </p:nvGrpSpPr>
        <p:grpSpPr>
          <a:xfrm>
            <a:off x="6313982" y="2253120"/>
            <a:ext cx="1382503" cy="3248775"/>
            <a:chOff x="3959932" y="548681"/>
            <a:chExt cx="1332148" cy="2844314"/>
          </a:xfrm>
        </p:grpSpPr>
        <p:sp>
          <p:nvSpPr>
            <p:cNvPr id="7" name="Google Shape;1163;p65">
              <a:extLst>
                <a:ext uri="{FF2B5EF4-FFF2-40B4-BE49-F238E27FC236}">
                  <a16:creationId xmlns:a16="http://schemas.microsoft.com/office/drawing/2014/main" id="{F14A9C9E-779E-9845-B253-3ED8E676CC60}"/>
                </a:ext>
              </a:extLst>
            </p:cNvPr>
            <p:cNvSpPr/>
            <p:nvPr/>
          </p:nvSpPr>
          <p:spPr>
            <a:xfrm rot="5400000">
              <a:off x="3994538" y="530681"/>
              <a:ext cx="468000" cy="504000"/>
            </a:xfrm>
            <a:prstGeom prst="homePlate">
              <a:avLst>
                <a:gd name="adj" fmla="val 50000"/>
              </a:avLst>
            </a:prstGeom>
            <a:solidFill>
              <a:srgbClr val="005089"/>
            </a:solidFill>
            <a:ln w="25400" cap="flat" cmpd="sng">
              <a:solidFill>
                <a:srgbClr val="003A6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Raleway" panose="020B0503030101060003" pitchFamily="34" charset="77"/>
              </a:endParaRPr>
            </a:p>
          </p:txBody>
        </p:sp>
        <p:sp>
          <p:nvSpPr>
            <p:cNvPr id="8" name="Google Shape;1164;p65">
              <a:extLst>
                <a:ext uri="{FF2B5EF4-FFF2-40B4-BE49-F238E27FC236}">
                  <a16:creationId xmlns:a16="http://schemas.microsoft.com/office/drawing/2014/main" id="{C9ECBD7C-AFD8-5640-9A6D-86072825412F}"/>
                </a:ext>
              </a:extLst>
            </p:cNvPr>
            <p:cNvSpPr txBox="1"/>
            <p:nvPr/>
          </p:nvSpPr>
          <p:spPr>
            <a:xfrm rot="10800000">
              <a:off x="3976530" y="548717"/>
              <a:ext cx="504000" cy="35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 dirty="0">
                  <a:solidFill>
                    <a:srgbClr val="FFFFFF"/>
                  </a:solidFill>
                  <a:latin typeface="Raleway" panose="020B0503030101060003" pitchFamily="34" charset="77"/>
                  <a:ea typeface="Calibri"/>
                  <a:cs typeface="Calibri"/>
                  <a:sym typeface="Calibri"/>
                </a:rPr>
                <a:t>x</a:t>
              </a:r>
              <a:endParaRPr sz="1800" dirty="0">
                <a:solidFill>
                  <a:srgbClr val="FFFFFF"/>
                </a:solidFill>
                <a:latin typeface="Raleway" panose="020B0503030101060003" pitchFamily="34" charset="77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Google Shape;1165;p65">
              <a:extLst>
                <a:ext uri="{FF2B5EF4-FFF2-40B4-BE49-F238E27FC236}">
                  <a16:creationId xmlns:a16="http://schemas.microsoft.com/office/drawing/2014/main" id="{C88DEBB3-3137-5149-884D-E3A3FFE8AFC0}"/>
                </a:ext>
              </a:extLst>
            </p:cNvPr>
            <p:cNvSpPr/>
            <p:nvPr/>
          </p:nvSpPr>
          <p:spPr>
            <a:xfrm>
              <a:off x="3959932" y="1340768"/>
              <a:ext cx="540000" cy="504000"/>
            </a:xfrm>
            <a:prstGeom prst="ellipse">
              <a:avLst/>
            </a:prstGeom>
            <a:solidFill>
              <a:srgbClr val="A6A6A6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 dirty="0">
                  <a:solidFill>
                    <a:srgbClr val="FFFFFF"/>
                  </a:solidFill>
                  <a:latin typeface="Raleway" panose="020B0503030101060003" pitchFamily="34" charset="77"/>
                  <a:ea typeface="Calibri"/>
                  <a:cs typeface="Calibri"/>
                  <a:sym typeface="Calibri"/>
                </a:rPr>
                <a:t>x</a:t>
              </a:r>
              <a:endParaRPr sz="1800" dirty="0">
                <a:solidFill>
                  <a:srgbClr val="FFFFFF"/>
                </a:solidFill>
                <a:latin typeface="Raleway" panose="020B0503030101060003" pitchFamily="34" charset="77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" name="Google Shape;1166;p65">
              <a:extLst>
                <a:ext uri="{FF2B5EF4-FFF2-40B4-BE49-F238E27FC236}">
                  <a16:creationId xmlns:a16="http://schemas.microsoft.com/office/drawing/2014/main" id="{2278EBBC-43F1-C441-A854-6E02DACF8540}"/>
                </a:ext>
              </a:extLst>
            </p:cNvPr>
            <p:cNvSpPr/>
            <p:nvPr/>
          </p:nvSpPr>
          <p:spPr>
            <a:xfrm>
              <a:off x="3959932" y="2132856"/>
              <a:ext cx="540000" cy="504000"/>
            </a:xfrm>
            <a:prstGeom prst="ellipse">
              <a:avLst/>
            </a:prstGeom>
            <a:solidFill>
              <a:srgbClr val="A6A6A6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 dirty="0">
                  <a:solidFill>
                    <a:srgbClr val="FFFFFF"/>
                  </a:solidFill>
                  <a:latin typeface="Raleway" panose="020B0503030101060003" pitchFamily="34" charset="77"/>
                  <a:ea typeface="Calibri"/>
                  <a:cs typeface="Calibri"/>
                  <a:sym typeface="Calibri"/>
                </a:rPr>
                <a:t>+</a:t>
              </a:r>
              <a:endParaRPr sz="1800" dirty="0">
                <a:solidFill>
                  <a:srgbClr val="FFFFFF"/>
                </a:solidFill>
                <a:latin typeface="Raleway" panose="020B0503030101060003" pitchFamily="34" charset="77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1" name="Google Shape;1167;p65">
              <a:extLst>
                <a:ext uri="{FF2B5EF4-FFF2-40B4-BE49-F238E27FC236}">
                  <a16:creationId xmlns:a16="http://schemas.microsoft.com/office/drawing/2014/main" id="{C89DC3BC-B59C-8B49-BF9E-52DF7680829C}"/>
                </a:ext>
              </a:extLst>
            </p:cNvPr>
            <p:cNvCxnSpPr>
              <a:stCxn id="9" idx="4"/>
              <a:endCxn id="10" idx="0"/>
            </p:cNvCxnSpPr>
            <p:nvPr/>
          </p:nvCxnSpPr>
          <p:spPr>
            <a:xfrm>
              <a:off x="4229932" y="1844768"/>
              <a:ext cx="0" cy="288000"/>
            </a:xfrm>
            <a:prstGeom prst="straightConnector1">
              <a:avLst/>
            </a:prstGeom>
            <a:noFill/>
            <a:ln w="15875" cap="flat" cmpd="sng">
              <a:solidFill>
                <a:srgbClr val="333333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12" name="Google Shape;1168;p65">
              <a:extLst>
                <a:ext uri="{FF2B5EF4-FFF2-40B4-BE49-F238E27FC236}">
                  <a16:creationId xmlns:a16="http://schemas.microsoft.com/office/drawing/2014/main" id="{3D97E3D8-7131-EF47-AC2E-72A7D4D7F834}"/>
                </a:ext>
              </a:extLst>
            </p:cNvPr>
            <p:cNvSpPr/>
            <p:nvPr/>
          </p:nvSpPr>
          <p:spPr>
            <a:xfrm>
              <a:off x="4680012" y="1948589"/>
              <a:ext cx="612068" cy="323515"/>
            </a:xfrm>
            <a:prstGeom prst="flowChartProcess">
              <a:avLst/>
            </a:prstGeom>
            <a:solidFill>
              <a:srgbClr val="FFCD78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 dirty="0">
                  <a:solidFill>
                    <a:srgbClr val="000000"/>
                  </a:solidFill>
                  <a:latin typeface="Raleway" panose="020B0503030101060003" pitchFamily="34" charset="77"/>
                  <a:ea typeface="Calibri"/>
                  <a:cs typeface="Calibri"/>
                  <a:sym typeface="Calibri"/>
                </a:rPr>
                <a:t>30</a:t>
              </a:r>
              <a:endParaRPr sz="1600" dirty="0">
                <a:solidFill>
                  <a:srgbClr val="000000"/>
                </a:solidFill>
                <a:latin typeface="Raleway" panose="020B0503030101060003" pitchFamily="34" charset="77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3" name="Google Shape;1169;p65">
              <a:extLst>
                <a:ext uri="{FF2B5EF4-FFF2-40B4-BE49-F238E27FC236}">
                  <a16:creationId xmlns:a16="http://schemas.microsoft.com/office/drawing/2014/main" id="{5F25DBE9-68AE-9C4E-8772-8654253DEB64}"/>
                </a:ext>
              </a:extLst>
            </p:cNvPr>
            <p:cNvCxnSpPr>
              <a:stCxn id="12" idx="2"/>
              <a:endCxn id="10" idx="6"/>
            </p:cNvCxnSpPr>
            <p:nvPr/>
          </p:nvCxnSpPr>
          <p:spPr>
            <a:xfrm rot="5400000">
              <a:off x="4686496" y="2085354"/>
              <a:ext cx="112800" cy="486300"/>
            </a:xfrm>
            <a:prstGeom prst="bentConnector2">
              <a:avLst/>
            </a:prstGeom>
            <a:noFill/>
            <a:ln w="158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14" name="Google Shape;1170;p65">
              <a:extLst>
                <a:ext uri="{FF2B5EF4-FFF2-40B4-BE49-F238E27FC236}">
                  <a16:creationId xmlns:a16="http://schemas.microsoft.com/office/drawing/2014/main" id="{A923F8AA-5210-5841-BB92-E75FFEFA3741}"/>
                </a:ext>
              </a:extLst>
            </p:cNvPr>
            <p:cNvSpPr/>
            <p:nvPr/>
          </p:nvSpPr>
          <p:spPr>
            <a:xfrm rot="-5400000">
              <a:off x="3997389" y="2906995"/>
              <a:ext cx="468000" cy="504000"/>
            </a:xfrm>
            <a:prstGeom prst="homePlate">
              <a:avLst>
                <a:gd name="adj" fmla="val 50000"/>
              </a:avLst>
            </a:prstGeom>
            <a:solidFill>
              <a:srgbClr val="005089"/>
            </a:solidFill>
            <a:ln w="25400" cap="flat" cmpd="sng">
              <a:solidFill>
                <a:srgbClr val="003A6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Raleway" panose="020B0503030101060003" pitchFamily="34" charset="77"/>
              </a:endParaRPr>
            </a:p>
          </p:txBody>
        </p:sp>
        <p:sp>
          <p:nvSpPr>
            <p:cNvPr id="15" name="Google Shape;1171;p65">
              <a:extLst>
                <a:ext uri="{FF2B5EF4-FFF2-40B4-BE49-F238E27FC236}">
                  <a16:creationId xmlns:a16="http://schemas.microsoft.com/office/drawing/2014/main" id="{C671E680-3D23-B74D-97E4-37C57A2AEFEB}"/>
                </a:ext>
              </a:extLst>
            </p:cNvPr>
            <p:cNvSpPr txBox="1"/>
            <p:nvPr/>
          </p:nvSpPr>
          <p:spPr>
            <a:xfrm>
              <a:off x="3979373" y="3041940"/>
              <a:ext cx="504000" cy="35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 dirty="0">
                  <a:solidFill>
                    <a:srgbClr val="FFFFFF"/>
                  </a:solidFill>
                  <a:latin typeface="Raleway" panose="020B0503030101060003" pitchFamily="34" charset="77"/>
                  <a:ea typeface="Calibri"/>
                  <a:cs typeface="Calibri"/>
                  <a:sym typeface="Calibri"/>
                </a:rPr>
                <a:t>y</a:t>
              </a:r>
              <a:endParaRPr sz="1800" dirty="0">
                <a:solidFill>
                  <a:srgbClr val="FFFFFF"/>
                </a:solidFill>
                <a:latin typeface="Raleway" panose="020B0503030101060003" pitchFamily="34" charset="77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6" name="Google Shape;1172;p65">
              <a:extLst>
                <a:ext uri="{FF2B5EF4-FFF2-40B4-BE49-F238E27FC236}">
                  <a16:creationId xmlns:a16="http://schemas.microsoft.com/office/drawing/2014/main" id="{D13FA32A-A417-0746-BC65-1D79FD3C8677}"/>
                </a:ext>
              </a:extLst>
            </p:cNvPr>
            <p:cNvCxnSpPr>
              <a:stCxn id="10" idx="4"/>
              <a:endCxn id="14" idx="3"/>
            </p:cNvCxnSpPr>
            <p:nvPr/>
          </p:nvCxnSpPr>
          <p:spPr>
            <a:xfrm>
              <a:off x="4229932" y="2636856"/>
              <a:ext cx="1500" cy="288000"/>
            </a:xfrm>
            <a:prstGeom prst="straightConnector1">
              <a:avLst/>
            </a:prstGeom>
            <a:noFill/>
            <a:ln w="15875" cap="flat" cmpd="sng">
              <a:solidFill>
                <a:srgbClr val="333333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sp>
        <p:nvSpPr>
          <p:cNvPr id="17" name="Google Shape;1173;p65">
            <a:extLst>
              <a:ext uri="{FF2B5EF4-FFF2-40B4-BE49-F238E27FC236}">
                <a16:creationId xmlns:a16="http://schemas.microsoft.com/office/drawing/2014/main" id="{B7F9631A-15B6-9C4A-AF2E-D20ECC4AEEB1}"/>
              </a:ext>
            </a:extLst>
          </p:cNvPr>
          <p:cNvSpPr/>
          <p:nvPr/>
        </p:nvSpPr>
        <p:spPr>
          <a:xfrm>
            <a:off x="2239991" y="3562850"/>
            <a:ext cx="3490200" cy="285900"/>
          </a:xfrm>
          <a:prstGeom prst="rect">
            <a:avLst/>
          </a:prstGeom>
          <a:solidFill>
            <a:srgbClr val="FFCD78">
              <a:alpha val="298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  <a:latin typeface="Raleway" panose="020B0503030101060003" pitchFamily="34" charset="77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174;p65">
            <a:extLst>
              <a:ext uri="{FF2B5EF4-FFF2-40B4-BE49-F238E27FC236}">
                <a16:creationId xmlns:a16="http://schemas.microsoft.com/office/drawing/2014/main" id="{8FBB8ED3-A66C-024B-8018-A4E071444F38}"/>
              </a:ext>
            </a:extLst>
          </p:cNvPr>
          <p:cNvSpPr/>
          <p:nvPr/>
        </p:nvSpPr>
        <p:spPr>
          <a:xfrm>
            <a:off x="2250409" y="4507030"/>
            <a:ext cx="3325500" cy="285900"/>
          </a:xfrm>
          <a:prstGeom prst="rect">
            <a:avLst/>
          </a:prstGeom>
          <a:solidFill>
            <a:srgbClr val="CCF171">
              <a:alpha val="298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  <a:latin typeface="Raleway" panose="020B0503030101060003" pitchFamily="34" charset="77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175;p65">
            <a:extLst>
              <a:ext uri="{FF2B5EF4-FFF2-40B4-BE49-F238E27FC236}">
                <a16:creationId xmlns:a16="http://schemas.microsoft.com/office/drawing/2014/main" id="{A0FB734D-38C3-A842-83FF-51FB475C3476}"/>
              </a:ext>
            </a:extLst>
          </p:cNvPr>
          <p:cNvSpPr/>
          <p:nvPr/>
        </p:nvSpPr>
        <p:spPr>
          <a:xfrm>
            <a:off x="2239991" y="4048770"/>
            <a:ext cx="2640900" cy="285900"/>
          </a:xfrm>
          <a:prstGeom prst="rect">
            <a:avLst/>
          </a:prstGeom>
          <a:solidFill>
            <a:srgbClr val="B4DDFF">
              <a:alpha val="298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  <a:latin typeface="Raleway" panose="020B0503030101060003" pitchFamily="34" charset="77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1176;p65">
            <a:extLst>
              <a:ext uri="{FF2B5EF4-FFF2-40B4-BE49-F238E27FC236}">
                <a16:creationId xmlns:a16="http://schemas.microsoft.com/office/drawing/2014/main" id="{F74DCA75-7F8E-C64B-A2C1-7C55C2E91E12}"/>
              </a:ext>
            </a:extLst>
          </p:cNvPr>
          <p:cNvSpPr/>
          <p:nvPr/>
        </p:nvSpPr>
        <p:spPr>
          <a:xfrm>
            <a:off x="3746216" y="4052308"/>
            <a:ext cx="540600" cy="285900"/>
          </a:xfrm>
          <a:prstGeom prst="rect">
            <a:avLst/>
          </a:prstGeom>
          <a:solidFill>
            <a:srgbClr val="1FA2FF">
              <a:alpha val="298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  <a:latin typeface="Raleway" panose="020B0503030101060003" pitchFamily="34" charset="77"/>
              <a:ea typeface="Calibri"/>
              <a:cs typeface="Calibri"/>
              <a:sym typeface="Calibri"/>
            </a:endParaRPr>
          </a:p>
        </p:txBody>
      </p:sp>
      <p:cxnSp>
        <p:nvCxnSpPr>
          <p:cNvPr id="21" name="Google Shape;1177;p65">
            <a:extLst>
              <a:ext uri="{FF2B5EF4-FFF2-40B4-BE49-F238E27FC236}">
                <a16:creationId xmlns:a16="http://schemas.microsoft.com/office/drawing/2014/main" id="{8B360675-D3C3-3B4A-8760-EB7D93E4A97E}"/>
              </a:ext>
            </a:extLst>
          </p:cNvPr>
          <p:cNvCxnSpPr>
            <a:cxnSpLocks/>
            <a:stCxn id="17" idx="0"/>
            <a:endCxn id="30" idx="1"/>
          </p:cNvCxnSpPr>
          <p:nvPr/>
        </p:nvCxnSpPr>
        <p:spPr>
          <a:xfrm flipV="1">
            <a:off x="3985091" y="2509625"/>
            <a:ext cx="2251416" cy="1053225"/>
          </a:xfrm>
          <a:prstGeom prst="straightConnector1">
            <a:avLst/>
          </a:prstGeom>
          <a:noFill/>
          <a:ln w="15875" cap="flat" cmpd="sng">
            <a:solidFill>
              <a:srgbClr val="A2A2A2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22" name="Google Shape;1179;p65">
            <a:extLst>
              <a:ext uri="{FF2B5EF4-FFF2-40B4-BE49-F238E27FC236}">
                <a16:creationId xmlns:a16="http://schemas.microsoft.com/office/drawing/2014/main" id="{2BA6A908-4C01-E142-9BCF-A7C4F6677111}"/>
              </a:ext>
            </a:extLst>
          </p:cNvPr>
          <p:cNvCxnSpPr>
            <a:cxnSpLocks/>
            <a:stCxn id="20" idx="3"/>
            <a:endCxn id="29" idx="1"/>
          </p:cNvCxnSpPr>
          <p:nvPr/>
        </p:nvCxnSpPr>
        <p:spPr>
          <a:xfrm flipV="1">
            <a:off x="4286816" y="3409027"/>
            <a:ext cx="1911074" cy="786231"/>
          </a:xfrm>
          <a:prstGeom prst="straightConnector1">
            <a:avLst/>
          </a:prstGeom>
          <a:noFill/>
          <a:ln w="15875" cap="flat" cmpd="sng">
            <a:solidFill>
              <a:srgbClr val="A2A2A2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23" name="Google Shape;1181;p65">
            <a:extLst>
              <a:ext uri="{FF2B5EF4-FFF2-40B4-BE49-F238E27FC236}">
                <a16:creationId xmlns:a16="http://schemas.microsoft.com/office/drawing/2014/main" id="{A31176B2-487E-9742-8EDC-10EEF1A39E6C}"/>
              </a:ext>
            </a:extLst>
          </p:cNvPr>
          <p:cNvCxnSpPr>
            <a:cxnSpLocks/>
            <a:stCxn id="19" idx="3"/>
            <a:endCxn id="26" idx="1"/>
          </p:cNvCxnSpPr>
          <p:nvPr/>
        </p:nvCxnSpPr>
        <p:spPr>
          <a:xfrm>
            <a:off x="4880891" y="4191720"/>
            <a:ext cx="1306710" cy="57226"/>
          </a:xfrm>
          <a:prstGeom prst="straightConnector1">
            <a:avLst/>
          </a:prstGeom>
          <a:noFill/>
          <a:ln w="15875" cap="flat" cmpd="sng">
            <a:solidFill>
              <a:srgbClr val="A2A2A2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24" name="Google Shape;1183;p65">
            <a:extLst>
              <a:ext uri="{FF2B5EF4-FFF2-40B4-BE49-F238E27FC236}">
                <a16:creationId xmlns:a16="http://schemas.microsoft.com/office/drawing/2014/main" id="{14666B78-8099-C348-B956-064500515D7F}"/>
              </a:ext>
            </a:extLst>
          </p:cNvPr>
          <p:cNvCxnSpPr>
            <a:cxnSpLocks/>
            <a:stCxn id="18" idx="3"/>
            <a:endCxn id="25" idx="1"/>
          </p:cNvCxnSpPr>
          <p:nvPr/>
        </p:nvCxnSpPr>
        <p:spPr>
          <a:xfrm>
            <a:off x="5575909" y="4649980"/>
            <a:ext cx="621990" cy="555820"/>
          </a:xfrm>
          <a:prstGeom prst="straightConnector1">
            <a:avLst/>
          </a:prstGeom>
          <a:noFill/>
          <a:ln w="15875" cap="flat" cmpd="sng">
            <a:solidFill>
              <a:srgbClr val="A2A2A2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25" name="Google Shape;1184;p65">
            <a:extLst>
              <a:ext uri="{FF2B5EF4-FFF2-40B4-BE49-F238E27FC236}">
                <a16:creationId xmlns:a16="http://schemas.microsoft.com/office/drawing/2014/main" id="{29AC6C08-D735-2A47-A663-153323BBF281}"/>
              </a:ext>
            </a:extLst>
          </p:cNvPr>
          <p:cNvSpPr/>
          <p:nvPr/>
        </p:nvSpPr>
        <p:spPr>
          <a:xfrm>
            <a:off x="6197899" y="4877600"/>
            <a:ext cx="798000" cy="656400"/>
          </a:xfrm>
          <a:prstGeom prst="rect">
            <a:avLst/>
          </a:prstGeom>
          <a:solidFill>
            <a:srgbClr val="CCF171">
              <a:alpha val="298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  <a:latin typeface="Raleway" panose="020B0503030101060003" pitchFamily="34" charset="77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1182;p65">
            <a:extLst>
              <a:ext uri="{FF2B5EF4-FFF2-40B4-BE49-F238E27FC236}">
                <a16:creationId xmlns:a16="http://schemas.microsoft.com/office/drawing/2014/main" id="{88C67919-F2B0-D74D-974A-979BAC7577E1}"/>
              </a:ext>
            </a:extLst>
          </p:cNvPr>
          <p:cNvSpPr/>
          <p:nvPr/>
        </p:nvSpPr>
        <p:spPr>
          <a:xfrm>
            <a:off x="6187601" y="3803596"/>
            <a:ext cx="1585500" cy="890700"/>
          </a:xfrm>
          <a:prstGeom prst="rect">
            <a:avLst/>
          </a:prstGeom>
          <a:solidFill>
            <a:srgbClr val="69BFFE">
              <a:alpha val="298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  <a:latin typeface="Raleway" panose="020B0503030101060003" pitchFamily="34" charset="77"/>
              <a:ea typeface="Calibri"/>
              <a:cs typeface="Calibri"/>
              <a:sym typeface="Calibri"/>
            </a:endParaRPr>
          </a:p>
        </p:txBody>
      </p:sp>
      <p:cxnSp>
        <p:nvCxnSpPr>
          <p:cNvPr id="27" name="Google Shape;1185;p65">
            <a:extLst>
              <a:ext uri="{FF2B5EF4-FFF2-40B4-BE49-F238E27FC236}">
                <a16:creationId xmlns:a16="http://schemas.microsoft.com/office/drawing/2014/main" id="{12AD27BF-0D50-0C4E-BC5E-D53560F67DDD}"/>
              </a:ext>
            </a:extLst>
          </p:cNvPr>
          <p:cNvCxnSpPr>
            <a:cxnSpLocks/>
          </p:cNvCxnSpPr>
          <p:nvPr/>
        </p:nvCxnSpPr>
        <p:spPr>
          <a:xfrm rot="5400000">
            <a:off x="6278335" y="2899598"/>
            <a:ext cx="424500" cy="196800"/>
          </a:xfrm>
          <a:prstGeom prst="bentConnector3">
            <a:avLst>
              <a:gd name="adj1" fmla="val 50000"/>
            </a:avLst>
          </a:prstGeom>
          <a:noFill/>
          <a:ln w="15875" cap="flat" cmpd="sng">
            <a:solidFill>
              <a:srgbClr val="00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8" name="Google Shape;1186;p65">
            <a:extLst>
              <a:ext uri="{FF2B5EF4-FFF2-40B4-BE49-F238E27FC236}">
                <a16:creationId xmlns:a16="http://schemas.microsoft.com/office/drawing/2014/main" id="{DBB88E9E-4F70-BB44-B6A5-1AC13659B517}"/>
              </a:ext>
            </a:extLst>
          </p:cNvPr>
          <p:cNvCxnSpPr>
            <a:cxnSpLocks/>
          </p:cNvCxnSpPr>
          <p:nvPr/>
        </p:nvCxnSpPr>
        <p:spPr>
          <a:xfrm rot="-5400000" flipH="1">
            <a:off x="6476485" y="2898248"/>
            <a:ext cx="424500" cy="199500"/>
          </a:xfrm>
          <a:prstGeom prst="bentConnector3">
            <a:avLst>
              <a:gd name="adj1" fmla="val 50000"/>
            </a:avLst>
          </a:prstGeom>
          <a:noFill/>
          <a:ln w="15875" cap="flat" cmpd="sng">
            <a:solidFill>
              <a:srgbClr val="00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9" name="Google Shape;1180;p65">
            <a:extLst>
              <a:ext uri="{FF2B5EF4-FFF2-40B4-BE49-F238E27FC236}">
                <a16:creationId xmlns:a16="http://schemas.microsoft.com/office/drawing/2014/main" id="{BC4FA206-1230-5245-9AF6-8CCD14CD3F82}"/>
              </a:ext>
            </a:extLst>
          </p:cNvPr>
          <p:cNvSpPr/>
          <p:nvPr/>
        </p:nvSpPr>
        <p:spPr>
          <a:xfrm>
            <a:off x="6197890" y="3064027"/>
            <a:ext cx="785100" cy="690000"/>
          </a:xfrm>
          <a:prstGeom prst="rect">
            <a:avLst/>
          </a:prstGeom>
          <a:solidFill>
            <a:srgbClr val="1FA2FF">
              <a:alpha val="6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  <a:latin typeface="Raleway" panose="020B0503030101060003" pitchFamily="34" charset="77"/>
              <a:ea typeface="Calibri"/>
              <a:cs typeface="Calibri"/>
              <a:sym typeface="Calibri"/>
            </a:endParaRPr>
          </a:p>
        </p:txBody>
      </p:sp>
      <p:sp>
        <p:nvSpPr>
          <p:cNvPr id="30" name="Google Shape;1178;p65">
            <a:extLst>
              <a:ext uri="{FF2B5EF4-FFF2-40B4-BE49-F238E27FC236}">
                <a16:creationId xmlns:a16="http://schemas.microsoft.com/office/drawing/2014/main" id="{9006F11D-397C-9440-8E26-04680842D91E}"/>
              </a:ext>
            </a:extLst>
          </p:cNvPr>
          <p:cNvSpPr/>
          <p:nvPr/>
        </p:nvSpPr>
        <p:spPr>
          <a:xfrm>
            <a:off x="6236507" y="2164625"/>
            <a:ext cx="777300" cy="690000"/>
          </a:xfrm>
          <a:prstGeom prst="rect">
            <a:avLst/>
          </a:prstGeom>
          <a:solidFill>
            <a:srgbClr val="FFCD78">
              <a:alpha val="298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  <a:latin typeface="Raleway" panose="020B0503030101060003" pitchFamily="34" charset="77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2843657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8"/>
          <p:cNvSpPr/>
          <p:nvPr/>
        </p:nvSpPr>
        <p:spPr>
          <a:xfrm>
            <a:off x="789885" y="515754"/>
            <a:ext cx="7389000" cy="5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3500" b="1" dirty="0">
                <a:solidFill>
                  <a:srgbClr val="595959"/>
                </a:solidFill>
                <a:latin typeface="Raleway"/>
                <a:ea typeface="Raleway"/>
                <a:cs typeface="Raleway"/>
                <a:sym typeface="Raleway"/>
              </a:rPr>
              <a:t>Kernels: </a:t>
            </a:r>
            <a:r>
              <a:rPr lang="de-DE" sz="3500" dirty="0">
                <a:solidFill>
                  <a:srgbClr val="595959"/>
                </a:solidFill>
                <a:latin typeface="Raleway"/>
                <a:ea typeface="Raleway"/>
                <a:cs typeface="Raleway"/>
                <a:sym typeface="Raleway"/>
              </a:rPr>
              <a:t>Streaming Data </a:t>
            </a:r>
            <a:endParaRPr sz="3500" dirty="0">
              <a:solidFill>
                <a:srgbClr val="595959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latin typeface="Raleway" panose="020B0503030101060003" pitchFamily="34" charset="77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solidFill>
                <a:srgbClr val="7F7F7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40" name="Google Shape;140;p28"/>
          <p:cNvSpPr txBox="1"/>
          <p:nvPr/>
        </p:nvSpPr>
        <p:spPr>
          <a:xfrm>
            <a:off x="8475260" y="6356354"/>
            <a:ext cx="409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rgbClr val="888888"/>
                </a:solidFill>
                <a:latin typeface="Raleway" panose="020B0503030101060003" pitchFamily="34" charset="77"/>
                <a:ea typeface="Calibri"/>
                <a:cs typeface="Calibri"/>
                <a:sym typeface="Calibri"/>
              </a:rPr>
              <a:t>57</a:t>
            </a:fld>
            <a:endParaRPr sz="1200" dirty="0">
              <a:solidFill>
                <a:srgbClr val="888888"/>
              </a:solidFill>
              <a:latin typeface="Raleway" panose="020B0503030101060003" pitchFamily="34" charset="77"/>
              <a:ea typeface="Calibri"/>
              <a:cs typeface="Calibri"/>
              <a:sym typeface="Calibri"/>
            </a:endParaRPr>
          </a:p>
        </p:txBody>
      </p:sp>
      <p:pic>
        <p:nvPicPr>
          <p:cNvPr id="33" name="Google Shape;1914;p91">
            <a:extLst>
              <a:ext uri="{FF2B5EF4-FFF2-40B4-BE49-F238E27FC236}">
                <a16:creationId xmlns:a16="http://schemas.microsoft.com/office/drawing/2014/main" id="{9969F891-A9C0-4644-BA09-C89374F1FE22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76797" y="1716287"/>
            <a:ext cx="2390405" cy="342542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351899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8"/>
          <p:cNvSpPr/>
          <p:nvPr/>
        </p:nvSpPr>
        <p:spPr>
          <a:xfrm>
            <a:off x="789885" y="515754"/>
            <a:ext cx="7389000" cy="5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3500" b="1" dirty="0">
                <a:solidFill>
                  <a:srgbClr val="595959"/>
                </a:solidFill>
                <a:latin typeface="Raleway"/>
                <a:ea typeface="Raleway"/>
                <a:cs typeface="Raleway"/>
                <a:sym typeface="Raleway"/>
              </a:rPr>
              <a:t>Kernels: </a:t>
            </a:r>
            <a:r>
              <a:rPr lang="de-DE" sz="3500" dirty="0">
                <a:solidFill>
                  <a:srgbClr val="595959"/>
                </a:solidFill>
                <a:latin typeface="Raleway"/>
                <a:ea typeface="Raleway"/>
                <a:cs typeface="Raleway"/>
                <a:sym typeface="Raleway"/>
              </a:rPr>
              <a:t>Streaming Data </a:t>
            </a:r>
            <a:endParaRPr sz="3500" dirty="0">
              <a:solidFill>
                <a:srgbClr val="595959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latin typeface="Raleway" panose="020B0503030101060003" pitchFamily="34" charset="77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solidFill>
                <a:srgbClr val="7F7F7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40" name="Google Shape;140;p28"/>
          <p:cNvSpPr txBox="1"/>
          <p:nvPr/>
        </p:nvSpPr>
        <p:spPr>
          <a:xfrm>
            <a:off x="8475260" y="6356354"/>
            <a:ext cx="409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rgbClr val="888888"/>
                </a:solidFill>
                <a:latin typeface="Raleway" panose="020B0503030101060003" pitchFamily="34" charset="77"/>
                <a:ea typeface="Calibri"/>
                <a:cs typeface="Calibri"/>
                <a:sym typeface="Calibri"/>
              </a:rPr>
              <a:t>58</a:t>
            </a:fld>
            <a:endParaRPr sz="1200" dirty="0">
              <a:solidFill>
                <a:srgbClr val="888888"/>
              </a:solidFill>
              <a:latin typeface="Raleway" panose="020B0503030101060003" pitchFamily="34" charset="77"/>
              <a:ea typeface="Calibri"/>
              <a:cs typeface="Calibri"/>
              <a:sym typeface="Calibri"/>
            </a:endParaRPr>
          </a:p>
        </p:txBody>
      </p:sp>
      <p:pic>
        <p:nvPicPr>
          <p:cNvPr id="5" name="Google Shape;1920;p92">
            <a:extLst>
              <a:ext uri="{FF2B5EF4-FFF2-40B4-BE49-F238E27FC236}">
                <a16:creationId xmlns:a16="http://schemas.microsoft.com/office/drawing/2014/main" id="{8AEBBE97-0188-F846-A1C5-DBC54A69BDF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79782" y="1712241"/>
            <a:ext cx="1992527" cy="34254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0114901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8"/>
          <p:cNvSpPr/>
          <p:nvPr/>
        </p:nvSpPr>
        <p:spPr>
          <a:xfrm>
            <a:off x="789885" y="515754"/>
            <a:ext cx="7389000" cy="5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3500" b="1" dirty="0">
                <a:solidFill>
                  <a:srgbClr val="595959"/>
                </a:solidFill>
                <a:latin typeface="Raleway"/>
                <a:ea typeface="Raleway"/>
                <a:cs typeface="Raleway"/>
                <a:sym typeface="Raleway"/>
              </a:rPr>
              <a:t>Kernels: </a:t>
            </a:r>
            <a:r>
              <a:rPr lang="de-DE" sz="3500" dirty="0">
                <a:solidFill>
                  <a:srgbClr val="595959"/>
                </a:solidFill>
                <a:latin typeface="Raleway"/>
                <a:ea typeface="Raleway"/>
                <a:cs typeface="Raleway"/>
                <a:sym typeface="Raleway"/>
              </a:rPr>
              <a:t>Streaming Data </a:t>
            </a:r>
            <a:endParaRPr sz="3500" dirty="0">
              <a:solidFill>
                <a:srgbClr val="595959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latin typeface="Raleway" panose="020B0503030101060003" pitchFamily="34" charset="77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solidFill>
                <a:srgbClr val="7F7F7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40" name="Google Shape;140;p28"/>
          <p:cNvSpPr txBox="1"/>
          <p:nvPr/>
        </p:nvSpPr>
        <p:spPr>
          <a:xfrm>
            <a:off x="8475260" y="6356354"/>
            <a:ext cx="409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rgbClr val="888888"/>
                </a:solidFill>
                <a:latin typeface="Raleway" panose="020B0503030101060003" pitchFamily="34" charset="77"/>
                <a:ea typeface="Calibri"/>
                <a:cs typeface="Calibri"/>
                <a:sym typeface="Calibri"/>
              </a:rPr>
              <a:t>59</a:t>
            </a:fld>
            <a:endParaRPr sz="1200" dirty="0">
              <a:solidFill>
                <a:srgbClr val="888888"/>
              </a:solidFill>
              <a:latin typeface="Raleway" panose="020B0503030101060003" pitchFamily="34" charset="77"/>
              <a:ea typeface="Calibri"/>
              <a:cs typeface="Calibri"/>
              <a:sym typeface="Calibri"/>
            </a:endParaRPr>
          </a:p>
        </p:txBody>
      </p:sp>
      <p:pic>
        <p:nvPicPr>
          <p:cNvPr id="5" name="Google Shape;1943;p93">
            <a:extLst>
              <a:ext uri="{FF2B5EF4-FFF2-40B4-BE49-F238E27FC236}">
                <a16:creationId xmlns:a16="http://schemas.microsoft.com/office/drawing/2014/main" id="{1608849D-8DDF-1445-A920-2F7BEDACEDA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1349" y="1723604"/>
            <a:ext cx="1658190" cy="34019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77721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8"/>
          <p:cNvSpPr/>
          <p:nvPr/>
        </p:nvSpPr>
        <p:spPr>
          <a:xfrm>
            <a:off x="789885" y="515754"/>
            <a:ext cx="7389000" cy="5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de-DE" sz="3500" b="1" dirty="0" err="1">
                <a:solidFill>
                  <a:srgbClr val="595959"/>
                </a:solidFill>
                <a:latin typeface="Raleway"/>
                <a:ea typeface="Raleway"/>
                <a:cs typeface="Raleway"/>
                <a:sym typeface="Raleway"/>
              </a:rPr>
              <a:t>Maxeler</a:t>
            </a:r>
            <a:r>
              <a:rPr lang="de-DE" sz="3500" b="1" dirty="0">
                <a:solidFill>
                  <a:srgbClr val="595959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de-DE" sz="3500" b="1" dirty="0" err="1">
                <a:solidFill>
                  <a:srgbClr val="595959"/>
                </a:solidFill>
                <a:latin typeface="Raleway"/>
                <a:ea typeface="Raleway"/>
                <a:cs typeface="Raleway"/>
                <a:sym typeface="Raleway"/>
              </a:rPr>
              <a:t>Dataflow</a:t>
            </a:r>
            <a:r>
              <a:rPr lang="de-DE" sz="3500" b="1" dirty="0">
                <a:solidFill>
                  <a:srgbClr val="595959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de-DE" sz="3500" b="1" dirty="0" err="1">
                <a:solidFill>
                  <a:srgbClr val="595959"/>
                </a:solidFill>
                <a:latin typeface="Raleway"/>
                <a:ea typeface="Raleway"/>
                <a:cs typeface="Raleway"/>
                <a:sym typeface="Raleway"/>
              </a:rPr>
              <a:t>Engines</a:t>
            </a:r>
            <a:r>
              <a:rPr lang="de-DE" sz="3500" b="1" dirty="0">
                <a:solidFill>
                  <a:srgbClr val="595959"/>
                </a:solidFill>
                <a:latin typeface="Raleway"/>
                <a:ea typeface="Raleway"/>
                <a:cs typeface="Raleway"/>
                <a:sym typeface="Raleway"/>
              </a:rPr>
              <a:t> (DFEs)</a:t>
            </a:r>
            <a:endParaRPr sz="3500" dirty="0">
              <a:solidFill>
                <a:srgbClr val="595959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latin typeface="Raleway" panose="020B0503030101060003" pitchFamily="34" charset="77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solidFill>
                <a:srgbClr val="7F7F7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40" name="Google Shape;140;p28"/>
          <p:cNvSpPr txBox="1"/>
          <p:nvPr/>
        </p:nvSpPr>
        <p:spPr>
          <a:xfrm>
            <a:off x="8475260" y="6356354"/>
            <a:ext cx="409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rgbClr val="888888"/>
                </a:solidFill>
                <a:latin typeface="Raleway" panose="020B0503030101060003" pitchFamily="34" charset="77"/>
                <a:ea typeface="Calibri"/>
                <a:cs typeface="Calibri"/>
                <a:sym typeface="Calibri"/>
              </a:rPr>
              <a:t>6</a:t>
            </a:fld>
            <a:endParaRPr sz="1200" dirty="0">
              <a:solidFill>
                <a:srgbClr val="888888"/>
              </a:solidFill>
              <a:latin typeface="Raleway" panose="020B0503030101060003" pitchFamily="34" charset="77"/>
              <a:ea typeface="Calibri"/>
              <a:cs typeface="Calibri"/>
              <a:sym typeface="Calibri"/>
            </a:endParaRP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5EB6411E-40A5-D34B-B1AE-BCB39E5A69AD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24996" y="1621895"/>
            <a:ext cx="3727232" cy="3242692"/>
          </a:xfrm>
          <a:prstGeom prst="rect">
            <a:avLst/>
          </a:prstGeom>
        </p:spPr>
      </p:pic>
      <p:pic>
        <p:nvPicPr>
          <p:cNvPr id="8" name="Picture 5">
            <a:extLst>
              <a:ext uri="{FF2B5EF4-FFF2-40B4-BE49-F238E27FC236}">
                <a16:creationId xmlns:a16="http://schemas.microsoft.com/office/drawing/2014/main" id="{C4CD25F8-1CC7-A847-AEC1-31543FBE486F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757444" y="1607493"/>
            <a:ext cx="4320480" cy="3830826"/>
          </a:xfrm>
          <a:prstGeom prst="rect">
            <a:avLst/>
          </a:prstGeom>
        </p:spPr>
      </p:pic>
      <p:cxnSp>
        <p:nvCxnSpPr>
          <p:cNvPr id="9" name="Straight Connector 7">
            <a:extLst>
              <a:ext uri="{FF2B5EF4-FFF2-40B4-BE49-F238E27FC236}">
                <a16:creationId xmlns:a16="http://schemas.microsoft.com/office/drawing/2014/main" id="{C4287447-167A-A445-8454-F0321CA8A5A5}"/>
              </a:ext>
            </a:extLst>
          </p:cNvPr>
          <p:cNvCxnSpPr/>
          <p:nvPr/>
        </p:nvCxnSpPr>
        <p:spPr>
          <a:xfrm>
            <a:off x="4613428" y="1333863"/>
            <a:ext cx="0" cy="417646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1">
            <a:extLst>
              <a:ext uri="{FF2B5EF4-FFF2-40B4-BE49-F238E27FC236}">
                <a16:creationId xmlns:a16="http://schemas.microsoft.com/office/drawing/2014/main" id="{66E72793-4540-8243-898B-6F8738921807}"/>
              </a:ext>
            </a:extLst>
          </p:cNvPr>
          <p:cNvSpPr txBox="1"/>
          <p:nvPr/>
        </p:nvSpPr>
        <p:spPr>
          <a:xfrm>
            <a:off x="5155022" y="5410349"/>
            <a:ext cx="352532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latin typeface="Raleway" panose="020B0503030101060003" pitchFamily="34" charset="77"/>
              </a:rPr>
              <a:t>DFE</a:t>
            </a:r>
          </a:p>
          <a:p>
            <a:pPr algn="ctr"/>
            <a:r>
              <a:rPr lang="en-US" sz="3200" dirty="0">
                <a:latin typeface="Raleway" panose="020B0503030101060003" pitchFamily="34" charset="77"/>
              </a:rPr>
              <a:t>(Dataflow Engine)</a:t>
            </a:r>
          </a:p>
        </p:txBody>
      </p:sp>
      <p:sp>
        <p:nvSpPr>
          <p:cNvPr id="11" name="TextBox 8">
            <a:extLst>
              <a:ext uri="{FF2B5EF4-FFF2-40B4-BE49-F238E27FC236}">
                <a16:creationId xmlns:a16="http://schemas.microsoft.com/office/drawing/2014/main" id="{6C669D34-E986-9E42-9A7C-7FB084D263FD}"/>
              </a:ext>
            </a:extLst>
          </p:cNvPr>
          <p:cNvSpPr txBox="1"/>
          <p:nvPr/>
        </p:nvSpPr>
        <p:spPr>
          <a:xfrm>
            <a:off x="1978163" y="5438319"/>
            <a:ext cx="105108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Raleway" panose="020B0503030101060003" pitchFamily="34" charset="77"/>
              </a:rPr>
              <a:t>CPU</a:t>
            </a:r>
          </a:p>
        </p:txBody>
      </p:sp>
    </p:spTree>
    <p:extLst>
      <p:ext uri="{BB962C8B-B14F-4D97-AF65-F5344CB8AC3E}">
        <p14:creationId xmlns:p14="http://schemas.microsoft.com/office/powerpoint/2010/main" val="415372285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8"/>
          <p:cNvSpPr/>
          <p:nvPr/>
        </p:nvSpPr>
        <p:spPr>
          <a:xfrm>
            <a:off x="789885" y="515754"/>
            <a:ext cx="7389000" cy="5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3500" b="1" dirty="0">
                <a:solidFill>
                  <a:srgbClr val="595959"/>
                </a:solidFill>
                <a:latin typeface="Raleway"/>
                <a:ea typeface="Raleway"/>
                <a:cs typeface="Raleway"/>
                <a:sym typeface="Raleway"/>
              </a:rPr>
              <a:t>Kernels: </a:t>
            </a:r>
            <a:r>
              <a:rPr lang="de-DE" sz="3500" dirty="0">
                <a:solidFill>
                  <a:srgbClr val="595959"/>
                </a:solidFill>
                <a:latin typeface="Raleway"/>
                <a:ea typeface="Raleway"/>
                <a:cs typeface="Raleway"/>
                <a:sym typeface="Raleway"/>
              </a:rPr>
              <a:t>Streaming Data </a:t>
            </a:r>
            <a:endParaRPr sz="3500" dirty="0">
              <a:solidFill>
                <a:srgbClr val="595959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latin typeface="Raleway" panose="020B0503030101060003" pitchFamily="34" charset="77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solidFill>
                <a:srgbClr val="7F7F7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40" name="Google Shape;140;p28"/>
          <p:cNvSpPr txBox="1"/>
          <p:nvPr/>
        </p:nvSpPr>
        <p:spPr>
          <a:xfrm>
            <a:off x="8475260" y="6356354"/>
            <a:ext cx="409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rgbClr val="888888"/>
                </a:solidFill>
                <a:latin typeface="Raleway" panose="020B0503030101060003" pitchFamily="34" charset="77"/>
                <a:ea typeface="Calibri"/>
                <a:cs typeface="Calibri"/>
                <a:sym typeface="Calibri"/>
              </a:rPr>
              <a:t>60</a:t>
            </a:fld>
            <a:endParaRPr sz="1200" dirty="0">
              <a:solidFill>
                <a:srgbClr val="888888"/>
              </a:solidFill>
              <a:latin typeface="Raleway" panose="020B0503030101060003" pitchFamily="34" charset="77"/>
              <a:ea typeface="Calibri"/>
              <a:cs typeface="Calibri"/>
              <a:sym typeface="Calibri"/>
            </a:endParaRPr>
          </a:p>
        </p:txBody>
      </p:sp>
      <p:pic>
        <p:nvPicPr>
          <p:cNvPr id="5" name="Google Shape;1957;p94">
            <a:extLst>
              <a:ext uri="{FF2B5EF4-FFF2-40B4-BE49-F238E27FC236}">
                <a16:creationId xmlns:a16="http://schemas.microsoft.com/office/drawing/2014/main" id="{AB133CF2-A37F-9C48-82D1-F2D2B79C4BD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07304" y="1715512"/>
            <a:ext cx="1667880" cy="34019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6004972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8"/>
          <p:cNvSpPr/>
          <p:nvPr/>
        </p:nvSpPr>
        <p:spPr>
          <a:xfrm>
            <a:off x="789885" y="515754"/>
            <a:ext cx="7389000" cy="5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3500" b="1" dirty="0">
                <a:solidFill>
                  <a:srgbClr val="595959"/>
                </a:solidFill>
                <a:latin typeface="Raleway"/>
                <a:ea typeface="Raleway"/>
                <a:cs typeface="Raleway"/>
                <a:sym typeface="Raleway"/>
              </a:rPr>
              <a:t>Kernels: </a:t>
            </a:r>
            <a:r>
              <a:rPr lang="de-DE" sz="3500" dirty="0">
                <a:solidFill>
                  <a:srgbClr val="595959"/>
                </a:solidFill>
                <a:latin typeface="Raleway"/>
                <a:ea typeface="Raleway"/>
                <a:cs typeface="Raleway"/>
                <a:sym typeface="Raleway"/>
              </a:rPr>
              <a:t>Streaming Data </a:t>
            </a:r>
            <a:endParaRPr sz="3500" dirty="0">
              <a:solidFill>
                <a:srgbClr val="595959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latin typeface="Raleway" panose="020B0503030101060003" pitchFamily="34" charset="77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solidFill>
                <a:srgbClr val="7F7F7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40" name="Google Shape;140;p28"/>
          <p:cNvSpPr txBox="1"/>
          <p:nvPr/>
        </p:nvSpPr>
        <p:spPr>
          <a:xfrm>
            <a:off x="8475260" y="6356354"/>
            <a:ext cx="409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rgbClr val="888888"/>
                </a:solidFill>
                <a:latin typeface="Raleway" panose="020B0503030101060003" pitchFamily="34" charset="77"/>
                <a:ea typeface="Calibri"/>
                <a:cs typeface="Calibri"/>
                <a:sym typeface="Calibri"/>
              </a:rPr>
              <a:t>61</a:t>
            </a:fld>
            <a:endParaRPr sz="1200" dirty="0">
              <a:solidFill>
                <a:srgbClr val="888888"/>
              </a:solidFill>
              <a:latin typeface="Raleway" panose="020B0503030101060003" pitchFamily="34" charset="77"/>
              <a:ea typeface="Calibri"/>
              <a:cs typeface="Calibri"/>
              <a:sym typeface="Calibri"/>
            </a:endParaRPr>
          </a:p>
        </p:txBody>
      </p:sp>
      <p:pic>
        <p:nvPicPr>
          <p:cNvPr id="6" name="Google Shape;1971;p95">
            <a:extLst>
              <a:ext uri="{FF2B5EF4-FFF2-40B4-BE49-F238E27FC236}">
                <a16:creationId xmlns:a16="http://schemas.microsoft.com/office/drawing/2014/main" id="{9C6551B4-1C47-6B40-A039-EB32439A0C0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63666" y="1708195"/>
            <a:ext cx="1976207" cy="34254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968197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8"/>
          <p:cNvSpPr/>
          <p:nvPr/>
        </p:nvSpPr>
        <p:spPr>
          <a:xfrm>
            <a:off x="789884" y="515754"/>
            <a:ext cx="8231023" cy="5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500" b="1" dirty="0">
                <a:solidFill>
                  <a:srgbClr val="595959"/>
                </a:solidFill>
                <a:latin typeface="Raleway"/>
                <a:ea typeface="Raleway"/>
                <a:cs typeface="Raleway"/>
                <a:sym typeface="Raleway"/>
              </a:rPr>
              <a:t>Kernel: </a:t>
            </a:r>
            <a:r>
              <a:rPr lang="en-GB" sz="3500" dirty="0">
                <a:solidFill>
                  <a:srgbClr val="595959"/>
                </a:solidFill>
                <a:latin typeface="Raleway"/>
                <a:ea typeface="Raleway"/>
                <a:cs typeface="Raleway"/>
                <a:sym typeface="Raleway"/>
              </a:rPr>
              <a:t>What about Moving Average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latin typeface="Raleway" panose="020B0503030101060003" pitchFamily="34" charset="77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solidFill>
                <a:srgbClr val="7F7F7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40" name="Google Shape;140;p28"/>
          <p:cNvSpPr txBox="1"/>
          <p:nvPr/>
        </p:nvSpPr>
        <p:spPr>
          <a:xfrm>
            <a:off x="8475260" y="6356354"/>
            <a:ext cx="409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rgbClr val="888888"/>
                </a:solidFill>
                <a:latin typeface="Raleway" panose="020B0503030101060003" pitchFamily="34" charset="77"/>
                <a:ea typeface="Calibri"/>
                <a:cs typeface="Calibri"/>
                <a:sym typeface="Calibri"/>
              </a:rPr>
              <a:t>62</a:t>
            </a:fld>
            <a:endParaRPr sz="1200" dirty="0">
              <a:solidFill>
                <a:srgbClr val="888888"/>
              </a:solidFill>
              <a:latin typeface="Raleway" panose="020B0503030101060003" pitchFamily="34" charset="77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1371;p74">
            <a:extLst>
              <a:ext uri="{FF2B5EF4-FFF2-40B4-BE49-F238E27FC236}">
                <a16:creationId xmlns:a16="http://schemas.microsoft.com/office/drawing/2014/main" id="{750824D2-61AB-B84A-8E5E-AED3CF180D40}"/>
              </a:ext>
            </a:extLst>
          </p:cNvPr>
          <p:cNvSpPr txBox="1"/>
          <p:nvPr/>
        </p:nvSpPr>
        <p:spPr>
          <a:xfrm>
            <a:off x="789884" y="2274699"/>
            <a:ext cx="5429700" cy="21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333333"/>
              </a:solidFill>
              <a:latin typeface="Courier" pitchFamily="2" charset="0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class </a:t>
            </a:r>
            <a:r>
              <a:rPr lang="en-GB" dirty="0" err="1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MovingAvgKernel</a:t>
            </a:r>
            <a:r>
              <a:rPr lang="en-GB" dirty="0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 extends Kernel { </a:t>
            </a:r>
            <a:endParaRPr dirty="0">
              <a:solidFill>
                <a:srgbClr val="333333"/>
              </a:solidFill>
              <a:latin typeface="Courier" pitchFamily="2" charset="0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    </a:t>
            </a:r>
            <a:r>
              <a:rPr lang="en-GB" dirty="0" err="1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MovingAvgKernel</a:t>
            </a:r>
            <a:r>
              <a:rPr lang="en-GB" dirty="0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() {</a:t>
            </a:r>
            <a:endParaRPr dirty="0">
              <a:solidFill>
                <a:schemeClr val="dk1"/>
              </a:solidFill>
              <a:latin typeface="Raleway" panose="020B0503030101060003" pitchFamily="34" charset="7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        </a:t>
            </a:r>
            <a:r>
              <a:rPr lang="en-GB" dirty="0" err="1">
                <a:solidFill>
                  <a:srgbClr val="0000FF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DFEVar</a:t>
            </a:r>
            <a:r>
              <a:rPr lang="en-GB" dirty="0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 x = </a:t>
            </a:r>
            <a:r>
              <a:rPr lang="en-GB" dirty="0" err="1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io.input</a:t>
            </a:r>
            <a:r>
              <a:rPr lang="en-GB" dirty="0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(“</a:t>
            </a:r>
            <a:r>
              <a:rPr lang="en-GB" dirty="0">
                <a:solidFill>
                  <a:srgbClr val="0000FF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x</a:t>
            </a:r>
            <a:r>
              <a:rPr lang="en-GB" dirty="0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”, </a:t>
            </a:r>
            <a:r>
              <a:rPr lang="en-GB" dirty="0" err="1">
                <a:solidFill>
                  <a:schemeClr val="bg2">
                    <a:lumMod val="50000"/>
                  </a:schemeClr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dfeFix</a:t>
            </a:r>
            <a:r>
              <a:rPr lang="en-GB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(24,12));</a:t>
            </a:r>
            <a:endParaRPr dirty="0">
              <a:solidFill>
                <a:schemeClr val="bg2">
                  <a:lumMod val="50000"/>
                </a:schemeClr>
              </a:solidFill>
              <a:latin typeface="Raleway" panose="020B0503030101060003" pitchFamily="34" charset="7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        </a:t>
            </a:r>
            <a:r>
              <a:rPr lang="en-GB" dirty="0" err="1">
                <a:solidFill>
                  <a:srgbClr val="0000FF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DFEVar</a:t>
            </a:r>
            <a:r>
              <a:rPr lang="en-GB" dirty="0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 </a:t>
            </a:r>
            <a:r>
              <a:rPr lang="en-GB" dirty="0" err="1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prev</a:t>
            </a:r>
            <a:r>
              <a:rPr lang="en-GB" dirty="0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 = </a:t>
            </a:r>
            <a:r>
              <a:rPr lang="en-GB" dirty="0" err="1">
                <a:solidFill>
                  <a:schemeClr val="bg2">
                    <a:lumMod val="50000"/>
                  </a:schemeClr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stream.offset</a:t>
            </a:r>
            <a:r>
              <a:rPr lang="en-GB" dirty="0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(x, -1);</a:t>
            </a:r>
            <a:endParaRPr dirty="0">
              <a:solidFill>
                <a:srgbClr val="333333"/>
              </a:solidFill>
              <a:latin typeface="Courier" pitchFamily="2" charset="0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        </a:t>
            </a:r>
            <a:r>
              <a:rPr lang="en-GB" dirty="0" err="1">
                <a:solidFill>
                  <a:srgbClr val="0000FF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DFEVar</a:t>
            </a:r>
            <a:r>
              <a:rPr lang="en-GB" dirty="0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 next = </a:t>
            </a:r>
            <a:r>
              <a:rPr lang="en-GB" dirty="0" err="1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stream.offset</a:t>
            </a:r>
            <a:r>
              <a:rPr lang="en-GB" dirty="0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(x,  1); </a:t>
            </a:r>
            <a:endParaRPr dirty="0">
              <a:solidFill>
                <a:schemeClr val="dk1"/>
              </a:solidFill>
              <a:latin typeface="Raleway" panose="020B0503030101060003" pitchFamily="34" charset="7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        </a:t>
            </a:r>
            <a:r>
              <a:rPr lang="en-GB" dirty="0" err="1">
                <a:solidFill>
                  <a:srgbClr val="0000FF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DFEVar</a:t>
            </a:r>
            <a:r>
              <a:rPr lang="en-GB" dirty="0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 sum = </a:t>
            </a:r>
            <a:r>
              <a:rPr lang="en-GB" dirty="0" err="1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prev</a:t>
            </a:r>
            <a:r>
              <a:rPr lang="en-GB" dirty="0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 + x + next;      </a:t>
            </a:r>
            <a:endParaRPr dirty="0">
              <a:solidFill>
                <a:schemeClr val="dk1"/>
              </a:solidFill>
              <a:latin typeface="Raleway" panose="020B0503030101060003" pitchFamily="34" charset="7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        </a:t>
            </a:r>
            <a:r>
              <a:rPr lang="en-GB" dirty="0" err="1">
                <a:solidFill>
                  <a:srgbClr val="0000FF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DFEVar</a:t>
            </a:r>
            <a:r>
              <a:rPr lang="en-GB" dirty="0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 result = sum / 3;</a:t>
            </a:r>
            <a:endParaRPr dirty="0">
              <a:solidFill>
                <a:schemeClr val="dk1"/>
              </a:solidFill>
              <a:latin typeface="Raleway" panose="020B0503030101060003" pitchFamily="34" charset="7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        </a:t>
            </a:r>
            <a:r>
              <a:rPr lang="en-GB" dirty="0" err="1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io.output</a:t>
            </a:r>
            <a:r>
              <a:rPr lang="en-GB" dirty="0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(“</a:t>
            </a:r>
            <a:r>
              <a:rPr lang="en-GB" dirty="0">
                <a:solidFill>
                  <a:srgbClr val="0000FF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y</a:t>
            </a:r>
            <a:r>
              <a:rPr lang="en-GB" dirty="0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”, result, </a:t>
            </a:r>
            <a:r>
              <a:rPr lang="en-GB" dirty="0" err="1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dfeFix</a:t>
            </a:r>
            <a:r>
              <a:rPr lang="en-GB" dirty="0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(24,12));</a:t>
            </a:r>
            <a:endParaRPr dirty="0">
              <a:solidFill>
                <a:schemeClr val="dk1"/>
              </a:solidFill>
              <a:latin typeface="Raleway" panose="020B0503030101060003" pitchFamily="34" charset="7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    }</a:t>
            </a:r>
            <a:endParaRPr dirty="0">
              <a:solidFill>
                <a:schemeClr val="dk1"/>
              </a:solidFill>
              <a:latin typeface="Raleway" panose="020B0503030101060003" pitchFamily="34" charset="7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}</a:t>
            </a:r>
            <a:endParaRPr dirty="0">
              <a:solidFill>
                <a:srgbClr val="333333"/>
              </a:solidFill>
              <a:latin typeface="Courier" pitchFamily="2" charset="0"/>
              <a:ea typeface="Courier New"/>
              <a:cs typeface="Courier New"/>
              <a:sym typeface="Courier New"/>
            </a:endParaRPr>
          </a:p>
        </p:txBody>
      </p:sp>
      <p:grpSp>
        <p:nvGrpSpPr>
          <p:cNvPr id="24" name="Google Shape;1378;p74">
            <a:extLst>
              <a:ext uri="{FF2B5EF4-FFF2-40B4-BE49-F238E27FC236}">
                <a16:creationId xmlns:a16="http://schemas.microsoft.com/office/drawing/2014/main" id="{FB28CD8A-44C3-2E4E-B07B-4EBC2465033A}"/>
              </a:ext>
            </a:extLst>
          </p:cNvPr>
          <p:cNvGrpSpPr/>
          <p:nvPr/>
        </p:nvGrpSpPr>
        <p:grpSpPr>
          <a:xfrm>
            <a:off x="6153039" y="1146092"/>
            <a:ext cx="2411725" cy="5181423"/>
            <a:chOff x="4948295" y="213799"/>
            <a:chExt cx="2901847" cy="6092924"/>
          </a:xfrm>
        </p:grpSpPr>
        <p:pic>
          <p:nvPicPr>
            <p:cNvPr id="25" name="Google Shape;1379;p74" descr="Fig_SimpleMAVGraphTime.png">
              <a:extLst>
                <a:ext uri="{FF2B5EF4-FFF2-40B4-BE49-F238E27FC236}">
                  <a16:creationId xmlns:a16="http://schemas.microsoft.com/office/drawing/2014/main" id="{5B384FAC-D107-AA40-8BE0-0ED654DB80A2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948295" y="213799"/>
              <a:ext cx="2901847" cy="6092924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6" name="Google Shape;1380;p74">
              <a:extLst>
                <a:ext uri="{FF2B5EF4-FFF2-40B4-BE49-F238E27FC236}">
                  <a16:creationId xmlns:a16="http://schemas.microsoft.com/office/drawing/2014/main" id="{FB408DEA-A1CD-0945-9CB1-5DA657A7F721}"/>
                </a:ext>
              </a:extLst>
            </p:cNvPr>
            <p:cNvCxnSpPr/>
            <p:nvPr/>
          </p:nvCxnSpPr>
          <p:spPr>
            <a:xfrm>
              <a:off x="6653791" y="912857"/>
              <a:ext cx="608400" cy="0"/>
            </a:xfrm>
            <a:prstGeom prst="straightConnector1">
              <a:avLst/>
            </a:prstGeom>
            <a:noFill/>
            <a:ln w="50800" cap="flat" cmpd="sng">
              <a:solidFill>
                <a:srgbClr val="333333"/>
              </a:solidFill>
              <a:prstDash val="solid"/>
              <a:round/>
              <a:headEnd type="none" w="sm" len="sm"/>
              <a:tailEnd type="triangle" w="med" len="med"/>
            </a:ln>
            <a:effectLst>
              <a:outerShdw blurRad="40000" dist="20000" dir="5400000" rotWithShape="0">
                <a:srgbClr val="000000">
                  <a:alpha val="37650"/>
                </a:srgbClr>
              </a:outerShdw>
            </a:effectLst>
          </p:spPr>
        </p:cxnSp>
        <p:cxnSp>
          <p:nvCxnSpPr>
            <p:cNvPr id="27" name="Google Shape;1381;p74">
              <a:extLst>
                <a:ext uri="{FF2B5EF4-FFF2-40B4-BE49-F238E27FC236}">
                  <a16:creationId xmlns:a16="http://schemas.microsoft.com/office/drawing/2014/main" id="{93F7A269-5EA5-544D-A667-B920187F893D}"/>
                </a:ext>
              </a:extLst>
            </p:cNvPr>
            <p:cNvCxnSpPr/>
            <p:nvPr/>
          </p:nvCxnSpPr>
          <p:spPr>
            <a:xfrm rot="10800000">
              <a:off x="5271813" y="5655999"/>
              <a:ext cx="608400" cy="0"/>
            </a:xfrm>
            <a:prstGeom prst="straightConnector1">
              <a:avLst/>
            </a:prstGeom>
            <a:noFill/>
            <a:ln w="50800" cap="flat" cmpd="sng">
              <a:solidFill>
                <a:srgbClr val="333333"/>
              </a:solidFill>
              <a:prstDash val="solid"/>
              <a:round/>
              <a:headEnd type="none" w="sm" len="sm"/>
              <a:tailEnd type="triangle" w="med" len="med"/>
            </a:ln>
            <a:effectLst>
              <a:outerShdw blurRad="40000" dist="20000" dir="5400000" rotWithShape="0">
                <a:srgbClr val="000000">
                  <a:alpha val="37650"/>
                </a:srgbClr>
              </a:outerShdw>
            </a:effectLst>
          </p:spPr>
        </p:cxnSp>
      </p:grpSp>
    </p:spTree>
    <p:extLst>
      <p:ext uri="{BB962C8B-B14F-4D97-AF65-F5344CB8AC3E}">
        <p14:creationId xmlns:p14="http://schemas.microsoft.com/office/powerpoint/2010/main" val="29293905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8"/>
          <p:cNvSpPr/>
          <p:nvPr/>
        </p:nvSpPr>
        <p:spPr>
          <a:xfrm>
            <a:off x="789884" y="515754"/>
            <a:ext cx="8231023" cy="5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500" b="1" dirty="0">
                <a:solidFill>
                  <a:srgbClr val="595959"/>
                </a:solidFill>
                <a:latin typeface="Raleway"/>
                <a:ea typeface="Raleway"/>
                <a:cs typeface="Raleway"/>
                <a:sym typeface="Raleway"/>
              </a:rPr>
              <a:t>Kernel: </a:t>
            </a:r>
            <a:r>
              <a:rPr lang="en-GB" sz="3500" dirty="0">
                <a:solidFill>
                  <a:srgbClr val="595959"/>
                </a:solidFill>
                <a:latin typeface="Raleway"/>
                <a:ea typeface="Raleway"/>
                <a:cs typeface="Raleway"/>
                <a:sym typeface="Raleway"/>
              </a:rPr>
              <a:t>What about Moving Average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latin typeface="Raleway" panose="020B0503030101060003" pitchFamily="34" charset="77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solidFill>
                <a:srgbClr val="7F7F7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40" name="Google Shape;140;p28"/>
          <p:cNvSpPr txBox="1"/>
          <p:nvPr/>
        </p:nvSpPr>
        <p:spPr>
          <a:xfrm>
            <a:off x="8475260" y="6356354"/>
            <a:ext cx="409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rgbClr val="888888"/>
                </a:solidFill>
                <a:latin typeface="Raleway" panose="020B0503030101060003" pitchFamily="34" charset="77"/>
                <a:ea typeface="Calibri"/>
                <a:cs typeface="Calibri"/>
                <a:sym typeface="Calibri"/>
              </a:rPr>
              <a:t>63</a:t>
            </a:fld>
            <a:endParaRPr sz="1200" dirty="0">
              <a:solidFill>
                <a:srgbClr val="888888"/>
              </a:solidFill>
              <a:latin typeface="Raleway" panose="020B0503030101060003" pitchFamily="34" charset="77"/>
              <a:ea typeface="Calibri"/>
              <a:cs typeface="Calibri"/>
              <a:sym typeface="Calibri"/>
            </a:endParaRPr>
          </a:p>
        </p:txBody>
      </p:sp>
      <p:pic>
        <p:nvPicPr>
          <p:cNvPr id="9" name="Google Shape;2145;p104" descr="Fig_SimpleMAVGraphTime.png">
            <a:extLst>
              <a:ext uri="{FF2B5EF4-FFF2-40B4-BE49-F238E27FC236}">
                <a16:creationId xmlns:a16="http://schemas.microsoft.com/office/drawing/2014/main" id="{42EC56BA-F402-224D-B440-B8AC5AE9ED5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53317" y="1301470"/>
            <a:ext cx="2854661" cy="449534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8467944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8"/>
          <p:cNvSpPr/>
          <p:nvPr/>
        </p:nvSpPr>
        <p:spPr>
          <a:xfrm>
            <a:off x="789884" y="515754"/>
            <a:ext cx="8231023" cy="5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500" b="1" dirty="0">
                <a:solidFill>
                  <a:srgbClr val="595959"/>
                </a:solidFill>
                <a:latin typeface="Raleway"/>
                <a:ea typeface="Raleway"/>
                <a:cs typeface="Raleway"/>
                <a:sym typeface="Raleway"/>
              </a:rPr>
              <a:t>Kernel: </a:t>
            </a:r>
            <a:r>
              <a:rPr lang="en-GB" sz="3500" dirty="0">
                <a:solidFill>
                  <a:srgbClr val="595959"/>
                </a:solidFill>
                <a:latin typeface="Raleway"/>
                <a:ea typeface="Raleway"/>
                <a:cs typeface="Raleway"/>
                <a:sym typeface="Raleway"/>
              </a:rPr>
              <a:t>What about Moving Average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latin typeface="Raleway" panose="020B0503030101060003" pitchFamily="34" charset="77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solidFill>
                <a:srgbClr val="7F7F7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40" name="Google Shape;140;p28"/>
          <p:cNvSpPr txBox="1"/>
          <p:nvPr/>
        </p:nvSpPr>
        <p:spPr>
          <a:xfrm>
            <a:off x="8475260" y="6356354"/>
            <a:ext cx="409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rgbClr val="888888"/>
                </a:solidFill>
                <a:latin typeface="Raleway" panose="020B0503030101060003" pitchFamily="34" charset="77"/>
                <a:ea typeface="Calibri"/>
                <a:cs typeface="Calibri"/>
                <a:sym typeface="Calibri"/>
              </a:rPr>
              <a:t>64</a:t>
            </a:fld>
            <a:endParaRPr sz="1200" dirty="0">
              <a:solidFill>
                <a:srgbClr val="888888"/>
              </a:solidFill>
              <a:latin typeface="Raleway" panose="020B0503030101060003" pitchFamily="34" charset="77"/>
              <a:ea typeface="Calibri"/>
              <a:cs typeface="Calibri"/>
              <a:sym typeface="Calibri"/>
            </a:endParaRPr>
          </a:p>
        </p:txBody>
      </p:sp>
      <p:pic>
        <p:nvPicPr>
          <p:cNvPr id="5" name="Google Shape;2159;p105" descr="Fig_SimpleMAVGraphTime.png">
            <a:extLst>
              <a:ext uri="{FF2B5EF4-FFF2-40B4-BE49-F238E27FC236}">
                <a16:creationId xmlns:a16="http://schemas.microsoft.com/office/drawing/2014/main" id="{0C7BD0B2-F645-3147-B54E-DC9CE600CA5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16189" y="1302848"/>
            <a:ext cx="2211516" cy="449534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3901489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8"/>
          <p:cNvSpPr/>
          <p:nvPr/>
        </p:nvSpPr>
        <p:spPr>
          <a:xfrm>
            <a:off x="789884" y="515754"/>
            <a:ext cx="8231023" cy="5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500" b="1" dirty="0">
                <a:solidFill>
                  <a:srgbClr val="595959"/>
                </a:solidFill>
                <a:latin typeface="Raleway"/>
                <a:ea typeface="Raleway"/>
                <a:cs typeface="Raleway"/>
                <a:sym typeface="Raleway"/>
              </a:rPr>
              <a:t>Kernel: </a:t>
            </a:r>
            <a:r>
              <a:rPr lang="en-GB" sz="3500" dirty="0">
                <a:solidFill>
                  <a:srgbClr val="595959"/>
                </a:solidFill>
                <a:latin typeface="Raleway"/>
                <a:ea typeface="Raleway"/>
                <a:cs typeface="Raleway"/>
                <a:sym typeface="Raleway"/>
              </a:rPr>
              <a:t>What about Moving Average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latin typeface="Raleway" panose="020B0503030101060003" pitchFamily="34" charset="77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solidFill>
                <a:srgbClr val="7F7F7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40" name="Google Shape;140;p28"/>
          <p:cNvSpPr txBox="1"/>
          <p:nvPr/>
        </p:nvSpPr>
        <p:spPr>
          <a:xfrm>
            <a:off x="8475260" y="6356354"/>
            <a:ext cx="409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rgbClr val="888888"/>
                </a:solidFill>
                <a:latin typeface="Raleway" panose="020B0503030101060003" pitchFamily="34" charset="77"/>
                <a:ea typeface="Calibri"/>
                <a:cs typeface="Calibri"/>
                <a:sym typeface="Calibri"/>
              </a:rPr>
              <a:t>65</a:t>
            </a:fld>
            <a:endParaRPr sz="1200" dirty="0">
              <a:solidFill>
                <a:srgbClr val="888888"/>
              </a:solidFill>
              <a:latin typeface="Raleway" panose="020B0503030101060003" pitchFamily="34" charset="77"/>
              <a:ea typeface="Calibri"/>
              <a:cs typeface="Calibri"/>
              <a:sym typeface="Calibri"/>
            </a:endParaRPr>
          </a:p>
        </p:txBody>
      </p:sp>
      <p:pic>
        <p:nvPicPr>
          <p:cNvPr id="5" name="Google Shape;2173;p106" descr="Fig_SimpleMAVGraphTime.png">
            <a:extLst>
              <a:ext uri="{FF2B5EF4-FFF2-40B4-BE49-F238E27FC236}">
                <a16:creationId xmlns:a16="http://schemas.microsoft.com/office/drawing/2014/main" id="{80E146CF-2E62-DF4B-8246-D9D3251B009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98527" y="1364485"/>
            <a:ext cx="2140966" cy="449531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8239026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8"/>
          <p:cNvSpPr/>
          <p:nvPr/>
        </p:nvSpPr>
        <p:spPr>
          <a:xfrm>
            <a:off x="789884" y="515754"/>
            <a:ext cx="8231023" cy="5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500" b="1" dirty="0">
                <a:solidFill>
                  <a:srgbClr val="595959"/>
                </a:solidFill>
                <a:latin typeface="Raleway"/>
                <a:ea typeface="Raleway"/>
                <a:cs typeface="Raleway"/>
                <a:sym typeface="Raleway"/>
              </a:rPr>
              <a:t>Kernel: </a:t>
            </a:r>
            <a:r>
              <a:rPr lang="en-GB" sz="3500" dirty="0">
                <a:solidFill>
                  <a:srgbClr val="595959"/>
                </a:solidFill>
                <a:latin typeface="Raleway"/>
                <a:ea typeface="Raleway"/>
                <a:cs typeface="Raleway"/>
                <a:sym typeface="Raleway"/>
              </a:rPr>
              <a:t>What about Moving Average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latin typeface="Raleway" panose="020B0503030101060003" pitchFamily="34" charset="77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solidFill>
                <a:srgbClr val="7F7F7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40" name="Google Shape;140;p28"/>
          <p:cNvSpPr txBox="1"/>
          <p:nvPr/>
        </p:nvSpPr>
        <p:spPr>
          <a:xfrm>
            <a:off x="8475260" y="6356354"/>
            <a:ext cx="409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rgbClr val="888888"/>
                </a:solidFill>
                <a:latin typeface="Raleway" panose="020B0503030101060003" pitchFamily="34" charset="77"/>
                <a:ea typeface="Calibri"/>
                <a:cs typeface="Calibri"/>
                <a:sym typeface="Calibri"/>
              </a:rPr>
              <a:t>66</a:t>
            </a:fld>
            <a:endParaRPr sz="1200" dirty="0">
              <a:solidFill>
                <a:srgbClr val="888888"/>
              </a:solidFill>
              <a:latin typeface="Raleway" panose="020B0503030101060003" pitchFamily="34" charset="77"/>
              <a:ea typeface="Calibri"/>
              <a:cs typeface="Calibri"/>
              <a:sym typeface="Calibri"/>
            </a:endParaRPr>
          </a:p>
        </p:txBody>
      </p:sp>
      <p:pic>
        <p:nvPicPr>
          <p:cNvPr id="5" name="Google Shape;2187;p107" descr="Fig_SimpleMAVGraphTime.png">
            <a:extLst>
              <a:ext uri="{FF2B5EF4-FFF2-40B4-BE49-F238E27FC236}">
                <a16:creationId xmlns:a16="http://schemas.microsoft.com/office/drawing/2014/main" id="{A73C0158-741F-FF43-87F9-A92A88AE898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68709" y="1368272"/>
            <a:ext cx="2497996" cy="445511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592621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8"/>
          <p:cNvSpPr/>
          <p:nvPr/>
        </p:nvSpPr>
        <p:spPr>
          <a:xfrm>
            <a:off x="789884" y="515754"/>
            <a:ext cx="8231023" cy="5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500" b="1" dirty="0">
                <a:solidFill>
                  <a:srgbClr val="595959"/>
                </a:solidFill>
                <a:latin typeface="Raleway"/>
                <a:ea typeface="Raleway"/>
                <a:cs typeface="Raleway"/>
                <a:sym typeface="Raleway"/>
              </a:rPr>
              <a:t>Kernel: </a:t>
            </a:r>
            <a:r>
              <a:rPr lang="en-GB" sz="3500" dirty="0">
                <a:solidFill>
                  <a:srgbClr val="595959"/>
                </a:solidFill>
                <a:latin typeface="Raleway"/>
                <a:ea typeface="Raleway"/>
                <a:cs typeface="Raleway"/>
                <a:sym typeface="Raleway"/>
              </a:rPr>
              <a:t>What about Moving Average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latin typeface="Raleway" panose="020B0503030101060003" pitchFamily="34" charset="77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solidFill>
                <a:srgbClr val="7F7F7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40" name="Google Shape;140;p28"/>
          <p:cNvSpPr txBox="1"/>
          <p:nvPr/>
        </p:nvSpPr>
        <p:spPr>
          <a:xfrm>
            <a:off x="8475260" y="6356354"/>
            <a:ext cx="409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rgbClr val="888888"/>
                </a:solidFill>
                <a:latin typeface="Raleway" panose="020B0503030101060003" pitchFamily="34" charset="77"/>
                <a:ea typeface="Calibri"/>
                <a:cs typeface="Calibri"/>
                <a:sym typeface="Calibri"/>
              </a:rPr>
              <a:t>67</a:t>
            </a:fld>
            <a:endParaRPr sz="1200" dirty="0">
              <a:solidFill>
                <a:srgbClr val="888888"/>
              </a:solidFill>
              <a:latin typeface="Raleway" panose="020B0503030101060003" pitchFamily="34" charset="77"/>
              <a:ea typeface="Calibri"/>
              <a:cs typeface="Calibri"/>
              <a:sym typeface="Calibri"/>
            </a:endParaRPr>
          </a:p>
        </p:txBody>
      </p:sp>
      <p:pic>
        <p:nvPicPr>
          <p:cNvPr id="5" name="Google Shape;2201;p108" descr="Fig_SimpleMAVGraphTime.png">
            <a:extLst>
              <a:ext uri="{FF2B5EF4-FFF2-40B4-BE49-F238E27FC236}">
                <a16:creationId xmlns:a16="http://schemas.microsoft.com/office/drawing/2014/main" id="{25784783-8C35-F743-95F0-860E928CF6B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58887" y="1359167"/>
            <a:ext cx="3063796" cy="4495319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2210;p108">
            <a:extLst>
              <a:ext uri="{FF2B5EF4-FFF2-40B4-BE49-F238E27FC236}">
                <a16:creationId xmlns:a16="http://schemas.microsoft.com/office/drawing/2014/main" id="{71A506FA-321A-4149-A042-6F9926B98676}"/>
              </a:ext>
            </a:extLst>
          </p:cNvPr>
          <p:cNvSpPr/>
          <p:nvPr/>
        </p:nvSpPr>
        <p:spPr>
          <a:xfrm>
            <a:off x="3451109" y="5457848"/>
            <a:ext cx="239100" cy="277200"/>
          </a:xfrm>
          <a:prstGeom prst="rect">
            <a:avLst/>
          </a:prstGeom>
          <a:solidFill>
            <a:srgbClr val="C95EA4">
              <a:alpha val="49800"/>
            </a:srgbClr>
          </a:solidFill>
          <a:ln>
            <a:noFill/>
          </a:ln>
          <a:effectLst>
            <a:outerShdw blurRad="40000" dist="23000" dir="5400000" rotWithShape="0">
              <a:srgbClr val="000000">
                <a:alpha val="349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  <a:latin typeface="Raleway" panose="020B0503030101060003" pitchFamily="34" charset="77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2211;p108">
            <a:extLst>
              <a:ext uri="{FF2B5EF4-FFF2-40B4-BE49-F238E27FC236}">
                <a16:creationId xmlns:a16="http://schemas.microsoft.com/office/drawing/2014/main" id="{0223A928-E8F0-7E4F-B3D1-63365FFF2217}"/>
              </a:ext>
            </a:extLst>
          </p:cNvPr>
          <p:cNvSpPr/>
          <p:nvPr/>
        </p:nvSpPr>
        <p:spPr>
          <a:xfrm>
            <a:off x="4711109" y="5457898"/>
            <a:ext cx="239100" cy="277200"/>
          </a:xfrm>
          <a:prstGeom prst="rect">
            <a:avLst/>
          </a:prstGeom>
          <a:solidFill>
            <a:srgbClr val="C95EA4">
              <a:alpha val="49800"/>
            </a:srgbClr>
          </a:solidFill>
          <a:ln>
            <a:noFill/>
          </a:ln>
          <a:effectLst>
            <a:outerShdw blurRad="40000" dist="23000" dir="5400000" rotWithShape="0">
              <a:srgbClr val="000000">
                <a:alpha val="349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  <a:latin typeface="Raleway" panose="020B0503030101060003" pitchFamily="34" charset="77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2212;p108">
            <a:extLst>
              <a:ext uri="{FF2B5EF4-FFF2-40B4-BE49-F238E27FC236}">
                <a16:creationId xmlns:a16="http://schemas.microsoft.com/office/drawing/2014/main" id="{87175476-A7C7-6A4B-8587-9A6FD28C20CF}"/>
              </a:ext>
            </a:extLst>
          </p:cNvPr>
          <p:cNvSpPr txBox="1"/>
          <p:nvPr/>
        </p:nvSpPr>
        <p:spPr>
          <a:xfrm>
            <a:off x="1194318" y="3957108"/>
            <a:ext cx="2053805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rgbClr val="333333"/>
                </a:solidFill>
                <a:latin typeface="Raleway" panose="020B0503030101060003" pitchFamily="34" charset="77"/>
                <a:ea typeface="Calibri"/>
                <a:cs typeface="Calibri"/>
                <a:sym typeface="Calibri"/>
              </a:rPr>
              <a:t>What about the </a:t>
            </a:r>
            <a:br>
              <a:rPr lang="en-GB" sz="1800" dirty="0">
                <a:solidFill>
                  <a:srgbClr val="333333"/>
                </a:solidFill>
                <a:latin typeface="Raleway" panose="020B0503030101060003" pitchFamily="34" charset="77"/>
                <a:ea typeface="Calibri"/>
                <a:cs typeface="Calibri"/>
                <a:sym typeface="Calibri"/>
              </a:rPr>
            </a:br>
            <a:r>
              <a:rPr lang="en-GB" sz="1800" dirty="0">
                <a:solidFill>
                  <a:srgbClr val="333333"/>
                </a:solidFill>
                <a:latin typeface="Raleway" panose="020B0503030101060003" pitchFamily="34" charset="77"/>
                <a:ea typeface="Calibri"/>
                <a:cs typeface="Calibri"/>
                <a:sym typeface="Calibri"/>
              </a:rPr>
              <a:t>boundary cases?</a:t>
            </a:r>
            <a:endParaRPr sz="1800" dirty="0">
              <a:solidFill>
                <a:srgbClr val="333333"/>
              </a:solidFill>
              <a:latin typeface="Raleway" panose="020B0503030101060003" pitchFamily="34" charset="77"/>
              <a:ea typeface="Calibri"/>
              <a:cs typeface="Calibri"/>
              <a:sym typeface="Calibri"/>
            </a:endParaRPr>
          </a:p>
        </p:txBody>
      </p:sp>
      <p:cxnSp>
        <p:nvCxnSpPr>
          <p:cNvPr id="10" name="Google Shape;2213;p108">
            <a:extLst>
              <a:ext uri="{FF2B5EF4-FFF2-40B4-BE49-F238E27FC236}">
                <a16:creationId xmlns:a16="http://schemas.microsoft.com/office/drawing/2014/main" id="{35219673-ADE2-064E-8498-DB1A779457C3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2221221" y="4603308"/>
            <a:ext cx="1321052" cy="786300"/>
          </a:xfrm>
          <a:prstGeom prst="straightConnector1">
            <a:avLst/>
          </a:prstGeom>
          <a:noFill/>
          <a:ln w="12700" cap="flat" cmpd="sng">
            <a:solidFill>
              <a:srgbClr val="333333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1" name="Google Shape;2214;p108">
            <a:extLst>
              <a:ext uri="{FF2B5EF4-FFF2-40B4-BE49-F238E27FC236}">
                <a16:creationId xmlns:a16="http://schemas.microsoft.com/office/drawing/2014/main" id="{F465B29C-A8B2-2B4A-B4F6-2AAC40183EC2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3248123" y="4280208"/>
            <a:ext cx="1419000" cy="1109400"/>
          </a:xfrm>
          <a:prstGeom prst="straightConnector1">
            <a:avLst/>
          </a:prstGeom>
          <a:noFill/>
          <a:ln w="12700" cap="flat" cmpd="sng">
            <a:solidFill>
              <a:srgbClr val="333333"/>
            </a:solidFill>
            <a:prstDash val="solid"/>
            <a:round/>
            <a:headEnd type="none" w="sm" len="sm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49809533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8"/>
          <p:cNvSpPr/>
          <p:nvPr/>
        </p:nvSpPr>
        <p:spPr>
          <a:xfrm>
            <a:off x="789885" y="515754"/>
            <a:ext cx="7946152" cy="5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500" b="1" dirty="0" err="1">
                <a:solidFill>
                  <a:srgbClr val="595959"/>
                </a:solidFill>
                <a:latin typeface="Raleway"/>
                <a:ea typeface="Raleway"/>
                <a:cs typeface="Raleway"/>
                <a:sym typeface="Raleway"/>
              </a:rPr>
              <a:t>MaxJ</a:t>
            </a:r>
            <a:r>
              <a:rPr lang="en-GB" sz="3500" b="1" dirty="0">
                <a:solidFill>
                  <a:srgbClr val="595959"/>
                </a:solidFill>
                <a:latin typeface="Raleway"/>
                <a:ea typeface="Raleway"/>
                <a:cs typeface="Raleway"/>
                <a:sym typeface="Raleway"/>
              </a:rPr>
              <a:t> Intro: </a:t>
            </a:r>
            <a:r>
              <a:rPr lang="en-GB" sz="3500" dirty="0">
                <a:solidFill>
                  <a:srgbClr val="595959"/>
                </a:solidFill>
                <a:latin typeface="Raleway"/>
                <a:ea typeface="Raleway"/>
                <a:cs typeface="Raleway"/>
                <a:sym typeface="Raleway"/>
              </a:rPr>
              <a:t>Conditionals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latin typeface="Raleway" panose="020B0503030101060003" pitchFamily="34" charset="77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solidFill>
                <a:srgbClr val="7F7F7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40" name="Google Shape;140;p28"/>
          <p:cNvSpPr txBox="1"/>
          <p:nvPr/>
        </p:nvSpPr>
        <p:spPr>
          <a:xfrm>
            <a:off x="8475260" y="6356354"/>
            <a:ext cx="409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rgbClr val="888888"/>
                </a:solidFill>
                <a:latin typeface="Raleway" panose="020B0503030101060003" pitchFamily="34" charset="77"/>
                <a:ea typeface="Calibri"/>
                <a:cs typeface="Calibri"/>
                <a:sym typeface="Calibri"/>
              </a:rPr>
              <a:t>68</a:t>
            </a:fld>
            <a:endParaRPr sz="1200" dirty="0">
              <a:solidFill>
                <a:srgbClr val="888888"/>
              </a:solidFill>
              <a:latin typeface="Raleway" panose="020B0503030101060003" pitchFamily="34" charset="77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2000;p97">
            <a:extLst>
              <a:ext uri="{FF2B5EF4-FFF2-40B4-BE49-F238E27FC236}">
                <a16:creationId xmlns:a16="http://schemas.microsoft.com/office/drawing/2014/main" id="{52DEF6F3-25D0-EB43-8A55-DCDB0EABA69C}"/>
              </a:ext>
            </a:extLst>
          </p:cNvPr>
          <p:cNvSpPr/>
          <p:nvPr/>
        </p:nvSpPr>
        <p:spPr>
          <a:xfrm>
            <a:off x="789885" y="1060930"/>
            <a:ext cx="7880731" cy="3822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2875" rIns="0" bIns="18287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●"/>
            </a:pPr>
            <a:r>
              <a:rPr lang="en-GB" sz="2800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Data dependent conditional statements are extremely common</a:t>
            </a:r>
            <a:endParaRPr sz="2800" dirty="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●"/>
            </a:pPr>
            <a:r>
              <a:rPr lang="en-GB" sz="2800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For example, How can we implement this in </a:t>
            </a:r>
            <a:r>
              <a:rPr lang="en-GB" sz="2800" dirty="0" err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MaxJ</a:t>
            </a:r>
            <a:r>
              <a:rPr lang="en-GB" sz="2800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?</a:t>
            </a:r>
            <a:endParaRPr sz="2800" dirty="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 dirty="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dirty="0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int C = 500;</a:t>
            </a:r>
            <a:endParaRPr sz="2800" dirty="0">
              <a:solidFill>
                <a:schemeClr val="dk1"/>
              </a:solidFill>
              <a:latin typeface="Raleway" panose="020B0503030101060003" pitchFamily="34" charset="7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dirty="0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for (int </a:t>
            </a:r>
            <a:r>
              <a:rPr lang="en-GB" sz="2800" dirty="0" err="1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i</a:t>
            </a:r>
            <a:r>
              <a:rPr lang="en-GB" sz="2800" dirty="0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 = 0; </a:t>
            </a:r>
            <a:r>
              <a:rPr lang="en-GB" sz="2800" dirty="0" err="1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i</a:t>
            </a:r>
            <a:r>
              <a:rPr lang="en-GB" sz="2800" dirty="0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 &lt; N; </a:t>
            </a:r>
            <a:r>
              <a:rPr lang="en-GB" sz="2800" dirty="0" err="1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i</a:t>
            </a:r>
            <a:r>
              <a:rPr lang="en-GB" sz="2800" dirty="0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++) {</a:t>
            </a:r>
            <a:endParaRPr sz="2800" dirty="0">
              <a:solidFill>
                <a:schemeClr val="dk1"/>
              </a:solidFill>
              <a:latin typeface="Raleway" panose="020B0503030101060003" pitchFamily="34" charset="7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dirty="0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     if (x[</a:t>
            </a:r>
            <a:r>
              <a:rPr lang="en-GB" sz="2800" dirty="0" err="1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i</a:t>
            </a:r>
            <a:r>
              <a:rPr lang="en-GB" sz="2800" dirty="0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] &gt; y[</a:t>
            </a:r>
            <a:r>
              <a:rPr lang="en-GB" sz="2800" dirty="0" err="1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i</a:t>
            </a:r>
            <a:r>
              <a:rPr lang="en-GB" sz="2800" dirty="0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]) </a:t>
            </a:r>
            <a:endParaRPr sz="2800" dirty="0">
              <a:solidFill>
                <a:schemeClr val="dk1"/>
              </a:solidFill>
              <a:latin typeface="Raleway" panose="020B0503030101060003" pitchFamily="34" charset="7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dirty="0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	    result[</a:t>
            </a:r>
            <a:r>
              <a:rPr lang="en-GB" sz="2800" dirty="0" err="1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i</a:t>
            </a:r>
            <a:r>
              <a:rPr lang="en-GB" sz="2800" dirty="0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] = x[</a:t>
            </a:r>
            <a:r>
              <a:rPr lang="en-GB" sz="2800" dirty="0" err="1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i</a:t>
            </a:r>
            <a:r>
              <a:rPr lang="en-GB" sz="2800" dirty="0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] – y[</a:t>
            </a:r>
            <a:r>
              <a:rPr lang="en-GB" sz="2800" dirty="0" err="1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i</a:t>
            </a:r>
            <a:r>
              <a:rPr lang="en-GB" sz="2800" dirty="0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];</a:t>
            </a:r>
            <a:endParaRPr sz="2800" dirty="0">
              <a:solidFill>
                <a:schemeClr val="dk1"/>
              </a:solidFill>
              <a:latin typeface="Raleway" panose="020B0503030101060003" pitchFamily="34" charset="7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dirty="0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     else</a:t>
            </a:r>
            <a:endParaRPr sz="2800" dirty="0">
              <a:solidFill>
                <a:schemeClr val="dk1"/>
              </a:solidFill>
              <a:latin typeface="Raleway" panose="020B0503030101060003" pitchFamily="34" charset="7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dirty="0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        result[</a:t>
            </a:r>
            <a:r>
              <a:rPr lang="en-GB" sz="2800" dirty="0" err="1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i</a:t>
            </a:r>
            <a:r>
              <a:rPr lang="en-GB" sz="2800" dirty="0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] = C + x[</a:t>
            </a:r>
            <a:r>
              <a:rPr lang="en-GB" sz="2800" dirty="0" err="1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i</a:t>
            </a:r>
            <a:r>
              <a:rPr lang="en-GB" sz="2800" dirty="0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] + y[</a:t>
            </a:r>
            <a:r>
              <a:rPr lang="en-GB" sz="2800" dirty="0" err="1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i</a:t>
            </a:r>
            <a:r>
              <a:rPr lang="en-GB" sz="2800" dirty="0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]; </a:t>
            </a:r>
            <a:endParaRPr sz="2800" dirty="0">
              <a:solidFill>
                <a:schemeClr val="dk1"/>
              </a:solidFill>
              <a:latin typeface="Raleway" panose="020B0503030101060003" pitchFamily="34" charset="7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dirty="0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}</a:t>
            </a:r>
            <a:endParaRPr sz="2800" dirty="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131668163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8"/>
          <p:cNvSpPr/>
          <p:nvPr/>
        </p:nvSpPr>
        <p:spPr>
          <a:xfrm>
            <a:off x="789885" y="515754"/>
            <a:ext cx="7946152" cy="5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500" b="1" dirty="0" err="1">
                <a:solidFill>
                  <a:srgbClr val="595959"/>
                </a:solidFill>
                <a:latin typeface="Raleway"/>
                <a:ea typeface="Raleway"/>
                <a:cs typeface="Raleway"/>
                <a:sym typeface="Raleway"/>
              </a:rPr>
              <a:t>MaxJ</a:t>
            </a:r>
            <a:r>
              <a:rPr lang="en-GB" sz="3500" b="1" dirty="0">
                <a:solidFill>
                  <a:srgbClr val="595959"/>
                </a:solidFill>
                <a:latin typeface="Raleway"/>
                <a:ea typeface="Raleway"/>
                <a:cs typeface="Raleway"/>
                <a:sym typeface="Raleway"/>
              </a:rPr>
              <a:t> Intro: </a:t>
            </a:r>
            <a:r>
              <a:rPr lang="en-GB" sz="3500" dirty="0">
                <a:solidFill>
                  <a:srgbClr val="595959"/>
                </a:solidFill>
                <a:latin typeface="Raleway"/>
                <a:ea typeface="Raleway"/>
                <a:cs typeface="Raleway"/>
                <a:sym typeface="Raleway"/>
              </a:rPr>
              <a:t>Conditionals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latin typeface="Raleway" panose="020B0503030101060003" pitchFamily="34" charset="77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solidFill>
                <a:srgbClr val="7F7F7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40" name="Google Shape;140;p28"/>
          <p:cNvSpPr txBox="1"/>
          <p:nvPr/>
        </p:nvSpPr>
        <p:spPr>
          <a:xfrm>
            <a:off x="8475260" y="6356354"/>
            <a:ext cx="409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rgbClr val="888888"/>
                </a:solidFill>
                <a:latin typeface="Raleway" panose="020B0503030101060003" pitchFamily="34" charset="77"/>
                <a:ea typeface="Calibri"/>
                <a:cs typeface="Calibri"/>
                <a:sym typeface="Calibri"/>
              </a:rPr>
              <a:t>69</a:t>
            </a:fld>
            <a:endParaRPr sz="1200" dirty="0">
              <a:solidFill>
                <a:srgbClr val="888888"/>
              </a:solidFill>
              <a:latin typeface="Raleway" panose="020B0503030101060003" pitchFamily="34" charset="77"/>
              <a:ea typeface="Calibri"/>
              <a:cs typeface="Calibri"/>
              <a:sym typeface="Calibri"/>
            </a:endParaRPr>
          </a:p>
        </p:txBody>
      </p:sp>
      <p:sp>
        <p:nvSpPr>
          <p:cNvPr id="40" name="Google Shape;2014;p98">
            <a:extLst>
              <a:ext uri="{FF2B5EF4-FFF2-40B4-BE49-F238E27FC236}">
                <a16:creationId xmlns:a16="http://schemas.microsoft.com/office/drawing/2014/main" id="{00C8E88F-B7A3-4149-AD3A-222B5C0B3909}"/>
              </a:ext>
            </a:extLst>
          </p:cNvPr>
          <p:cNvSpPr/>
          <p:nvPr/>
        </p:nvSpPr>
        <p:spPr>
          <a:xfrm>
            <a:off x="950566" y="2449267"/>
            <a:ext cx="7934193" cy="16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2875" rIns="0" bIns="1828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 err="1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DFEVar</a:t>
            </a:r>
            <a:r>
              <a:rPr lang="en-GB" sz="1600" dirty="0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 x = </a:t>
            </a:r>
            <a:r>
              <a:rPr lang="en-GB" sz="1600" dirty="0" err="1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io.input</a:t>
            </a:r>
            <a:r>
              <a:rPr lang="en-GB" sz="1600" dirty="0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("x", type);</a:t>
            </a:r>
            <a:endParaRPr sz="1600" dirty="0">
              <a:solidFill>
                <a:schemeClr val="dk1"/>
              </a:solidFill>
              <a:latin typeface="Raleway" panose="020B0503030101060003" pitchFamily="34" charset="7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 err="1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DFEVar</a:t>
            </a:r>
            <a:r>
              <a:rPr lang="en-GB" sz="1600" dirty="0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 y = </a:t>
            </a:r>
            <a:r>
              <a:rPr lang="en-GB" sz="1600" dirty="0" err="1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io.input</a:t>
            </a:r>
            <a:r>
              <a:rPr lang="en-GB" sz="1600" dirty="0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("y", type);</a:t>
            </a:r>
            <a:endParaRPr sz="1600" dirty="0">
              <a:solidFill>
                <a:schemeClr val="dk1"/>
              </a:solidFill>
              <a:latin typeface="Raleway" panose="020B0503030101060003" pitchFamily="34" charset="7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 err="1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DFEVar</a:t>
            </a:r>
            <a:r>
              <a:rPr lang="en-GB" sz="1600" dirty="0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 C = </a:t>
            </a:r>
            <a:r>
              <a:rPr lang="en-GB" sz="1600" dirty="0" err="1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io.scalarInput</a:t>
            </a:r>
            <a:r>
              <a:rPr lang="en-GB" sz="1600" dirty="0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("C", type);</a:t>
            </a:r>
            <a:endParaRPr sz="1600" dirty="0">
              <a:solidFill>
                <a:schemeClr val="dk1"/>
              </a:solidFill>
              <a:latin typeface="Raleway" panose="020B0503030101060003" pitchFamily="34" charset="7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rgbClr val="333333"/>
              </a:solidFill>
              <a:latin typeface="Courier" pitchFamily="2" charset="0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 err="1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DFEVar</a:t>
            </a:r>
            <a:r>
              <a:rPr lang="en-GB" sz="1600" dirty="0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 result = x &gt; y ? </a:t>
            </a:r>
            <a:endParaRPr sz="1600" dirty="0">
              <a:solidFill>
                <a:schemeClr val="dk1"/>
              </a:solidFill>
              <a:latin typeface="Raleway" panose="020B0503030101060003" pitchFamily="34" charset="7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		(x - y) : (C + x + y);</a:t>
            </a:r>
            <a:endParaRPr sz="1600" dirty="0">
              <a:solidFill>
                <a:schemeClr val="dk1"/>
              </a:solidFill>
              <a:latin typeface="Raleway" panose="020B0503030101060003" pitchFamily="34" charset="7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rgbClr val="333333"/>
              </a:solidFill>
              <a:latin typeface="Courier" pitchFamily="2" charset="0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333333"/>
                </a:solidFill>
                <a:latin typeface="Raleway"/>
                <a:ea typeface="Raleway"/>
                <a:cs typeface="Raleway"/>
                <a:sym typeface="Raleway"/>
              </a:rPr>
              <a:t>OR:</a:t>
            </a:r>
            <a:endParaRPr sz="1800" b="1" dirty="0">
              <a:solidFill>
                <a:srgbClr val="333333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rgbClr val="333333"/>
              </a:solidFill>
              <a:latin typeface="Courier" pitchFamily="2" charset="0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 err="1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DFEVar</a:t>
            </a:r>
            <a:r>
              <a:rPr lang="en-GB" sz="1600" dirty="0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 result = </a:t>
            </a:r>
            <a:r>
              <a:rPr lang="en-GB" sz="1600" dirty="0" err="1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control.mux</a:t>
            </a:r>
            <a:r>
              <a:rPr lang="en-GB" sz="1600" dirty="0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(x &gt; y,</a:t>
            </a:r>
            <a:endParaRPr sz="1600" dirty="0">
              <a:solidFill>
                <a:schemeClr val="dk1"/>
              </a:solidFill>
              <a:latin typeface="Raleway" panose="020B0503030101060003" pitchFamily="34" charset="7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               C + x + y, x – y);</a:t>
            </a:r>
            <a:endParaRPr sz="1600" dirty="0">
              <a:solidFill>
                <a:schemeClr val="dk1"/>
              </a:solidFill>
              <a:latin typeface="Raleway" panose="020B0503030101060003" pitchFamily="34" charset="77"/>
            </a:endParaRPr>
          </a:p>
          <a:p>
            <a:pPr marL="114300" lvl="0" algn="l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</a:pPr>
            <a:endParaRPr lang="en-GB" sz="1600" dirty="0">
              <a:solidFill>
                <a:srgbClr val="333333"/>
              </a:solidFill>
              <a:latin typeface="Raleway" panose="020B0503030101060003" pitchFamily="34" charset="77"/>
              <a:ea typeface="Raleway"/>
              <a:cs typeface="Calibri"/>
              <a:sym typeface="Calibri"/>
            </a:endParaRPr>
          </a:p>
          <a:p>
            <a:pPr marL="114300" lvl="0" algn="l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</a:pPr>
            <a:r>
              <a:rPr lang="en-GB" sz="1800" dirty="0">
                <a:solidFill>
                  <a:srgbClr val="333333"/>
                </a:solidFill>
                <a:latin typeface="Raleway"/>
                <a:ea typeface="Raleway"/>
                <a:cs typeface="Raleway"/>
                <a:sym typeface="Raleway"/>
              </a:rPr>
              <a:t>The second option also allows for more than two inputs</a:t>
            </a:r>
            <a:endParaRPr sz="1800" dirty="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1" name="Google Shape;2017;p98">
            <a:extLst>
              <a:ext uri="{FF2B5EF4-FFF2-40B4-BE49-F238E27FC236}">
                <a16:creationId xmlns:a16="http://schemas.microsoft.com/office/drawing/2014/main" id="{2FAECA61-F4E3-BE42-B806-94637379F29E}"/>
              </a:ext>
            </a:extLst>
          </p:cNvPr>
          <p:cNvSpPr/>
          <p:nvPr/>
        </p:nvSpPr>
        <p:spPr>
          <a:xfrm rot="5400000">
            <a:off x="6755546" y="1239051"/>
            <a:ext cx="531600" cy="519900"/>
          </a:xfrm>
          <a:prstGeom prst="homePlate">
            <a:avLst>
              <a:gd name="adj" fmla="val 50000"/>
            </a:avLst>
          </a:prstGeom>
          <a:solidFill>
            <a:srgbClr val="005089"/>
          </a:solidFill>
          <a:ln w="25400" cap="flat" cmpd="sng">
            <a:solidFill>
              <a:srgbClr val="003A6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Raleway" panose="020B0503030101060003" pitchFamily="34" charset="77"/>
            </a:endParaRPr>
          </a:p>
        </p:txBody>
      </p:sp>
      <p:sp>
        <p:nvSpPr>
          <p:cNvPr id="42" name="Google Shape;2018;p98">
            <a:extLst>
              <a:ext uri="{FF2B5EF4-FFF2-40B4-BE49-F238E27FC236}">
                <a16:creationId xmlns:a16="http://schemas.microsoft.com/office/drawing/2014/main" id="{E6CB1CBF-2C61-DD41-8489-1F0E30A2CD00}"/>
              </a:ext>
            </a:extLst>
          </p:cNvPr>
          <p:cNvSpPr txBox="1"/>
          <p:nvPr/>
        </p:nvSpPr>
        <p:spPr>
          <a:xfrm rot="10800000">
            <a:off x="6761391" y="1233003"/>
            <a:ext cx="5199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rgbClr val="FFFFFF"/>
                </a:solidFill>
                <a:latin typeface="Raleway" panose="020B0503030101060003" pitchFamily="34" charset="77"/>
                <a:ea typeface="Calibri"/>
                <a:cs typeface="Calibri"/>
                <a:sym typeface="Calibri"/>
              </a:rPr>
              <a:t>x</a:t>
            </a:r>
            <a:endParaRPr sz="1800" dirty="0">
              <a:solidFill>
                <a:srgbClr val="FFFFFF"/>
              </a:solidFill>
              <a:latin typeface="Raleway" panose="020B0503030101060003" pitchFamily="34" charset="77"/>
              <a:ea typeface="Calibri"/>
              <a:cs typeface="Calibri"/>
              <a:sym typeface="Calibri"/>
            </a:endParaRPr>
          </a:p>
        </p:txBody>
      </p:sp>
      <p:sp>
        <p:nvSpPr>
          <p:cNvPr id="43" name="Google Shape;2019;p98">
            <a:extLst>
              <a:ext uri="{FF2B5EF4-FFF2-40B4-BE49-F238E27FC236}">
                <a16:creationId xmlns:a16="http://schemas.microsoft.com/office/drawing/2014/main" id="{86888528-324F-E247-8A43-DFC4EF8ED1BA}"/>
              </a:ext>
            </a:extLst>
          </p:cNvPr>
          <p:cNvSpPr/>
          <p:nvPr/>
        </p:nvSpPr>
        <p:spPr>
          <a:xfrm>
            <a:off x="7578169" y="2511849"/>
            <a:ext cx="557100" cy="572700"/>
          </a:xfrm>
          <a:prstGeom prst="ellipse">
            <a:avLst/>
          </a:prstGeom>
          <a:solidFill>
            <a:srgbClr val="A6A6A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rgbClr val="FFFFFF"/>
                </a:solidFill>
                <a:latin typeface="Raleway" panose="020B0503030101060003" pitchFamily="34" charset="77"/>
                <a:ea typeface="Calibri"/>
                <a:cs typeface="Calibri"/>
                <a:sym typeface="Calibri"/>
              </a:rPr>
              <a:t>-</a:t>
            </a:r>
            <a:endParaRPr sz="1800" dirty="0">
              <a:solidFill>
                <a:srgbClr val="FFFFFF"/>
              </a:solidFill>
              <a:latin typeface="Raleway" panose="020B0503030101060003" pitchFamily="34" charset="77"/>
              <a:ea typeface="Calibri"/>
              <a:cs typeface="Calibri"/>
              <a:sym typeface="Calibri"/>
            </a:endParaRPr>
          </a:p>
        </p:txBody>
      </p:sp>
      <p:sp>
        <p:nvSpPr>
          <p:cNvPr id="44" name="Google Shape;2020;p98">
            <a:extLst>
              <a:ext uri="{FF2B5EF4-FFF2-40B4-BE49-F238E27FC236}">
                <a16:creationId xmlns:a16="http://schemas.microsoft.com/office/drawing/2014/main" id="{F7C546CB-27BA-344D-A6EC-589735CCC0AC}"/>
              </a:ext>
            </a:extLst>
          </p:cNvPr>
          <p:cNvSpPr/>
          <p:nvPr/>
        </p:nvSpPr>
        <p:spPr>
          <a:xfrm rot="-5400000">
            <a:off x="7418880" y="4944217"/>
            <a:ext cx="531600" cy="568200"/>
          </a:xfrm>
          <a:prstGeom prst="homePlate">
            <a:avLst>
              <a:gd name="adj" fmla="val 50000"/>
            </a:avLst>
          </a:prstGeom>
          <a:solidFill>
            <a:srgbClr val="005089"/>
          </a:solidFill>
          <a:ln w="25400" cap="flat" cmpd="sng">
            <a:solidFill>
              <a:srgbClr val="003A6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Raleway" panose="020B0503030101060003" pitchFamily="34" charset="77"/>
            </a:endParaRPr>
          </a:p>
        </p:txBody>
      </p:sp>
      <p:sp>
        <p:nvSpPr>
          <p:cNvPr id="45" name="Google Shape;2021;p98">
            <a:extLst>
              <a:ext uri="{FF2B5EF4-FFF2-40B4-BE49-F238E27FC236}">
                <a16:creationId xmlns:a16="http://schemas.microsoft.com/office/drawing/2014/main" id="{F132F32A-AC90-8E40-9E09-916EF4200F91}"/>
              </a:ext>
            </a:extLst>
          </p:cNvPr>
          <p:cNvSpPr/>
          <p:nvPr/>
        </p:nvSpPr>
        <p:spPr>
          <a:xfrm rot="5400000">
            <a:off x="7927633" y="1274569"/>
            <a:ext cx="531600" cy="519900"/>
          </a:xfrm>
          <a:prstGeom prst="homePlate">
            <a:avLst>
              <a:gd name="adj" fmla="val 50000"/>
            </a:avLst>
          </a:prstGeom>
          <a:solidFill>
            <a:srgbClr val="005089"/>
          </a:solidFill>
          <a:ln w="25400" cap="flat" cmpd="sng">
            <a:solidFill>
              <a:srgbClr val="003A6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Raleway" panose="020B0503030101060003" pitchFamily="34" charset="77"/>
            </a:endParaRPr>
          </a:p>
        </p:txBody>
      </p:sp>
      <p:sp>
        <p:nvSpPr>
          <p:cNvPr id="46" name="Google Shape;2022;p98">
            <a:extLst>
              <a:ext uri="{FF2B5EF4-FFF2-40B4-BE49-F238E27FC236}">
                <a16:creationId xmlns:a16="http://schemas.microsoft.com/office/drawing/2014/main" id="{3E85A596-F185-F346-A6EA-EE9E56CD74D8}"/>
              </a:ext>
            </a:extLst>
          </p:cNvPr>
          <p:cNvSpPr txBox="1"/>
          <p:nvPr/>
        </p:nvSpPr>
        <p:spPr>
          <a:xfrm>
            <a:off x="7933330" y="1268718"/>
            <a:ext cx="5199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rgbClr val="FFFFFF"/>
                </a:solidFill>
                <a:latin typeface="Raleway" panose="020B0503030101060003" pitchFamily="34" charset="77"/>
                <a:ea typeface="Calibri"/>
                <a:cs typeface="Calibri"/>
                <a:sym typeface="Calibri"/>
              </a:rPr>
              <a:t>y</a:t>
            </a:r>
            <a:endParaRPr sz="1800" dirty="0">
              <a:solidFill>
                <a:srgbClr val="FFFFFF"/>
              </a:solidFill>
              <a:latin typeface="Raleway" panose="020B0503030101060003" pitchFamily="34" charset="77"/>
              <a:ea typeface="Calibri"/>
              <a:cs typeface="Calibri"/>
              <a:sym typeface="Calibri"/>
            </a:endParaRPr>
          </a:p>
        </p:txBody>
      </p:sp>
      <p:sp>
        <p:nvSpPr>
          <p:cNvPr id="47" name="Google Shape;2023;p98">
            <a:extLst>
              <a:ext uri="{FF2B5EF4-FFF2-40B4-BE49-F238E27FC236}">
                <a16:creationId xmlns:a16="http://schemas.microsoft.com/office/drawing/2014/main" id="{BF983D33-4977-B248-91C9-775A04A71EB8}"/>
              </a:ext>
            </a:extLst>
          </p:cNvPr>
          <p:cNvSpPr/>
          <p:nvPr/>
        </p:nvSpPr>
        <p:spPr>
          <a:xfrm>
            <a:off x="6736846" y="2227705"/>
            <a:ext cx="557100" cy="572700"/>
          </a:xfrm>
          <a:prstGeom prst="ellipse">
            <a:avLst/>
          </a:prstGeom>
          <a:solidFill>
            <a:srgbClr val="A6A6A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rgbClr val="FFFFFF"/>
                </a:solidFill>
                <a:latin typeface="Raleway" panose="020B0503030101060003" pitchFamily="34" charset="77"/>
                <a:ea typeface="Calibri"/>
                <a:cs typeface="Calibri"/>
                <a:sym typeface="Calibri"/>
              </a:rPr>
              <a:t>+</a:t>
            </a:r>
            <a:endParaRPr sz="1800" dirty="0">
              <a:solidFill>
                <a:srgbClr val="FFFFFF"/>
              </a:solidFill>
              <a:latin typeface="Raleway" panose="020B0503030101060003" pitchFamily="34" charset="77"/>
              <a:ea typeface="Calibri"/>
              <a:cs typeface="Calibri"/>
              <a:sym typeface="Calibri"/>
            </a:endParaRPr>
          </a:p>
        </p:txBody>
      </p:sp>
      <p:sp>
        <p:nvSpPr>
          <p:cNvPr id="48" name="Google Shape;2024;p98">
            <a:extLst>
              <a:ext uri="{FF2B5EF4-FFF2-40B4-BE49-F238E27FC236}">
                <a16:creationId xmlns:a16="http://schemas.microsoft.com/office/drawing/2014/main" id="{238E9B52-AFD9-944A-AC92-F7F6BF4EF294}"/>
              </a:ext>
            </a:extLst>
          </p:cNvPr>
          <p:cNvSpPr/>
          <p:nvPr/>
        </p:nvSpPr>
        <p:spPr>
          <a:xfrm>
            <a:off x="6736846" y="3076009"/>
            <a:ext cx="557100" cy="572700"/>
          </a:xfrm>
          <a:prstGeom prst="ellipse">
            <a:avLst/>
          </a:prstGeom>
          <a:solidFill>
            <a:srgbClr val="A6A6A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rgbClr val="FFFFFF"/>
                </a:solidFill>
                <a:latin typeface="Raleway" panose="020B0503030101060003" pitchFamily="34" charset="77"/>
                <a:ea typeface="Calibri"/>
                <a:cs typeface="Calibri"/>
                <a:sym typeface="Calibri"/>
              </a:rPr>
              <a:t>+</a:t>
            </a:r>
            <a:endParaRPr sz="1800" dirty="0">
              <a:solidFill>
                <a:srgbClr val="FFFFFF"/>
              </a:solidFill>
              <a:latin typeface="Raleway" panose="020B0503030101060003" pitchFamily="34" charset="77"/>
              <a:ea typeface="Calibri"/>
              <a:cs typeface="Calibri"/>
              <a:sym typeface="Calibri"/>
            </a:endParaRPr>
          </a:p>
        </p:txBody>
      </p:sp>
      <p:sp>
        <p:nvSpPr>
          <p:cNvPr id="49" name="Google Shape;2025;p98">
            <a:extLst>
              <a:ext uri="{FF2B5EF4-FFF2-40B4-BE49-F238E27FC236}">
                <a16:creationId xmlns:a16="http://schemas.microsoft.com/office/drawing/2014/main" id="{DAD7A017-C95B-404F-BFC7-0DCA9899DA9A}"/>
              </a:ext>
            </a:extLst>
          </p:cNvPr>
          <p:cNvSpPr/>
          <p:nvPr/>
        </p:nvSpPr>
        <p:spPr>
          <a:xfrm>
            <a:off x="5908833" y="2298741"/>
            <a:ext cx="603900" cy="426300"/>
          </a:xfrm>
          <a:prstGeom prst="rect">
            <a:avLst/>
          </a:prstGeom>
          <a:gradFill>
            <a:gsLst>
              <a:gs pos="0">
                <a:srgbClr val="B794FF"/>
              </a:gs>
              <a:gs pos="50000">
                <a:srgbClr val="D1BCFF"/>
              </a:gs>
              <a:gs pos="100000">
                <a:srgbClr val="E8DEFF"/>
              </a:gs>
            </a:gsLst>
            <a:path path="circle">
              <a:fillToRect l="100000" t="100000"/>
            </a:path>
            <a:tileRect r="-100000" b="-100000"/>
          </a:gradFill>
          <a:ln w="9525" cap="flat" cmpd="sng">
            <a:solidFill>
              <a:srgbClr val="004E88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5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rgbClr val="333333"/>
                </a:solidFill>
                <a:latin typeface="Raleway" panose="020B0503030101060003" pitchFamily="34" charset="77"/>
                <a:ea typeface="Calibri"/>
                <a:cs typeface="Calibri"/>
                <a:sym typeface="Calibri"/>
              </a:rPr>
              <a:t>C</a:t>
            </a:r>
            <a:endParaRPr sz="1800" dirty="0">
              <a:solidFill>
                <a:srgbClr val="333333"/>
              </a:solidFill>
              <a:latin typeface="Raleway" panose="020B0503030101060003" pitchFamily="34" charset="77"/>
              <a:ea typeface="Calibri"/>
              <a:cs typeface="Calibri"/>
              <a:sym typeface="Calibri"/>
            </a:endParaRPr>
          </a:p>
        </p:txBody>
      </p:sp>
      <p:sp>
        <p:nvSpPr>
          <p:cNvPr id="50" name="Google Shape;2026;p98">
            <a:extLst>
              <a:ext uri="{FF2B5EF4-FFF2-40B4-BE49-F238E27FC236}">
                <a16:creationId xmlns:a16="http://schemas.microsoft.com/office/drawing/2014/main" id="{C6EF74AC-8B5F-0C4C-9C92-92DB3E82589C}"/>
              </a:ext>
            </a:extLst>
          </p:cNvPr>
          <p:cNvSpPr/>
          <p:nvPr/>
        </p:nvSpPr>
        <p:spPr>
          <a:xfrm rot="10800000">
            <a:off x="7293918" y="4110126"/>
            <a:ext cx="781500" cy="532800"/>
          </a:xfrm>
          <a:prstGeom prst="trapezoid">
            <a:avLst>
              <a:gd name="adj" fmla="val 36821"/>
            </a:avLst>
          </a:prstGeom>
          <a:solidFill>
            <a:srgbClr val="A6A6A6"/>
          </a:solidFill>
          <a:ln w="25400" cap="flat" cmpd="sng">
            <a:solidFill>
              <a:srgbClr val="79797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  <a:latin typeface="Raleway" panose="020B0503030101060003" pitchFamily="34" charset="77"/>
              <a:ea typeface="Calibri"/>
              <a:cs typeface="Calibri"/>
              <a:sym typeface="Calibri"/>
            </a:endParaRPr>
          </a:p>
        </p:txBody>
      </p:sp>
      <p:cxnSp>
        <p:nvCxnSpPr>
          <p:cNvPr id="51" name="Google Shape;2027;p98">
            <a:extLst>
              <a:ext uri="{FF2B5EF4-FFF2-40B4-BE49-F238E27FC236}">
                <a16:creationId xmlns:a16="http://schemas.microsoft.com/office/drawing/2014/main" id="{0042008F-B383-574A-8B8A-769C4FB7FED2}"/>
              </a:ext>
            </a:extLst>
          </p:cNvPr>
          <p:cNvCxnSpPr>
            <a:cxnSpLocks/>
            <a:stCxn id="48" idx="4"/>
            <a:endCxn id="67" idx="0"/>
          </p:cNvCxnSpPr>
          <p:nvPr/>
        </p:nvCxnSpPr>
        <p:spPr>
          <a:xfrm rot="16200000" flipH="1">
            <a:off x="6982534" y="3681571"/>
            <a:ext cx="461458" cy="395734"/>
          </a:xfrm>
          <a:prstGeom prst="bentConnector3">
            <a:avLst>
              <a:gd name="adj1" fmla="val 50000"/>
            </a:avLst>
          </a:prstGeom>
          <a:noFill/>
          <a:ln w="25400" cap="flat" cmpd="sng">
            <a:solidFill>
              <a:srgbClr val="333333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2" name="Google Shape;2028;p98">
            <a:extLst>
              <a:ext uri="{FF2B5EF4-FFF2-40B4-BE49-F238E27FC236}">
                <a16:creationId xmlns:a16="http://schemas.microsoft.com/office/drawing/2014/main" id="{E77965B5-A696-5540-AE39-8483E73AB2E3}"/>
              </a:ext>
            </a:extLst>
          </p:cNvPr>
          <p:cNvCxnSpPr>
            <a:stCxn id="43" idx="4"/>
          </p:cNvCxnSpPr>
          <p:nvPr/>
        </p:nvCxnSpPr>
        <p:spPr>
          <a:xfrm>
            <a:off x="7856719" y="3084549"/>
            <a:ext cx="5700" cy="1026000"/>
          </a:xfrm>
          <a:prstGeom prst="straightConnector1">
            <a:avLst/>
          </a:prstGeom>
          <a:noFill/>
          <a:ln w="25400" cap="flat" cmpd="sng">
            <a:solidFill>
              <a:srgbClr val="333333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53" name="Google Shape;2029;p98">
            <a:extLst>
              <a:ext uri="{FF2B5EF4-FFF2-40B4-BE49-F238E27FC236}">
                <a16:creationId xmlns:a16="http://schemas.microsoft.com/office/drawing/2014/main" id="{BD8E4349-3F33-134D-BEC9-5C2B2FD1BFAF}"/>
              </a:ext>
            </a:extLst>
          </p:cNvPr>
          <p:cNvSpPr/>
          <p:nvPr/>
        </p:nvSpPr>
        <p:spPr>
          <a:xfrm>
            <a:off x="8466114" y="3364280"/>
            <a:ext cx="557100" cy="572700"/>
          </a:xfrm>
          <a:prstGeom prst="ellipse">
            <a:avLst/>
          </a:prstGeom>
          <a:solidFill>
            <a:srgbClr val="A6A6A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rgbClr val="FFFFFF"/>
                </a:solidFill>
                <a:latin typeface="Raleway" panose="020B0503030101060003" pitchFamily="34" charset="77"/>
                <a:ea typeface="Calibri"/>
                <a:cs typeface="Calibri"/>
                <a:sym typeface="Calibri"/>
              </a:rPr>
              <a:t>&gt;</a:t>
            </a:r>
            <a:endParaRPr sz="1800" dirty="0">
              <a:solidFill>
                <a:srgbClr val="FFFFFF"/>
              </a:solidFill>
              <a:latin typeface="Raleway" panose="020B0503030101060003" pitchFamily="34" charset="77"/>
              <a:ea typeface="Calibri"/>
              <a:cs typeface="Calibri"/>
              <a:sym typeface="Calibri"/>
            </a:endParaRPr>
          </a:p>
        </p:txBody>
      </p:sp>
      <p:cxnSp>
        <p:nvCxnSpPr>
          <p:cNvPr id="54" name="Google Shape;2030;p98">
            <a:extLst>
              <a:ext uri="{FF2B5EF4-FFF2-40B4-BE49-F238E27FC236}">
                <a16:creationId xmlns:a16="http://schemas.microsoft.com/office/drawing/2014/main" id="{246196F7-AB8E-E846-B8B3-1583F86D216B}"/>
              </a:ext>
            </a:extLst>
          </p:cNvPr>
          <p:cNvCxnSpPr/>
          <p:nvPr/>
        </p:nvCxnSpPr>
        <p:spPr>
          <a:xfrm rot="-5400000" flipH="1">
            <a:off x="6936874" y="1878562"/>
            <a:ext cx="1683300" cy="1526400"/>
          </a:xfrm>
          <a:prstGeom prst="bentConnector3">
            <a:avLst>
              <a:gd name="adj1" fmla="val 20227"/>
            </a:avLst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5" name="Google Shape;2031;p98">
            <a:extLst>
              <a:ext uri="{FF2B5EF4-FFF2-40B4-BE49-F238E27FC236}">
                <a16:creationId xmlns:a16="http://schemas.microsoft.com/office/drawing/2014/main" id="{203E44E4-B2D9-E543-A7E6-6BCB755E65ED}"/>
              </a:ext>
            </a:extLst>
          </p:cNvPr>
          <p:cNvCxnSpPr>
            <a:stCxn id="45" idx="3"/>
            <a:endCxn id="53" idx="7"/>
          </p:cNvCxnSpPr>
          <p:nvPr/>
        </p:nvCxnSpPr>
        <p:spPr>
          <a:xfrm rot="-5400000" flipH="1">
            <a:off x="7743583" y="2250169"/>
            <a:ext cx="1647900" cy="748200"/>
          </a:xfrm>
          <a:prstGeom prst="bentConnector3">
            <a:avLst>
              <a:gd name="adj1" fmla="val 14879"/>
            </a:avLst>
          </a:prstGeom>
          <a:noFill/>
          <a:ln w="25400" cap="flat" cmpd="sng">
            <a:solidFill>
              <a:srgbClr val="00B05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6" name="Google Shape;2032;p98">
            <a:extLst>
              <a:ext uri="{FF2B5EF4-FFF2-40B4-BE49-F238E27FC236}">
                <a16:creationId xmlns:a16="http://schemas.microsoft.com/office/drawing/2014/main" id="{D7A3E5B2-CCC9-3742-B3D9-89EDF6A448C9}"/>
              </a:ext>
            </a:extLst>
          </p:cNvPr>
          <p:cNvCxnSpPr>
            <a:stCxn id="47" idx="4"/>
            <a:endCxn id="48" idx="0"/>
          </p:cNvCxnSpPr>
          <p:nvPr/>
        </p:nvCxnSpPr>
        <p:spPr>
          <a:xfrm>
            <a:off x="7015396" y="2800405"/>
            <a:ext cx="0" cy="275700"/>
          </a:xfrm>
          <a:prstGeom prst="straightConnector1">
            <a:avLst/>
          </a:prstGeom>
          <a:noFill/>
          <a:ln w="25400" cap="flat" cmpd="sng">
            <a:solidFill>
              <a:srgbClr val="333333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7" name="Google Shape;2033;p98">
            <a:extLst>
              <a:ext uri="{FF2B5EF4-FFF2-40B4-BE49-F238E27FC236}">
                <a16:creationId xmlns:a16="http://schemas.microsoft.com/office/drawing/2014/main" id="{9BEFF4D0-85D1-C844-8E5D-7E03A7B49728}"/>
              </a:ext>
            </a:extLst>
          </p:cNvPr>
          <p:cNvCxnSpPr>
            <a:stCxn id="49" idx="3"/>
            <a:endCxn id="47" idx="2"/>
          </p:cNvCxnSpPr>
          <p:nvPr/>
        </p:nvCxnSpPr>
        <p:spPr>
          <a:xfrm>
            <a:off x="6512733" y="2511891"/>
            <a:ext cx="224100" cy="2100"/>
          </a:xfrm>
          <a:prstGeom prst="straightConnector1">
            <a:avLst/>
          </a:prstGeom>
          <a:noFill/>
          <a:ln w="25400" cap="flat" cmpd="sng">
            <a:solidFill>
              <a:srgbClr val="333333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8" name="Google Shape;2034;p98">
            <a:extLst>
              <a:ext uri="{FF2B5EF4-FFF2-40B4-BE49-F238E27FC236}">
                <a16:creationId xmlns:a16="http://schemas.microsoft.com/office/drawing/2014/main" id="{632FE72A-D108-FE4F-B32C-B93DBB8F49CE}"/>
              </a:ext>
            </a:extLst>
          </p:cNvPr>
          <p:cNvCxnSpPr>
            <a:stCxn id="41" idx="3"/>
            <a:endCxn id="43" idx="1"/>
          </p:cNvCxnSpPr>
          <p:nvPr/>
        </p:nvCxnSpPr>
        <p:spPr>
          <a:xfrm rot="-5400000" flipH="1">
            <a:off x="6925046" y="1861101"/>
            <a:ext cx="831000" cy="638400"/>
          </a:xfrm>
          <a:prstGeom prst="bentConnector3">
            <a:avLst>
              <a:gd name="adj1" fmla="val 44952"/>
            </a:avLst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9" name="Google Shape;2035;p98">
            <a:extLst>
              <a:ext uri="{FF2B5EF4-FFF2-40B4-BE49-F238E27FC236}">
                <a16:creationId xmlns:a16="http://schemas.microsoft.com/office/drawing/2014/main" id="{965F01B9-CEEB-0B4D-9F5C-7EBA04014CC6}"/>
              </a:ext>
            </a:extLst>
          </p:cNvPr>
          <p:cNvCxnSpPr>
            <a:stCxn id="45" idx="3"/>
            <a:endCxn id="43" idx="7"/>
          </p:cNvCxnSpPr>
          <p:nvPr/>
        </p:nvCxnSpPr>
        <p:spPr>
          <a:xfrm rot="5400000">
            <a:off x="7725883" y="2128069"/>
            <a:ext cx="795300" cy="139800"/>
          </a:xfrm>
          <a:prstGeom prst="bentConnector3">
            <a:avLst>
              <a:gd name="adj1" fmla="val 44726"/>
            </a:avLst>
          </a:prstGeom>
          <a:noFill/>
          <a:ln w="25400" cap="flat" cmpd="sng">
            <a:solidFill>
              <a:srgbClr val="00B05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60" name="Google Shape;2036;p98">
            <a:extLst>
              <a:ext uri="{FF2B5EF4-FFF2-40B4-BE49-F238E27FC236}">
                <a16:creationId xmlns:a16="http://schemas.microsoft.com/office/drawing/2014/main" id="{F6CA7BC7-ECA5-5748-B370-A57DE9ADDBEC}"/>
              </a:ext>
            </a:extLst>
          </p:cNvPr>
          <p:cNvCxnSpPr>
            <a:stCxn id="41" idx="3"/>
            <a:endCxn id="47" idx="0"/>
          </p:cNvCxnSpPr>
          <p:nvPr/>
        </p:nvCxnSpPr>
        <p:spPr>
          <a:xfrm flipH="1">
            <a:off x="7015346" y="1764801"/>
            <a:ext cx="6000" cy="462900"/>
          </a:xfrm>
          <a:prstGeom prst="straightConnector1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61" name="Google Shape;2037;p98">
            <a:extLst>
              <a:ext uri="{FF2B5EF4-FFF2-40B4-BE49-F238E27FC236}">
                <a16:creationId xmlns:a16="http://schemas.microsoft.com/office/drawing/2014/main" id="{D3181E15-9721-3B45-BD36-D7511AED2643}"/>
              </a:ext>
            </a:extLst>
          </p:cNvPr>
          <p:cNvCxnSpPr>
            <a:stCxn id="53" idx="4"/>
            <a:endCxn id="50" idx="1"/>
          </p:cNvCxnSpPr>
          <p:nvPr/>
        </p:nvCxnSpPr>
        <p:spPr>
          <a:xfrm rot="5400000">
            <a:off x="8141214" y="3773030"/>
            <a:ext cx="439500" cy="767400"/>
          </a:xfrm>
          <a:prstGeom prst="bentConnector2">
            <a:avLst/>
          </a:prstGeom>
          <a:noFill/>
          <a:ln w="9525" cap="flat" cmpd="sng">
            <a:solidFill>
              <a:srgbClr val="333333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62" name="Google Shape;2038;p98">
            <a:extLst>
              <a:ext uri="{FF2B5EF4-FFF2-40B4-BE49-F238E27FC236}">
                <a16:creationId xmlns:a16="http://schemas.microsoft.com/office/drawing/2014/main" id="{6E60486A-7DF8-C249-AA82-BA884A6D5360}"/>
              </a:ext>
            </a:extLst>
          </p:cNvPr>
          <p:cNvSpPr txBox="1"/>
          <p:nvPr/>
        </p:nvSpPr>
        <p:spPr>
          <a:xfrm>
            <a:off x="7482384" y="4404142"/>
            <a:ext cx="557100" cy="2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333333"/>
                </a:solidFill>
                <a:latin typeface="Raleway"/>
                <a:ea typeface="Raleway"/>
                <a:cs typeface="Raleway"/>
                <a:sym typeface="Raleway"/>
              </a:rPr>
              <a:t>Mux</a:t>
            </a:r>
            <a:endParaRPr sz="1200">
              <a:solidFill>
                <a:srgbClr val="333333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63" name="Google Shape;2039;p98">
            <a:extLst>
              <a:ext uri="{FF2B5EF4-FFF2-40B4-BE49-F238E27FC236}">
                <a16:creationId xmlns:a16="http://schemas.microsoft.com/office/drawing/2014/main" id="{32F30F14-8776-5643-A82A-C1E347836741}"/>
              </a:ext>
            </a:extLst>
          </p:cNvPr>
          <p:cNvCxnSpPr>
            <a:stCxn id="50" idx="0"/>
            <a:endCxn id="44" idx="3"/>
          </p:cNvCxnSpPr>
          <p:nvPr/>
        </p:nvCxnSpPr>
        <p:spPr>
          <a:xfrm>
            <a:off x="7684668" y="4642926"/>
            <a:ext cx="0" cy="319500"/>
          </a:xfrm>
          <a:prstGeom prst="straightConnector1">
            <a:avLst/>
          </a:prstGeom>
          <a:noFill/>
          <a:ln w="25400" cap="flat" cmpd="sng">
            <a:solidFill>
              <a:srgbClr val="333333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64" name="Google Shape;2040;p98">
            <a:extLst>
              <a:ext uri="{FF2B5EF4-FFF2-40B4-BE49-F238E27FC236}">
                <a16:creationId xmlns:a16="http://schemas.microsoft.com/office/drawing/2014/main" id="{B41DE0C7-995D-ED42-A5F4-FC170F3DC3A8}"/>
              </a:ext>
            </a:extLst>
          </p:cNvPr>
          <p:cNvCxnSpPr>
            <a:stCxn id="45" idx="3"/>
            <a:endCxn id="48" idx="6"/>
          </p:cNvCxnSpPr>
          <p:nvPr/>
        </p:nvCxnSpPr>
        <p:spPr>
          <a:xfrm rot="5400000">
            <a:off x="6962683" y="2131669"/>
            <a:ext cx="1562100" cy="899400"/>
          </a:xfrm>
          <a:prstGeom prst="bentConnector2">
            <a:avLst/>
          </a:prstGeom>
          <a:noFill/>
          <a:ln w="25400" cap="flat" cmpd="sng">
            <a:solidFill>
              <a:srgbClr val="00B05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65" name="Google Shape;2041;p98">
            <a:extLst>
              <a:ext uri="{FF2B5EF4-FFF2-40B4-BE49-F238E27FC236}">
                <a16:creationId xmlns:a16="http://schemas.microsoft.com/office/drawing/2014/main" id="{C49B28C0-7C85-F647-8000-F7EDF027265B}"/>
              </a:ext>
            </a:extLst>
          </p:cNvPr>
          <p:cNvSpPr/>
          <p:nvPr/>
        </p:nvSpPr>
        <p:spPr>
          <a:xfrm>
            <a:off x="7193087" y="3914861"/>
            <a:ext cx="1101300" cy="781500"/>
          </a:xfrm>
          <a:prstGeom prst="rect">
            <a:avLst/>
          </a:prstGeom>
          <a:solidFill>
            <a:srgbClr val="CCF171">
              <a:alpha val="298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  <a:latin typeface="Raleway" panose="020B0503030101060003" pitchFamily="34" charset="77"/>
              <a:ea typeface="Calibri"/>
              <a:cs typeface="Calibri"/>
              <a:sym typeface="Calibri"/>
            </a:endParaRPr>
          </a:p>
        </p:txBody>
      </p:sp>
      <p:sp>
        <p:nvSpPr>
          <p:cNvPr id="66" name="Google Shape;2042;p98">
            <a:extLst>
              <a:ext uri="{FF2B5EF4-FFF2-40B4-BE49-F238E27FC236}">
                <a16:creationId xmlns:a16="http://schemas.microsoft.com/office/drawing/2014/main" id="{9A08FDC0-5D03-D44C-9D6D-8720F134636B}"/>
              </a:ext>
            </a:extLst>
          </p:cNvPr>
          <p:cNvSpPr txBox="1"/>
          <p:nvPr/>
        </p:nvSpPr>
        <p:spPr>
          <a:xfrm>
            <a:off x="8288536" y="4394292"/>
            <a:ext cx="781500" cy="2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333333"/>
                </a:solidFill>
                <a:latin typeface="Raleway"/>
                <a:ea typeface="Raleway"/>
                <a:cs typeface="Raleway"/>
                <a:sym typeface="Raleway"/>
              </a:rPr>
              <a:t>Select</a:t>
            </a:r>
            <a:endParaRPr sz="1200">
              <a:solidFill>
                <a:srgbClr val="333333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7" name="Google Shape;2043;p98">
            <a:extLst>
              <a:ext uri="{FF2B5EF4-FFF2-40B4-BE49-F238E27FC236}">
                <a16:creationId xmlns:a16="http://schemas.microsoft.com/office/drawing/2014/main" id="{8DDD956D-4452-C847-98E6-F1C6E4C7D68B}"/>
              </a:ext>
            </a:extLst>
          </p:cNvPr>
          <p:cNvSpPr txBox="1"/>
          <p:nvPr/>
        </p:nvSpPr>
        <p:spPr>
          <a:xfrm>
            <a:off x="7173230" y="4110167"/>
            <a:ext cx="475800" cy="1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dirty="0">
                <a:solidFill>
                  <a:srgbClr val="333333"/>
                </a:solidFill>
                <a:latin typeface="Raleway" panose="020B0503030101060003" pitchFamily="34" charset="77"/>
                <a:ea typeface="Calibri"/>
                <a:cs typeface="Calibri"/>
                <a:sym typeface="Calibri"/>
              </a:rPr>
              <a:t>false</a:t>
            </a:r>
            <a:endParaRPr sz="1000" dirty="0">
              <a:solidFill>
                <a:srgbClr val="333333"/>
              </a:solidFill>
              <a:latin typeface="Raleway" panose="020B0503030101060003" pitchFamily="34" charset="77"/>
              <a:ea typeface="Calibri"/>
              <a:cs typeface="Calibri"/>
              <a:sym typeface="Calibri"/>
            </a:endParaRPr>
          </a:p>
        </p:txBody>
      </p:sp>
      <p:sp>
        <p:nvSpPr>
          <p:cNvPr id="68" name="Google Shape;2044;p98">
            <a:extLst>
              <a:ext uri="{FF2B5EF4-FFF2-40B4-BE49-F238E27FC236}">
                <a16:creationId xmlns:a16="http://schemas.microsoft.com/office/drawing/2014/main" id="{669B8380-6A2C-C34B-9C8E-C64CA36E7582}"/>
              </a:ext>
            </a:extLst>
          </p:cNvPr>
          <p:cNvSpPr txBox="1"/>
          <p:nvPr/>
        </p:nvSpPr>
        <p:spPr>
          <a:xfrm>
            <a:off x="7703131" y="4110167"/>
            <a:ext cx="603900" cy="1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dirty="0">
                <a:solidFill>
                  <a:srgbClr val="333333"/>
                </a:solidFill>
                <a:latin typeface="Raleway" panose="020B0503030101060003" pitchFamily="34" charset="77"/>
                <a:ea typeface="Calibri"/>
                <a:cs typeface="Calibri"/>
                <a:sym typeface="Calibri"/>
              </a:rPr>
              <a:t>true</a:t>
            </a:r>
            <a:endParaRPr sz="1000" dirty="0">
              <a:solidFill>
                <a:srgbClr val="333333"/>
              </a:solidFill>
              <a:latin typeface="Raleway" panose="020B0503030101060003" pitchFamily="34" charset="77"/>
              <a:ea typeface="Calibri"/>
              <a:cs typeface="Calibri"/>
              <a:sym typeface="Calibri"/>
            </a:endParaRPr>
          </a:p>
        </p:txBody>
      </p:sp>
      <p:cxnSp>
        <p:nvCxnSpPr>
          <p:cNvPr id="69" name="Google Shape;2045;p98">
            <a:extLst>
              <a:ext uri="{FF2B5EF4-FFF2-40B4-BE49-F238E27FC236}">
                <a16:creationId xmlns:a16="http://schemas.microsoft.com/office/drawing/2014/main" id="{D7E658E7-D585-2B44-AD1D-C2F84E592A7B}"/>
              </a:ext>
            </a:extLst>
          </p:cNvPr>
          <p:cNvCxnSpPr>
            <a:cxnSpLocks/>
          </p:cNvCxnSpPr>
          <p:nvPr/>
        </p:nvCxnSpPr>
        <p:spPr>
          <a:xfrm flipV="1">
            <a:off x="5304329" y="2762817"/>
            <a:ext cx="492829" cy="3822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70" name="Google Shape;2046;p98">
            <a:extLst>
              <a:ext uri="{FF2B5EF4-FFF2-40B4-BE49-F238E27FC236}">
                <a16:creationId xmlns:a16="http://schemas.microsoft.com/office/drawing/2014/main" id="{BFD57FBD-CB42-BA47-8994-A752EE81D143}"/>
              </a:ext>
            </a:extLst>
          </p:cNvPr>
          <p:cNvCxnSpPr>
            <a:cxnSpLocks/>
          </p:cNvCxnSpPr>
          <p:nvPr/>
        </p:nvCxnSpPr>
        <p:spPr>
          <a:xfrm>
            <a:off x="3831579" y="3712984"/>
            <a:ext cx="3210329" cy="545033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35944465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8"/>
          <p:cNvSpPr/>
          <p:nvPr/>
        </p:nvSpPr>
        <p:spPr>
          <a:xfrm>
            <a:off x="789885" y="515754"/>
            <a:ext cx="7389000" cy="5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de-DE" sz="3500" b="1" dirty="0">
                <a:solidFill>
                  <a:srgbClr val="595959"/>
                </a:solidFill>
                <a:latin typeface="Raleway"/>
                <a:ea typeface="Raleway"/>
                <a:cs typeface="Raleway"/>
                <a:sym typeface="Raleway"/>
              </a:rPr>
              <a:t>Control Flow versus Data Flow</a:t>
            </a:r>
            <a:endParaRPr sz="3500" dirty="0">
              <a:solidFill>
                <a:srgbClr val="595959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latin typeface="Raleway" panose="020B0503030101060003" pitchFamily="34" charset="77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solidFill>
                <a:srgbClr val="7F7F7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39" name="Google Shape;139;p28"/>
          <p:cNvSpPr txBox="1">
            <a:spLocks noGrp="1"/>
          </p:cNvSpPr>
          <p:nvPr>
            <p:ph type="body" idx="1"/>
          </p:nvPr>
        </p:nvSpPr>
        <p:spPr>
          <a:xfrm>
            <a:off x="851792" y="1324000"/>
            <a:ext cx="8049000" cy="46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noAutofit/>
          </a:bodyPr>
          <a:lstStyle/>
          <a:p>
            <a:pPr marL="285750" indent="-285750">
              <a:spcBef>
                <a:spcPts val="0"/>
              </a:spcBef>
              <a:buClr>
                <a:schemeClr val="accent5"/>
              </a:buClr>
              <a:buSzPts val="2220"/>
            </a:pPr>
            <a:r>
              <a:rPr lang="en-GB" dirty="0">
                <a:solidFill>
                  <a:schemeClr val="tx1"/>
                </a:solidFill>
                <a:latin typeface="Raleway"/>
                <a:sym typeface="Raleway"/>
              </a:rPr>
              <a:t>Control Flow: </a:t>
            </a:r>
          </a:p>
          <a:p>
            <a:pPr marL="742950" lvl="1" indent="-285750">
              <a:spcBef>
                <a:spcPts val="0"/>
              </a:spcBef>
              <a:buClr>
                <a:schemeClr val="accent5"/>
              </a:buClr>
              <a:buSzPts val="2220"/>
            </a:pPr>
            <a:r>
              <a:rPr lang="en-GB" dirty="0">
                <a:solidFill>
                  <a:schemeClr val="tx1"/>
                </a:solidFill>
                <a:latin typeface="Raleway"/>
                <a:sym typeface="Raleway"/>
              </a:rPr>
              <a:t>It is all about how instructions “move”</a:t>
            </a:r>
          </a:p>
          <a:p>
            <a:pPr marL="742950" lvl="1" indent="-285750">
              <a:spcBef>
                <a:spcPts val="0"/>
              </a:spcBef>
              <a:buClr>
                <a:schemeClr val="accent5"/>
              </a:buClr>
              <a:buSzPts val="2220"/>
            </a:pPr>
            <a:r>
              <a:rPr lang="en-GB" dirty="0">
                <a:solidFill>
                  <a:schemeClr val="tx1"/>
                </a:solidFill>
                <a:latin typeface="Raleway"/>
                <a:sym typeface="Raleway"/>
              </a:rPr>
              <a:t>Data may move along with instructions (secondary issue)</a:t>
            </a:r>
          </a:p>
          <a:p>
            <a:pPr marL="742950" lvl="1" indent="-285750">
              <a:spcBef>
                <a:spcPts val="0"/>
              </a:spcBef>
              <a:buClr>
                <a:schemeClr val="accent5"/>
              </a:buClr>
              <a:buSzPts val="2220"/>
            </a:pPr>
            <a:r>
              <a:rPr lang="en-GB" dirty="0">
                <a:solidFill>
                  <a:schemeClr val="tx1"/>
                </a:solidFill>
                <a:latin typeface="Raleway"/>
                <a:sym typeface="Raleway"/>
              </a:rPr>
              <a:t>Order of computation is the key</a:t>
            </a:r>
          </a:p>
          <a:p>
            <a:pPr marL="457200" lvl="1" indent="0">
              <a:spcBef>
                <a:spcPts val="0"/>
              </a:spcBef>
              <a:buClr>
                <a:schemeClr val="accent5"/>
              </a:buClr>
              <a:buSzPts val="2220"/>
              <a:buNone/>
            </a:pPr>
            <a:endParaRPr lang="en-GB" dirty="0">
              <a:solidFill>
                <a:schemeClr val="tx1"/>
              </a:solidFill>
              <a:latin typeface="Raleway"/>
              <a:sym typeface="Raleway"/>
            </a:endParaRPr>
          </a:p>
          <a:p>
            <a:pPr marL="285750" indent="-285750">
              <a:spcBef>
                <a:spcPts val="0"/>
              </a:spcBef>
              <a:buClr>
                <a:schemeClr val="accent5"/>
              </a:buClr>
              <a:buSzPts val="2220"/>
            </a:pPr>
            <a:r>
              <a:rPr lang="en-GB" dirty="0">
                <a:solidFill>
                  <a:schemeClr val="tx1"/>
                </a:solidFill>
                <a:latin typeface="Raleway"/>
                <a:sym typeface="Raleway"/>
              </a:rPr>
              <a:t>Data Flow:</a:t>
            </a:r>
          </a:p>
          <a:p>
            <a:pPr marL="742950" lvl="1" indent="-285750">
              <a:spcBef>
                <a:spcPts val="0"/>
              </a:spcBef>
              <a:buClr>
                <a:schemeClr val="accent5"/>
              </a:buClr>
              <a:buSzPts val="2220"/>
            </a:pPr>
            <a:r>
              <a:rPr lang="en-GB" dirty="0">
                <a:solidFill>
                  <a:schemeClr val="tx1"/>
                </a:solidFill>
                <a:latin typeface="Raleway"/>
                <a:sym typeface="Raleway"/>
              </a:rPr>
              <a:t>It is about how data moves through a set of “instructions” in 2D space</a:t>
            </a:r>
          </a:p>
          <a:p>
            <a:pPr marL="742950" lvl="1" indent="-285750">
              <a:spcBef>
                <a:spcPts val="0"/>
              </a:spcBef>
              <a:buClr>
                <a:schemeClr val="accent5"/>
              </a:buClr>
              <a:buSzPts val="2220"/>
            </a:pPr>
            <a:r>
              <a:rPr lang="en-GB" dirty="0">
                <a:solidFill>
                  <a:schemeClr val="tx1"/>
                </a:solidFill>
                <a:latin typeface="Raleway"/>
                <a:sym typeface="Raleway"/>
              </a:rPr>
              <a:t>Data moves will trigger control</a:t>
            </a:r>
          </a:p>
          <a:p>
            <a:pPr marL="742950" lvl="1" indent="-285750">
              <a:spcBef>
                <a:spcPts val="0"/>
              </a:spcBef>
              <a:buClr>
                <a:schemeClr val="accent5"/>
              </a:buClr>
              <a:buSzPts val="2220"/>
            </a:pPr>
            <a:r>
              <a:rPr lang="en-GB" dirty="0">
                <a:solidFill>
                  <a:schemeClr val="tx1"/>
                </a:solidFill>
                <a:latin typeface="Raleway"/>
                <a:sym typeface="Raleway"/>
              </a:rPr>
              <a:t>Data availability, transformations and operation latencies are the key</a:t>
            </a:r>
          </a:p>
          <a:p>
            <a:pPr marL="285750" indent="-285750">
              <a:spcBef>
                <a:spcPts val="0"/>
              </a:spcBef>
              <a:buClr>
                <a:schemeClr val="accent5"/>
              </a:buClr>
              <a:buSzPts val="2220"/>
            </a:pPr>
            <a:endParaRPr lang="en-GB" dirty="0">
              <a:solidFill>
                <a:schemeClr val="tx1"/>
              </a:solidFill>
              <a:latin typeface="Raleway"/>
              <a:sym typeface="Raleway"/>
            </a:endParaRPr>
          </a:p>
          <a:p>
            <a:pPr marL="285750" indent="-285750">
              <a:spcBef>
                <a:spcPts val="0"/>
              </a:spcBef>
              <a:buClr>
                <a:schemeClr val="accent5"/>
              </a:buClr>
              <a:buSzPts val="2220"/>
            </a:pPr>
            <a:endParaRPr lang="de-DE" sz="1800" dirty="0">
              <a:solidFill>
                <a:schemeClr val="tx1"/>
              </a:solidFill>
              <a:latin typeface="Raleway"/>
              <a:sym typeface="Raleway"/>
            </a:endParaRPr>
          </a:p>
        </p:txBody>
      </p:sp>
      <p:sp>
        <p:nvSpPr>
          <p:cNvPr id="140" name="Google Shape;140;p28"/>
          <p:cNvSpPr txBox="1"/>
          <p:nvPr/>
        </p:nvSpPr>
        <p:spPr>
          <a:xfrm>
            <a:off x="8475260" y="6356354"/>
            <a:ext cx="409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rgbClr val="888888"/>
                </a:solidFill>
                <a:latin typeface="Raleway" panose="020B0503030101060003" pitchFamily="34" charset="77"/>
                <a:ea typeface="Calibri"/>
                <a:cs typeface="Calibri"/>
                <a:sym typeface="Calibri"/>
              </a:rPr>
              <a:t>7</a:t>
            </a:fld>
            <a:endParaRPr sz="1200" dirty="0">
              <a:solidFill>
                <a:srgbClr val="888888"/>
              </a:solidFill>
              <a:latin typeface="Raleway" panose="020B0503030101060003" pitchFamily="34" charset="77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8443896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8"/>
          <p:cNvSpPr/>
          <p:nvPr/>
        </p:nvSpPr>
        <p:spPr>
          <a:xfrm>
            <a:off x="789884" y="515754"/>
            <a:ext cx="8280151" cy="5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500" b="1" dirty="0" err="1">
                <a:solidFill>
                  <a:srgbClr val="595959"/>
                </a:solidFill>
                <a:latin typeface="Raleway"/>
                <a:ea typeface="Raleway"/>
                <a:cs typeface="Raleway"/>
                <a:sym typeface="Raleway"/>
              </a:rPr>
              <a:t>MaxJ</a:t>
            </a:r>
            <a:r>
              <a:rPr lang="en-GB" sz="3500" b="1" dirty="0">
                <a:solidFill>
                  <a:srgbClr val="595959"/>
                </a:solidFill>
                <a:latin typeface="Raleway"/>
                <a:ea typeface="Raleway"/>
                <a:cs typeface="Raleway"/>
                <a:sym typeface="Raleway"/>
              </a:rPr>
              <a:t> Intro: </a:t>
            </a:r>
            <a:r>
              <a:rPr lang="en-GB" sz="3500" dirty="0">
                <a:solidFill>
                  <a:srgbClr val="595959"/>
                </a:solidFill>
                <a:latin typeface="Raleway"/>
                <a:ea typeface="Raleway"/>
                <a:cs typeface="Raleway"/>
                <a:sym typeface="Raleway"/>
              </a:rPr>
              <a:t>Working with loop counters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latin typeface="Raleway" panose="020B0503030101060003" pitchFamily="34" charset="77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solidFill>
                <a:srgbClr val="7F7F7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40" name="Google Shape;140;p28"/>
          <p:cNvSpPr txBox="1"/>
          <p:nvPr/>
        </p:nvSpPr>
        <p:spPr>
          <a:xfrm>
            <a:off x="8475260" y="6356354"/>
            <a:ext cx="409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rgbClr val="888888"/>
                </a:solidFill>
                <a:latin typeface="Raleway" panose="020B0503030101060003" pitchFamily="34" charset="77"/>
                <a:ea typeface="Calibri"/>
                <a:cs typeface="Calibri"/>
                <a:sym typeface="Calibri"/>
              </a:rPr>
              <a:t>70</a:t>
            </a:fld>
            <a:endParaRPr sz="1200" dirty="0">
              <a:solidFill>
                <a:srgbClr val="888888"/>
              </a:solidFill>
              <a:latin typeface="Raleway" panose="020B0503030101060003" pitchFamily="34" charset="77"/>
              <a:ea typeface="Calibri"/>
              <a:cs typeface="Calibri"/>
              <a:sym typeface="Calibri"/>
            </a:endParaRPr>
          </a:p>
        </p:txBody>
      </p:sp>
      <p:sp>
        <p:nvSpPr>
          <p:cNvPr id="35" name="Google Shape;2060;p99">
            <a:extLst>
              <a:ext uri="{FF2B5EF4-FFF2-40B4-BE49-F238E27FC236}">
                <a16:creationId xmlns:a16="http://schemas.microsoft.com/office/drawing/2014/main" id="{C3720551-6C87-4341-BB4C-629F9A898BB6}"/>
              </a:ext>
            </a:extLst>
          </p:cNvPr>
          <p:cNvSpPr/>
          <p:nvPr/>
        </p:nvSpPr>
        <p:spPr>
          <a:xfrm>
            <a:off x="863241" y="1814868"/>
            <a:ext cx="4283100" cy="16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2875" rIns="0" bIns="182875" anchor="t" anchorCtr="0">
            <a:noAutofit/>
          </a:bodyPr>
          <a:lstStyle/>
          <a:p>
            <a:pPr marL="457200" lvl="0" indent="-317500" algn="l" rtl="0">
              <a:spcBef>
                <a:spcPts val="480"/>
              </a:spcBef>
              <a:spcAft>
                <a:spcPts val="0"/>
              </a:spcAft>
              <a:buSzPts val="1400"/>
              <a:buFont typeface="Raleway"/>
              <a:buChar char="●"/>
            </a:pPr>
            <a:r>
              <a:rPr lang="en-GB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How can we implement this in </a:t>
            </a:r>
            <a:r>
              <a:rPr lang="en-GB" dirty="0" err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MaxCompiler</a:t>
            </a:r>
            <a:r>
              <a:rPr lang="en-GB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?</a:t>
            </a:r>
            <a:endParaRPr dirty="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for (int </a:t>
            </a:r>
            <a:r>
              <a:rPr lang="en-GB" sz="1200" dirty="0" err="1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i</a:t>
            </a:r>
            <a:r>
              <a:rPr lang="en-GB" sz="1200" dirty="0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 = 0; </a:t>
            </a:r>
            <a:r>
              <a:rPr lang="en-GB" sz="1200" dirty="0" err="1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i</a:t>
            </a:r>
            <a:r>
              <a:rPr lang="en-GB" sz="1200" dirty="0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 &lt; N; </a:t>
            </a:r>
            <a:r>
              <a:rPr lang="en-GB" sz="1200" dirty="0" err="1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i</a:t>
            </a:r>
            <a:r>
              <a:rPr lang="en-GB" sz="1200" dirty="0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++) {</a:t>
            </a:r>
            <a:endParaRPr sz="1200" dirty="0">
              <a:solidFill>
                <a:schemeClr val="dk1"/>
              </a:solidFill>
              <a:latin typeface="Raleway" panose="020B0503030101060003" pitchFamily="34" charset="7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	q[</a:t>
            </a:r>
            <a:r>
              <a:rPr lang="en-GB" sz="1200" dirty="0" err="1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i</a:t>
            </a:r>
            <a:r>
              <a:rPr lang="en-GB" sz="1200" dirty="0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] = p[</a:t>
            </a:r>
            <a:r>
              <a:rPr lang="en-GB" sz="1200" dirty="0" err="1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i</a:t>
            </a:r>
            <a:r>
              <a:rPr lang="en-GB" sz="1200" dirty="0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] + </a:t>
            </a:r>
            <a:r>
              <a:rPr lang="en-GB" sz="1200" dirty="0" err="1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i</a:t>
            </a:r>
            <a:r>
              <a:rPr lang="en-GB" sz="1200" dirty="0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;</a:t>
            </a:r>
            <a:endParaRPr sz="1200" dirty="0">
              <a:solidFill>
                <a:schemeClr val="dk1"/>
              </a:solidFill>
              <a:latin typeface="Raleway" panose="020B0503030101060003" pitchFamily="34" charset="7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}</a:t>
            </a:r>
            <a:endParaRPr sz="1200" dirty="0">
              <a:solidFill>
                <a:srgbClr val="333333"/>
              </a:solidFill>
              <a:latin typeface="Courier" pitchFamily="2" charset="0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rgbClr val="333333"/>
              </a:solidFill>
              <a:latin typeface="Courier" pitchFamily="2" charset="0"/>
              <a:ea typeface="Courier New"/>
              <a:cs typeface="Courier New"/>
              <a:sym typeface="Courier New"/>
            </a:endParaRPr>
          </a:p>
          <a:p>
            <a:pPr marL="457200" lvl="0" indent="-3175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●"/>
            </a:pPr>
            <a:r>
              <a:rPr lang="en-GB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How about this?</a:t>
            </a:r>
            <a:endParaRPr dirty="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 err="1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DFEVar</a:t>
            </a:r>
            <a:r>
              <a:rPr lang="en-GB" sz="1200" dirty="0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 p = </a:t>
            </a:r>
            <a:r>
              <a:rPr lang="en-GB" sz="1200" dirty="0" err="1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io.input</a:t>
            </a:r>
            <a:r>
              <a:rPr lang="en-GB" sz="1200" dirty="0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(“p”, </a:t>
            </a:r>
            <a:r>
              <a:rPr lang="en-GB" sz="1200" dirty="0" err="1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dfeInt</a:t>
            </a:r>
            <a:r>
              <a:rPr lang="en-GB" sz="1200" dirty="0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(32));</a:t>
            </a:r>
            <a:endParaRPr sz="1200" dirty="0">
              <a:solidFill>
                <a:schemeClr val="dk1"/>
              </a:solidFill>
              <a:latin typeface="Raleway" panose="020B0503030101060003" pitchFamily="34" charset="7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 err="1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DFEVar</a:t>
            </a:r>
            <a:r>
              <a:rPr lang="en-GB" sz="1200" dirty="0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 </a:t>
            </a:r>
            <a:r>
              <a:rPr lang="en-GB" sz="1200" dirty="0" err="1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i</a:t>
            </a:r>
            <a:r>
              <a:rPr lang="en-GB" sz="1200" dirty="0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 = </a:t>
            </a:r>
            <a:r>
              <a:rPr lang="en-GB" sz="1200" dirty="0" err="1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io.input</a:t>
            </a:r>
            <a:r>
              <a:rPr lang="en-GB" sz="1200" dirty="0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(“</a:t>
            </a:r>
            <a:r>
              <a:rPr lang="en-GB" sz="1200" dirty="0" err="1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i</a:t>
            </a:r>
            <a:r>
              <a:rPr lang="en-GB" sz="1200" dirty="0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”, </a:t>
            </a:r>
            <a:r>
              <a:rPr lang="en-GB" sz="1200" dirty="0" err="1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dfeInt</a:t>
            </a:r>
            <a:r>
              <a:rPr lang="en-GB" sz="1200" dirty="0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(32));</a:t>
            </a:r>
            <a:endParaRPr sz="1200" dirty="0">
              <a:solidFill>
                <a:srgbClr val="333333"/>
              </a:solidFill>
              <a:latin typeface="Courier" pitchFamily="2" charset="0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 err="1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DFEVar</a:t>
            </a:r>
            <a:r>
              <a:rPr lang="en-GB" sz="1200" dirty="0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 q = p + </a:t>
            </a:r>
            <a:r>
              <a:rPr lang="en-GB" sz="1200" dirty="0" err="1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i</a:t>
            </a:r>
            <a:r>
              <a:rPr lang="en-GB" sz="1200" dirty="0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;</a:t>
            </a:r>
            <a:endParaRPr sz="1200" dirty="0">
              <a:solidFill>
                <a:srgbClr val="333333"/>
              </a:solidFill>
              <a:latin typeface="Courier" pitchFamily="2" charset="0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 err="1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io.output</a:t>
            </a:r>
            <a:r>
              <a:rPr lang="en-GB" sz="1200" dirty="0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(“q”, q, </a:t>
            </a:r>
            <a:r>
              <a:rPr lang="en-GB" sz="1200" dirty="0" err="1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dfeInt</a:t>
            </a:r>
            <a:r>
              <a:rPr lang="en-GB" sz="1200" dirty="0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(32));</a:t>
            </a:r>
            <a:endParaRPr dirty="0">
              <a:solidFill>
                <a:srgbClr val="FF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6" name="Google Shape;2061;p99">
            <a:extLst>
              <a:ext uri="{FF2B5EF4-FFF2-40B4-BE49-F238E27FC236}">
                <a16:creationId xmlns:a16="http://schemas.microsoft.com/office/drawing/2014/main" id="{ED6C20C8-9616-8146-BEB8-6B7D656A89F3}"/>
              </a:ext>
            </a:extLst>
          </p:cNvPr>
          <p:cNvSpPr/>
          <p:nvPr/>
        </p:nvSpPr>
        <p:spPr>
          <a:xfrm>
            <a:off x="5514560" y="4241907"/>
            <a:ext cx="3370200" cy="97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2875" rIns="0" bIns="1828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rPr>
              <a:t>Yes…. </a:t>
            </a:r>
            <a:r>
              <a:rPr lang="en-GB" dirty="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rPr>
              <a:t>But, now we need to create an array </a:t>
            </a:r>
            <a:r>
              <a:rPr lang="en-GB" i="1" dirty="0" err="1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rPr>
              <a:t>i</a:t>
            </a:r>
            <a:r>
              <a:rPr lang="en-GB" dirty="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rPr>
              <a:t> in software and send it to the DFE as well</a:t>
            </a:r>
            <a:endParaRPr dirty="0">
              <a:solidFill>
                <a:srgbClr val="FF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37" name="Google Shape;2062;p99">
            <a:extLst>
              <a:ext uri="{FF2B5EF4-FFF2-40B4-BE49-F238E27FC236}">
                <a16:creationId xmlns:a16="http://schemas.microsoft.com/office/drawing/2014/main" id="{155C1785-A468-E34C-90C5-B98A55CD69B8}"/>
              </a:ext>
            </a:extLst>
          </p:cNvPr>
          <p:cNvGrpSpPr/>
          <p:nvPr/>
        </p:nvGrpSpPr>
        <p:grpSpPr>
          <a:xfrm>
            <a:off x="6500998" y="1786010"/>
            <a:ext cx="1397329" cy="2405916"/>
            <a:chOff x="7013643" y="2974721"/>
            <a:chExt cx="1650129" cy="2841186"/>
          </a:xfrm>
        </p:grpSpPr>
        <p:sp>
          <p:nvSpPr>
            <p:cNvPr id="38" name="Google Shape;2063;p99">
              <a:extLst>
                <a:ext uri="{FF2B5EF4-FFF2-40B4-BE49-F238E27FC236}">
                  <a16:creationId xmlns:a16="http://schemas.microsoft.com/office/drawing/2014/main" id="{EABD3779-B85E-B640-9B5A-EACA8BA02128}"/>
                </a:ext>
              </a:extLst>
            </p:cNvPr>
            <p:cNvSpPr/>
            <p:nvPr/>
          </p:nvSpPr>
          <p:spPr>
            <a:xfrm rot="5400000">
              <a:off x="7028070" y="2995057"/>
              <a:ext cx="673500" cy="658800"/>
            </a:xfrm>
            <a:prstGeom prst="homePlate">
              <a:avLst>
                <a:gd name="adj" fmla="val 50000"/>
              </a:avLst>
            </a:prstGeom>
            <a:solidFill>
              <a:srgbClr val="005089"/>
            </a:solidFill>
            <a:ln w="25400" cap="flat" cmpd="sng">
              <a:solidFill>
                <a:srgbClr val="003A6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Raleway" panose="020B0503030101060003" pitchFamily="34" charset="77"/>
              </a:endParaRPr>
            </a:p>
          </p:txBody>
        </p:sp>
        <p:sp>
          <p:nvSpPr>
            <p:cNvPr id="39" name="Google Shape;2064;p99">
              <a:extLst>
                <a:ext uri="{FF2B5EF4-FFF2-40B4-BE49-F238E27FC236}">
                  <a16:creationId xmlns:a16="http://schemas.microsoft.com/office/drawing/2014/main" id="{FECD743A-E0CC-1B4B-9330-2A799A3EC22D}"/>
                </a:ext>
              </a:extLst>
            </p:cNvPr>
            <p:cNvSpPr txBox="1"/>
            <p:nvPr/>
          </p:nvSpPr>
          <p:spPr>
            <a:xfrm rot="10800000">
              <a:off x="7035398" y="2987662"/>
              <a:ext cx="658800" cy="50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 dirty="0">
                  <a:solidFill>
                    <a:srgbClr val="FFFFFF"/>
                  </a:solidFill>
                  <a:latin typeface="Raleway" panose="020B0503030101060003" pitchFamily="34" charset="77"/>
                  <a:ea typeface="Calibri"/>
                  <a:cs typeface="Calibri"/>
                  <a:sym typeface="Calibri"/>
                </a:rPr>
                <a:t>d</a:t>
              </a:r>
              <a:endParaRPr sz="1800" dirty="0">
                <a:solidFill>
                  <a:srgbClr val="FFFFFF"/>
                </a:solidFill>
                <a:latin typeface="Raleway" panose="020B0503030101060003" pitchFamily="34" charset="77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2065;p99">
              <a:extLst>
                <a:ext uri="{FF2B5EF4-FFF2-40B4-BE49-F238E27FC236}">
                  <a16:creationId xmlns:a16="http://schemas.microsoft.com/office/drawing/2014/main" id="{A82E9962-B8D7-884F-B7AC-8405A856E6CC}"/>
                </a:ext>
              </a:extLst>
            </p:cNvPr>
            <p:cNvSpPr/>
            <p:nvPr/>
          </p:nvSpPr>
          <p:spPr>
            <a:xfrm>
              <a:off x="7013643" y="4070707"/>
              <a:ext cx="705900" cy="725400"/>
            </a:xfrm>
            <a:prstGeom prst="ellipse">
              <a:avLst/>
            </a:prstGeom>
            <a:solidFill>
              <a:srgbClr val="A6A6A6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 dirty="0">
                  <a:solidFill>
                    <a:srgbClr val="FFFFFF"/>
                  </a:solidFill>
                  <a:latin typeface="Raleway" panose="020B0503030101060003" pitchFamily="34" charset="77"/>
                  <a:ea typeface="Calibri"/>
                  <a:cs typeface="Calibri"/>
                  <a:sym typeface="Calibri"/>
                </a:rPr>
                <a:t>+</a:t>
              </a:r>
              <a:endParaRPr sz="1800" dirty="0">
                <a:solidFill>
                  <a:srgbClr val="FFFFFF"/>
                </a:solidFill>
                <a:latin typeface="Raleway" panose="020B0503030101060003" pitchFamily="34" charset="77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72" name="Google Shape;2066;p99">
              <a:extLst>
                <a:ext uri="{FF2B5EF4-FFF2-40B4-BE49-F238E27FC236}">
                  <a16:creationId xmlns:a16="http://schemas.microsoft.com/office/drawing/2014/main" id="{CD325493-00AF-E946-A54C-4B7D5AC48654}"/>
                </a:ext>
              </a:extLst>
            </p:cNvPr>
            <p:cNvCxnSpPr>
              <a:stCxn id="38" idx="3"/>
              <a:endCxn id="71" idx="0"/>
            </p:cNvCxnSpPr>
            <p:nvPr/>
          </p:nvCxnSpPr>
          <p:spPr>
            <a:xfrm>
              <a:off x="7364820" y="3661207"/>
              <a:ext cx="1800" cy="409500"/>
            </a:xfrm>
            <a:prstGeom prst="straightConnector1">
              <a:avLst/>
            </a:prstGeom>
            <a:noFill/>
            <a:ln w="15875" cap="flat" cmpd="sng">
              <a:solidFill>
                <a:srgbClr val="333333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73" name="Google Shape;2067;p99">
              <a:extLst>
                <a:ext uri="{FF2B5EF4-FFF2-40B4-BE49-F238E27FC236}">
                  <a16:creationId xmlns:a16="http://schemas.microsoft.com/office/drawing/2014/main" id="{14800166-9273-5E42-80D4-DA29C3DEAD34}"/>
                </a:ext>
              </a:extLst>
            </p:cNvPr>
            <p:cNvCxnSpPr>
              <a:stCxn id="77" idx="3"/>
              <a:endCxn id="71" idx="6"/>
            </p:cNvCxnSpPr>
            <p:nvPr/>
          </p:nvCxnSpPr>
          <p:spPr>
            <a:xfrm rot="5400000">
              <a:off x="7634472" y="3733431"/>
              <a:ext cx="785100" cy="614700"/>
            </a:xfrm>
            <a:prstGeom prst="bentConnector2">
              <a:avLst/>
            </a:prstGeom>
            <a:noFill/>
            <a:ln w="158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74" name="Google Shape;2069;p99">
              <a:extLst>
                <a:ext uri="{FF2B5EF4-FFF2-40B4-BE49-F238E27FC236}">
                  <a16:creationId xmlns:a16="http://schemas.microsoft.com/office/drawing/2014/main" id="{BEDAEE27-7617-414D-802F-F321103F3F24}"/>
                </a:ext>
              </a:extLst>
            </p:cNvPr>
            <p:cNvSpPr/>
            <p:nvPr/>
          </p:nvSpPr>
          <p:spPr>
            <a:xfrm rot="-5400000">
              <a:off x="7031728" y="5149735"/>
              <a:ext cx="673500" cy="658800"/>
            </a:xfrm>
            <a:prstGeom prst="homePlate">
              <a:avLst>
                <a:gd name="adj" fmla="val 50000"/>
              </a:avLst>
            </a:prstGeom>
            <a:solidFill>
              <a:srgbClr val="005089"/>
            </a:solidFill>
            <a:ln w="25400" cap="flat" cmpd="sng">
              <a:solidFill>
                <a:srgbClr val="003A6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Raleway" panose="020B0503030101060003" pitchFamily="34" charset="77"/>
              </a:endParaRPr>
            </a:p>
          </p:txBody>
        </p:sp>
        <p:sp>
          <p:nvSpPr>
            <p:cNvPr id="75" name="Google Shape;2070;p99">
              <a:extLst>
                <a:ext uri="{FF2B5EF4-FFF2-40B4-BE49-F238E27FC236}">
                  <a16:creationId xmlns:a16="http://schemas.microsoft.com/office/drawing/2014/main" id="{3FF6CE1A-B775-1046-BC59-0F0133CAC713}"/>
                </a:ext>
              </a:extLst>
            </p:cNvPr>
            <p:cNvSpPr txBox="1"/>
            <p:nvPr/>
          </p:nvSpPr>
          <p:spPr>
            <a:xfrm>
              <a:off x="7039054" y="5307107"/>
              <a:ext cx="658800" cy="50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 dirty="0">
                  <a:solidFill>
                    <a:srgbClr val="FFFFFF"/>
                  </a:solidFill>
                  <a:latin typeface="Raleway" panose="020B0503030101060003" pitchFamily="34" charset="77"/>
                  <a:ea typeface="Calibri"/>
                  <a:cs typeface="Calibri"/>
                  <a:sym typeface="Calibri"/>
                </a:rPr>
                <a:t>q</a:t>
              </a:r>
              <a:endParaRPr sz="1800" dirty="0">
                <a:solidFill>
                  <a:srgbClr val="FFFFFF"/>
                </a:solidFill>
                <a:latin typeface="Raleway" panose="020B0503030101060003" pitchFamily="34" charset="77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76" name="Google Shape;2071;p99">
              <a:extLst>
                <a:ext uri="{FF2B5EF4-FFF2-40B4-BE49-F238E27FC236}">
                  <a16:creationId xmlns:a16="http://schemas.microsoft.com/office/drawing/2014/main" id="{CF13A986-2C11-B646-AA65-4ACCB62F21EF}"/>
                </a:ext>
              </a:extLst>
            </p:cNvPr>
            <p:cNvCxnSpPr>
              <a:stCxn id="71" idx="4"/>
              <a:endCxn id="74" idx="3"/>
            </p:cNvCxnSpPr>
            <p:nvPr/>
          </p:nvCxnSpPr>
          <p:spPr>
            <a:xfrm>
              <a:off x="7366593" y="4796107"/>
              <a:ext cx="1800" cy="346200"/>
            </a:xfrm>
            <a:prstGeom prst="straightConnector1">
              <a:avLst/>
            </a:prstGeom>
            <a:noFill/>
            <a:ln w="15875" cap="flat" cmpd="sng">
              <a:solidFill>
                <a:srgbClr val="333333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77" name="Google Shape;2068;p99">
              <a:extLst>
                <a:ext uri="{FF2B5EF4-FFF2-40B4-BE49-F238E27FC236}">
                  <a16:creationId xmlns:a16="http://schemas.microsoft.com/office/drawing/2014/main" id="{89CE5942-7FD9-DE43-A8A9-D4D0DEF5972F}"/>
                </a:ext>
              </a:extLst>
            </p:cNvPr>
            <p:cNvSpPr/>
            <p:nvPr/>
          </p:nvSpPr>
          <p:spPr>
            <a:xfrm rot="5400000">
              <a:off x="7997622" y="2982081"/>
              <a:ext cx="673500" cy="658800"/>
            </a:xfrm>
            <a:prstGeom prst="homePlate">
              <a:avLst>
                <a:gd name="adj" fmla="val 50000"/>
              </a:avLst>
            </a:prstGeom>
            <a:solidFill>
              <a:srgbClr val="005089"/>
            </a:solidFill>
            <a:ln w="25400" cap="flat" cmpd="sng">
              <a:solidFill>
                <a:srgbClr val="003A6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Raleway" panose="020B0503030101060003" pitchFamily="34" charset="77"/>
              </a:endParaRPr>
            </a:p>
          </p:txBody>
        </p:sp>
        <p:sp>
          <p:nvSpPr>
            <p:cNvPr id="78" name="Google Shape;2072;p99">
              <a:extLst>
                <a:ext uri="{FF2B5EF4-FFF2-40B4-BE49-F238E27FC236}">
                  <a16:creationId xmlns:a16="http://schemas.microsoft.com/office/drawing/2014/main" id="{F70E604C-14C2-1A4B-BA24-DAA442745F01}"/>
                </a:ext>
              </a:extLst>
            </p:cNvPr>
            <p:cNvSpPr txBox="1"/>
            <p:nvPr/>
          </p:nvSpPr>
          <p:spPr>
            <a:xfrm>
              <a:off x="8004804" y="2974721"/>
              <a:ext cx="658800" cy="50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 dirty="0" err="1">
                  <a:solidFill>
                    <a:srgbClr val="FFFFFF"/>
                  </a:solidFill>
                  <a:latin typeface="Raleway" panose="020B0503030101060003" pitchFamily="34" charset="77"/>
                  <a:ea typeface="Calibri"/>
                  <a:cs typeface="Calibri"/>
                  <a:sym typeface="Calibri"/>
                </a:rPr>
                <a:t>i</a:t>
              </a:r>
              <a:endParaRPr sz="1800" dirty="0">
                <a:solidFill>
                  <a:srgbClr val="FFFFFF"/>
                </a:solidFill>
                <a:latin typeface="Raleway" panose="020B0503030101060003" pitchFamily="34" charset="77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9202317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8"/>
          <p:cNvSpPr/>
          <p:nvPr/>
        </p:nvSpPr>
        <p:spPr>
          <a:xfrm>
            <a:off x="789884" y="515754"/>
            <a:ext cx="8280151" cy="5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500" b="1" dirty="0" err="1">
                <a:solidFill>
                  <a:srgbClr val="595959"/>
                </a:solidFill>
                <a:latin typeface="Raleway"/>
                <a:ea typeface="Raleway"/>
                <a:cs typeface="Raleway"/>
                <a:sym typeface="Raleway"/>
              </a:rPr>
              <a:t>MaxJ</a:t>
            </a:r>
            <a:r>
              <a:rPr lang="en-GB" sz="3500" b="1" dirty="0">
                <a:solidFill>
                  <a:srgbClr val="595959"/>
                </a:solidFill>
                <a:latin typeface="Raleway"/>
                <a:ea typeface="Raleway"/>
                <a:cs typeface="Raleway"/>
                <a:sym typeface="Raleway"/>
              </a:rPr>
              <a:t> Intro: </a:t>
            </a:r>
            <a:r>
              <a:rPr lang="en-GB" sz="3500" dirty="0">
                <a:solidFill>
                  <a:srgbClr val="595959"/>
                </a:solidFill>
                <a:latin typeface="Raleway"/>
                <a:ea typeface="Raleway"/>
                <a:cs typeface="Raleway"/>
                <a:sym typeface="Raleway"/>
              </a:rPr>
              <a:t>Working with loop counters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latin typeface="Raleway" panose="020B0503030101060003" pitchFamily="34" charset="77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solidFill>
                <a:srgbClr val="7F7F7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40" name="Google Shape;140;p28"/>
          <p:cNvSpPr txBox="1"/>
          <p:nvPr/>
        </p:nvSpPr>
        <p:spPr>
          <a:xfrm>
            <a:off x="8475260" y="6356354"/>
            <a:ext cx="409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rgbClr val="888888"/>
                </a:solidFill>
                <a:latin typeface="Raleway" panose="020B0503030101060003" pitchFamily="34" charset="77"/>
                <a:ea typeface="Calibri"/>
                <a:cs typeface="Calibri"/>
                <a:sym typeface="Calibri"/>
              </a:rPr>
              <a:t>71</a:t>
            </a:fld>
            <a:endParaRPr sz="1200" dirty="0">
              <a:solidFill>
                <a:srgbClr val="888888"/>
              </a:solidFill>
              <a:latin typeface="Raleway" panose="020B0503030101060003" pitchFamily="34" charset="77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2086;p100">
            <a:extLst>
              <a:ext uri="{FF2B5EF4-FFF2-40B4-BE49-F238E27FC236}">
                <a16:creationId xmlns:a16="http://schemas.microsoft.com/office/drawing/2014/main" id="{1B756646-07FC-EB41-806B-75F20675129F}"/>
              </a:ext>
            </a:extLst>
          </p:cNvPr>
          <p:cNvSpPr/>
          <p:nvPr/>
        </p:nvSpPr>
        <p:spPr>
          <a:xfrm>
            <a:off x="789884" y="2347386"/>
            <a:ext cx="5225100" cy="16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2875" rIns="0" bIns="18287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●"/>
            </a:pPr>
            <a:r>
              <a:rPr lang="en-GB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There is very little ‘information’ in the </a:t>
            </a:r>
            <a:r>
              <a:rPr lang="en-GB" i="1" dirty="0" err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i</a:t>
            </a:r>
            <a:r>
              <a:rPr lang="en-GB" i="1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GB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stream. </a:t>
            </a:r>
            <a:endParaRPr dirty="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○"/>
            </a:pPr>
            <a:r>
              <a:rPr lang="en-GB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Could compute it directly on the DFE itself</a:t>
            </a:r>
            <a:endParaRPr dirty="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 err="1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DFEVar</a:t>
            </a:r>
            <a:r>
              <a:rPr lang="en-GB" sz="1200" dirty="0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 p = </a:t>
            </a:r>
            <a:r>
              <a:rPr lang="en-GB" sz="1200" dirty="0" err="1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io.input</a:t>
            </a:r>
            <a:r>
              <a:rPr lang="en-GB" sz="1200" dirty="0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(“p”, </a:t>
            </a:r>
            <a:r>
              <a:rPr lang="en-GB" sz="1200" dirty="0" err="1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dfeInt</a:t>
            </a:r>
            <a:r>
              <a:rPr lang="en-GB" sz="1200" dirty="0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(32));</a:t>
            </a:r>
            <a:endParaRPr sz="1200" dirty="0">
              <a:solidFill>
                <a:schemeClr val="dk1"/>
              </a:solidFill>
              <a:latin typeface="Courier" pitchFamily="2" charset="0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 err="1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DFEVar</a:t>
            </a:r>
            <a:r>
              <a:rPr lang="en-GB" sz="1200" dirty="0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 </a:t>
            </a:r>
            <a:r>
              <a:rPr lang="en-GB" sz="1200" dirty="0" err="1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i</a:t>
            </a:r>
            <a:r>
              <a:rPr lang="en-GB" sz="1200" dirty="0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 = </a:t>
            </a:r>
            <a:r>
              <a:rPr lang="en-GB" sz="1200" dirty="0" err="1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control.count.simpleCounter</a:t>
            </a:r>
            <a:r>
              <a:rPr lang="en-GB" sz="1200" dirty="0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(32, N);</a:t>
            </a:r>
            <a:endParaRPr sz="1200" dirty="0">
              <a:solidFill>
                <a:srgbClr val="333333"/>
              </a:solidFill>
              <a:latin typeface="Courier" pitchFamily="2" charset="0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 err="1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DFEVar</a:t>
            </a:r>
            <a:r>
              <a:rPr lang="en-GB" sz="1200" dirty="0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 q = p + </a:t>
            </a:r>
            <a:r>
              <a:rPr lang="en-GB" sz="1200" dirty="0" err="1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i</a:t>
            </a:r>
            <a:r>
              <a:rPr lang="en-GB" sz="1200" dirty="0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;</a:t>
            </a:r>
            <a:endParaRPr sz="1200" dirty="0">
              <a:solidFill>
                <a:srgbClr val="333333"/>
              </a:solidFill>
              <a:latin typeface="Courier" pitchFamily="2" charset="0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 err="1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io.output</a:t>
            </a:r>
            <a:r>
              <a:rPr lang="en-GB" sz="1200" dirty="0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(“q”, q, </a:t>
            </a:r>
            <a:r>
              <a:rPr lang="en-GB" sz="1200" dirty="0" err="1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dfeInt</a:t>
            </a:r>
            <a:r>
              <a:rPr lang="en-GB" sz="1200" dirty="0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(32));</a:t>
            </a:r>
            <a:endParaRPr sz="1200" dirty="0">
              <a:solidFill>
                <a:srgbClr val="333333"/>
              </a:solidFill>
              <a:latin typeface="Courier" pitchFamily="2" charset="0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333333"/>
              </a:solidFill>
              <a:latin typeface="Courier" pitchFamily="2" charset="0"/>
              <a:ea typeface="Courier New"/>
              <a:cs typeface="Courier New"/>
              <a:sym typeface="Courier New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●"/>
            </a:pPr>
            <a:r>
              <a:rPr lang="en-GB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Counters can be used to generate sequences of numbers</a:t>
            </a:r>
            <a:endParaRPr dirty="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17500" algn="l" rtl="0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●"/>
            </a:pPr>
            <a:r>
              <a:rPr lang="en-GB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Complex counters can have strides, wrap points, triggers:</a:t>
            </a:r>
            <a:endParaRPr dirty="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914400" lvl="1" indent="-317500" algn="l" rtl="0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○"/>
            </a:pPr>
            <a:r>
              <a:rPr lang="en-GB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E.g. </a:t>
            </a:r>
            <a:r>
              <a:rPr lang="en-GB" i="1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if (y==10) y=0; else if (</a:t>
            </a:r>
            <a:r>
              <a:rPr lang="en-GB" i="1" dirty="0" err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en</a:t>
            </a:r>
            <a:r>
              <a:rPr lang="en-GB" i="1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==1) y=y+2; </a:t>
            </a:r>
            <a:endParaRPr dirty="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342900" lvl="0" indent="-178435" algn="l" rtl="0">
              <a:spcBef>
                <a:spcPts val="518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333333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8" name="Google Shape;2087;p100">
            <a:extLst>
              <a:ext uri="{FF2B5EF4-FFF2-40B4-BE49-F238E27FC236}">
                <a16:creationId xmlns:a16="http://schemas.microsoft.com/office/drawing/2014/main" id="{7300422A-228B-D244-BF94-F8B11BB700F5}"/>
              </a:ext>
            </a:extLst>
          </p:cNvPr>
          <p:cNvSpPr/>
          <p:nvPr/>
        </p:nvSpPr>
        <p:spPr>
          <a:xfrm>
            <a:off x="4255859" y="3707470"/>
            <a:ext cx="817200" cy="2865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1FA2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  <a:latin typeface="Raleway" panose="020B0503030101060003" pitchFamily="34" charset="77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2088;p100">
            <a:extLst>
              <a:ext uri="{FF2B5EF4-FFF2-40B4-BE49-F238E27FC236}">
                <a16:creationId xmlns:a16="http://schemas.microsoft.com/office/drawing/2014/main" id="{CF8EFB41-EA72-914F-973F-DD162A43136C}"/>
              </a:ext>
            </a:extLst>
          </p:cNvPr>
          <p:cNvSpPr txBox="1"/>
          <p:nvPr/>
        </p:nvSpPr>
        <p:spPr>
          <a:xfrm>
            <a:off x="5158159" y="3617611"/>
            <a:ext cx="1799100" cy="4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1FA2FF"/>
                </a:solidFill>
                <a:latin typeface="Raleway"/>
                <a:ea typeface="Raleway"/>
                <a:cs typeface="Raleway"/>
                <a:sym typeface="Raleway"/>
              </a:rPr>
              <a:t>Half as many inputs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1FA2FF"/>
                </a:solidFill>
                <a:latin typeface="Raleway"/>
                <a:ea typeface="Raleway"/>
                <a:cs typeface="Raleway"/>
                <a:sym typeface="Raleway"/>
              </a:rPr>
              <a:t>Less data transfer</a:t>
            </a:r>
            <a:endParaRPr sz="1200">
              <a:solidFill>
                <a:srgbClr val="1FA2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0" name="Google Shape;2089;p100">
            <a:extLst>
              <a:ext uri="{FF2B5EF4-FFF2-40B4-BE49-F238E27FC236}">
                <a16:creationId xmlns:a16="http://schemas.microsoft.com/office/drawing/2014/main" id="{20B41161-A8BC-E94A-9B63-95EBB30CBFD4}"/>
              </a:ext>
            </a:extLst>
          </p:cNvPr>
          <p:cNvSpPr/>
          <p:nvPr/>
        </p:nvSpPr>
        <p:spPr>
          <a:xfrm rot="5400000">
            <a:off x="7283820" y="1947331"/>
            <a:ext cx="673500" cy="658800"/>
          </a:xfrm>
          <a:prstGeom prst="homePlate">
            <a:avLst>
              <a:gd name="adj" fmla="val 50000"/>
            </a:avLst>
          </a:prstGeom>
          <a:solidFill>
            <a:srgbClr val="005089"/>
          </a:solidFill>
          <a:ln w="25400" cap="flat" cmpd="sng">
            <a:solidFill>
              <a:srgbClr val="003A6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Raleway" panose="020B0503030101060003" pitchFamily="34" charset="77"/>
            </a:endParaRPr>
          </a:p>
        </p:txBody>
      </p:sp>
      <p:sp>
        <p:nvSpPr>
          <p:cNvPr id="21" name="Google Shape;2090;p100">
            <a:extLst>
              <a:ext uri="{FF2B5EF4-FFF2-40B4-BE49-F238E27FC236}">
                <a16:creationId xmlns:a16="http://schemas.microsoft.com/office/drawing/2014/main" id="{B168D777-25BE-A545-BF10-BF6F02288E8D}"/>
              </a:ext>
            </a:extLst>
          </p:cNvPr>
          <p:cNvSpPr txBox="1"/>
          <p:nvPr/>
        </p:nvSpPr>
        <p:spPr>
          <a:xfrm rot="10800000">
            <a:off x="7291165" y="1939933"/>
            <a:ext cx="658800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rgbClr val="FFFFFF"/>
                </a:solidFill>
                <a:latin typeface="Raleway" panose="020B0503030101060003" pitchFamily="34" charset="77"/>
                <a:ea typeface="Calibri"/>
                <a:cs typeface="Calibri"/>
                <a:sym typeface="Calibri"/>
              </a:rPr>
              <a:t>d</a:t>
            </a:r>
            <a:endParaRPr sz="1800" dirty="0">
              <a:solidFill>
                <a:srgbClr val="FFFFFF"/>
              </a:solidFill>
              <a:latin typeface="Raleway" panose="020B0503030101060003" pitchFamily="34" charset="77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2091;p100">
            <a:extLst>
              <a:ext uri="{FF2B5EF4-FFF2-40B4-BE49-F238E27FC236}">
                <a16:creationId xmlns:a16="http://schemas.microsoft.com/office/drawing/2014/main" id="{8AA1AFA6-4344-A042-B544-04C656EFC234}"/>
              </a:ext>
            </a:extLst>
          </p:cNvPr>
          <p:cNvSpPr/>
          <p:nvPr/>
        </p:nvSpPr>
        <p:spPr>
          <a:xfrm>
            <a:off x="7269393" y="2886789"/>
            <a:ext cx="705900" cy="725400"/>
          </a:xfrm>
          <a:prstGeom prst="ellipse">
            <a:avLst/>
          </a:prstGeom>
          <a:solidFill>
            <a:srgbClr val="A6A6A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rgbClr val="FFFFFF"/>
                </a:solidFill>
                <a:latin typeface="Raleway" panose="020B0503030101060003" pitchFamily="34" charset="77"/>
                <a:ea typeface="Calibri"/>
                <a:cs typeface="Calibri"/>
                <a:sym typeface="Calibri"/>
              </a:rPr>
              <a:t>+</a:t>
            </a:r>
            <a:endParaRPr sz="1800" dirty="0">
              <a:solidFill>
                <a:srgbClr val="FFFFFF"/>
              </a:solidFill>
              <a:latin typeface="Raleway" panose="020B0503030101060003" pitchFamily="34" charset="77"/>
              <a:ea typeface="Calibri"/>
              <a:cs typeface="Calibri"/>
              <a:sym typeface="Calibri"/>
            </a:endParaRPr>
          </a:p>
        </p:txBody>
      </p:sp>
      <p:cxnSp>
        <p:nvCxnSpPr>
          <p:cNvPr id="23" name="Google Shape;2092;p100">
            <a:extLst>
              <a:ext uri="{FF2B5EF4-FFF2-40B4-BE49-F238E27FC236}">
                <a16:creationId xmlns:a16="http://schemas.microsoft.com/office/drawing/2014/main" id="{4245EBE4-8D1D-9F41-AD63-3D9709DB4EBC}"/>
              </a:ext>
            </a:extLst>
          </p:cNvPr>
          <p:cNvCxnSpPr>
            <a:stCxn id="20" idx="3"/>
            <a:endCxn id="22" idx="0"/>
          </p:cNvCxnSpPr>
          <p:nvPr/>
        </p:nvCxnSpPr>
        <p:spPr>
          <a:xfrm>
            <a:off x="7620570" y="2613481"/>
            <a:ext cx="1800" cy="273300"/>
          </a:xfrm>
          <a:prstGeom prst="straightConnector1">
            <a:avLst/>
          </a:prstGeom>
          <a:noFill/>
          <a:ln w="15875" cap="flat" cmpd="sng">
            <a:solidFill>
              <a:srgbClr val="333333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4" name="Google Shape;2093;p100">
            <a:extLst>
              <a:ext uri="{FF2B5EF4-FFF2-40B4-BE49-F238E27FC236}">
                <a16:creationId xmlns:a16="http://schemas.microsoft.com/office/drawing/2014/main" id="{8F39EFF4-4FCE-CC41-BE00-FAFF02F052BD}"/>
              </a:ext>
            </a:extLst>
          </p:cNvPr>
          <p:cNvCxnSpPr>
            <a:endCxn id="22" idx="6"/>
          </p:cNvCxnSpPr>
          <p:nvPr/>
        </p:nvCxnSpPr>
        <p:spPr>
          <a:xfrm rot="5400000">
            <a:off x="7900743" y="2480139"/>
            <a:ext cx="843900" cy="694800"/>
          </a:xfrm>
          <a:prstGeom prst="bentConnector2">
            <a:avLst/>
          </a:prstGeom>
          <a:noFill/>
          <a:ln w="15875" cap="flat" cmpd="sng">
            <a:solidFill>
              <a:srgbClr val="00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5" name="Google Shape;2094;p100">
            <a:extLst>
              <a:ext uri="{FF2B5EF4-FFF2-40B4-BE49-F238E27FC236}">
                <a16:creationId xmlns:a16="http://schemas.microsoft.com/office/drawing/2014/main" id="{35CB3981-DB29-494A-9AFA-2ECEB2553684}"/>
              </a:ext>
            </a:extLst>
          </p:cNvPr>
          <p:cNvSpPr/>
          <p:nvPr/>
        </p:nvSpPr>
        <p:spPr>
          <a:xfrm rot="-5400000">
            <a:off x="7287478" y="3858809"/>
            <a:ext cx="673500" cy="658800"/>
          </a:xfrm>
          <a:prstGeom prst="homePlate">
            <a:avLst>
              <a:gd name="adj" fmla="val 50000"/>
            </a:avLst>
          </a:prstGeom>
          <a:solidFill>
            <a:srgbClr val="005089"/>
          </a:solidFill>
          <a:ln w="25400" cap="flat" cmpd="sng">
            <a:solidFill>
              <a:srgbClr val="003A6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Raleway" panose="020B0503030101060003" pitchFamily="34" charset="77"/>
            </a:endParaRPr>
          </a:p>
        </p:txBody>
      </p:sp>
      <p:sp>
        <p:nvSpPr>
          <p:cNvPr id="26" name="Google Shape;2095;p100">
            <a:extLst>
              <a:ext uri="{FF2B5EF4-FFF2-40B4-BE49-F238E27FC236}">
                <a16:creationId xmlns:a16="http://schemas.microsoft.com/office/drawing/2014/main" id="{3FB10CBB-EC5B-5F46-82F1-91C771ED0D21}"/>
              </a:ext>
            </a:extLst>
          </p:cNvPr>
          <p:cNvSpPr txBox="1"/>
          <p:nvPr/>
        </p:nvSpPr>
        <p:spPr>
          <a:xfrm>
            <a:off x="7294821" y="4016178"/>
            <a:ext cx="658800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rgbClr val="FFFFFF"/>
                </a:solidFill>
                <a:latin typeface="Raleway" panose="020B0503030101060003" pitchFamily="34" charset="77"/>
                <a:ea typeface="Calibri"/>
                <a:cs typeface="Calibri"/>
                <a:sym typeface="Calibri"/>
              </a:rPr>
              <a:t>q</a:t>
            </a:r>
            <a:endParaRPr sz="1800" dirty="0">
              <a:solidFill>
                <a:srgbClr val="FFFFFF"/>
              </a:solidFill>
              <a:latin typeface="Raleway" panose="020B0503030101060003" pitchFamily="34" charset="77"/>
              <a:ea typeface="Calibri"/>
              <a:cs typeface="Calibri"/>
              <a:sym typeface="Calibri"/>
            </a:endParaRPr>
          </a:p>
        </p:txBody>
      </p:sp>
      <p:cxnSp>
        <p:nvCxnSpPr>
          <p:cNvPr id="27" name="Google Shape;2096;p100">
            <a:extLst>
              <a:ext uri="{FF2B5EF4-FFF2-40B4-BE49-F238E27FC236}">
                <a16:creationId xmlns:a16="http://schemas.microsoft.com/office/drawing/2014/main" id="{74A59EB5-DB24-3B4D-B0EA-BCC3401AD82F}"/>
              </a:ext>
            </a:extLst>
          </p:cNvPr>
          <p:cNvCxnSpPr>
            <a:stCxn id="22" idx="4"/>
            <a:endCxn id="25" idx="3"/>
          </p:cNvCxnSpPr>
          <p:nvPr/>
        </p:nvCxnSpPr>
        <p:spPr>
          <a:xfrm>
            <a:off x="7622343" y="3612189"/>
            <a:ext cx="1800" cy="239400"/>
          </a:xfrm>
          <a:prstGeom prst="straightConnector1">
            <a:avLst/>
          </a:prstGeom>
          <a:noFill/>
          <a:ln w="15875" cap="flat" cmpd="sng">
            <a:solidFill>
              <a:srgbClr val="333333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8" name="Google Shape;2097;p100">
            <a:extLst>
              <a:ext uri="{FF2B5EF4-FFF2-40B4-BE49-F238E27FC236}">
                <a16:creationId xmlns:a16="http://schemas.microsoft.com/office/drawing/2014/main" id="{8A088834-9120-3F48-8267-8AF6C7872A69}"/>
              </a:ext>
            </a:extLst>
          </p:cNvPr>
          <p:cNvSpPr/>
          <p:nvPr/>
        </p:nvSpPr>
        <p:spPr>
          <a:xfrm>
            <a:off x="8154612" y="2279141"/>
            <a:ext cx="836700" cy="5838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A6A6A6"/>
          </a:solidFill>
          <a:ln w="25400" cap="flat" cmpd="sng">
            <a:solidFill>
              <a:srgbClr val="79797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 err="1">
                <a:solidFill>
                  <a:srgbClr val="FFFFFF"/>
                </a:solidFill>
                <a:latin typeface="Raleway" panose="020B0503030101060003" pitchFamily="34" charset="77"/>
                <a:ea typeface="Calibri"/>
                <a:cs typeface="Calibri"/>
                <a:sym typeface="Calibri"/>
              </a:rPr>
              <a:t>cnt</a:t>
            </a:r>
            <a:endParaRPr sz="1800" dirty="0">
              <a:solidFill>
                <a:srgbClr val="FFFFFF"/>
              </a:solidFill>
              <a:latin typeface="Raleway" panose="020B0503030101060003" pitchFamily="34" charset="77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7663793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8"/>
          <p:cNvSpPr/>
          <p:nvPr/>
        </p:nvSpPr>
        <p:spPr>
          <a:xfrm>
            <a:off x="789884" y="515754"/>
            <a:ext cx="8231023" cy="5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500" b="1" dirty="0">
                <a:solidFill>
                  <a:srgbClr val="595959"/>
                </a:solidFill>
                <a:latin typeface="Raleway"/>
                <a:ea typeface="Raleway"/>
                <a:cs typeface="Raleway"/>
                <a:sym typeface="Raleway"/>
              </a:rPr>
              <a:t>Kernel: </a:t>
            </a:r>
            <a:r>
              <a:rPr lang="en-GB" sz="3500" dirty="0">
                <a:solidFill>
                  <a:srgbClr val="595959"/>
                </a:solidFill>
                <a:latin typeface="Raleway"/>
                <a:ea typeface="Raleway"/>
                <a:cs typeface="Raleway"/>
                <a:sym typeface="Raleway"/>
              </a:rPr>
              <a:t>What about Moving Average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latin typeface="Raleway" panose="020B0503030101060003" pitchFamily="34" charset="77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solidFill>
                <a:srgbClr val="7F7F7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40" name="Google Shape;140;p28"/>
          <p:cNvSpPr txBox="1"/>
          <p:nvPr/>
        </p:nvSpPr>
        <p:spPr>
          <a:xfrm>
            <a:off x="8475260" y="6356354"/>
            <a:ext cx="409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rgbClr val="888888"/>
                </a:solidFill>
                <a:latin typeface="Raleway" panose="020B0503030101060003" pitchFamily="34" charset="77"/>
                <a:ea typeface="Calibri"/>
                <a:cs typeface="Calibri"/>
                <a:sym typeface="Calibri"/>
              </a:rPr>
              <a:t>72</a:t>
            </a:fld>
            <a:endParaRPr sz="1200" dirty="0">
              <a:solidFill>
                <a:srgbClr val="888888"/>
              </a:solidFill>
              <a:latin typeface="Raleway" panose="020B0503030101060003" pitchFamily="34" charset="77"/>
              <a:ea typeface="Calibri"/>
              <a:cs typeface="Calibri"/>
              <a:sym typeface="Calibri"/>
            </a:endParaRPr>
          </a:p>
        </p:txBody>
      </p:sp>
      <p:pic>
        <p:nvPicPr>
          <p:cNvPr id="5" name="Google Shape;2201;p108" descr="Fig_SimpleMAVGraphTime.png">
            <a:extLst>
              <a:ext uri="{FF2B5EF4-FFF2-40B4-BE49-F238E27FC236}">
                <a16:creationId xmlns:a16="http://schemas.microsoft.com/office/drawing/2014/main" id="{25784783-8C35-F743-95F0-860E928CF6B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58887" y="1359167"/>
            <a:ext cx="3063796" cy="4495319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2210;p108">
            <a:extLst>
              <a:ext uri="{FF2B5EF4-FFF2-40B4-BE49-F238E27FC236}">
                <a16:creationId xmlns:a16="http://schemas.microsoft.com/office/drawing/2014/main" id="{71A506FA-321A-4149-A042-6F9926B98676}"/>
              </a:ext>
            </a:extLst>
          </p:cNvPr>
          <p:cNvSpPr/>
          <p:nvPr/>
        </p:nvSpPr>
        <p:spPr>
          <a:xfrm>
            <a:off x="3451109" y="5457848"/>
            <a:ext cx="239100" cy="277200"/>
          </a:xfrm>
          <a:prstGeom prst="rect">
            <a:avLst/>
          </a:prstGeom>
          <a:solidFill>
            <a:srgbClr val="C95EA4">
              <a:alpha val="49800"/>
            </a:srgbClr>
          </a:solidFill>
          <a:ln>
            <a:noFill/>
          </a:ln>
          <a:effectLst>
            <a:outerShdw blurRad="40000" dist="23000" dir="5400000" rotWithShape="0">
              <a:srgbClr val="000000">
                <a:alpha val="349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  <a:latin typeface="Raleway" panose="020B0503030101060003" pitchFamily="34" charset="77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2211;p108">
            <a:extLst>
              <a:ext uri="{FF2B5EF4-FFF2-40B4-BE49-F238E27FC236}">
                <a16:creationId xmlns:a16="http://schemas.microsoft.com/office/drawing/2014/main" id="{0223A928-E8F0-7E4F-B3D1-63365FFF2217}"/>
              </a:ext>
            </a:extLst>
          </p:cNvPr>
          <p:cNvSpPr/>
          <p:nvPr/>
        </p:nvSpPr>
        <p:spPr>
          <a:xfrm>
            <a:off x="4711109" y="5457898"/>
            <a:ext cx="239100" cy="277200"/>
          </a:xfrm>
          <a:prstGeom prst="rect">
            <a:avLst/>
          </a:prstGeom>
          <a:solidFill>
            <a:srgbClr val="C95EA4">
              <a:alpha val="49800"/>
            </a:srgbClr>
          </a:solidFill>
          <a:ln>
            <a:noFill/>
          </a:ln>
          <a:effectLst>
            <a:outerShdw blurRad="40000" dist="23000" dir="5400000" rotWithShape="0">
              <a:srgbClr val="000000">
                <a:alpha val="349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  <a:latin typeface="Raleway" panose="020B0503030101060003" pitchFamily="34" charset="77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2212;p108">
            <a:extLst>
              <a:ext uri="{FF2B5EF4-FFF2-40B4-BE49-F238E27FC236}">
                <a16:creationId xmlns:a16="http://schemas.microsoft.com/office/drawing/2014/main" id="{87175476-A7C7-6A4B-8587-9A6FD28C20CF}"/>
              </a:ext>
            </a:extLst>
          </p:cNvPr>
          <p:cNvSpPr txBox="1"/>
          <p:nvPr/>
        </p:nvSpPr>
        <p:spPr>
          <a:xfrm>
            <a:off x="1250302" y="3957108"/>
            <a:ext cx="1997821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rgbClr val="333333"/>
                </a:solidFill>
                <a:latin typeface="Raleway" panose="020B0503030101060003" pitchFamily="34" charset="77"/>
                <a:ea typeface="Calibri"/>
                <a:cs typeface="Calibri"/>
                <a:sym typeface="Calibri"/>
              </a:rPr>
              <a:t>What about the </a:t>
            </a:r>
            <a:br>
              <a:rPr lang="en-GB" sz="1800" dirty="0">
                <a:solidFill>
                  <a:srgbClr val="333333"/>
                </a:solidFill>
                <a:latin typeface="Raleway" panose="020B0503030101060003" pitchFamily="34" charset="77"/>
                <a:ea typeface="Calibri"/>
                <a:cs typeface="Calibri"/>
                <a:sym typeface="Calibri"/>
              </a:rPr>
            </a:br>
            <a:r>
              <a:rPr lang="en-GB" sz="1800" dirty="0">
                <a:solidFill>
                  <a:srgbClr val="333333"/>
                </a:solidFill>
                <a:latin typeface="Raleway" panose="020B0503030101060003" pitchFamily="34" charset="77"/>
                <a:ea typeface="Calibri"/>
                <a:cs typeface="Calibri"/>
                <a:sym typeface="Calibri"/>
              </a:rPr>
              <a:t>boundary cases?</a:t>
            </a:r>
            <a:endParaRPr sz="1800" dirty="0">
              <a:solidFill>
                <a:srgbClr val="333333"/>
              </a:solidFill>
              <a:latin typeface="Raleway" panose="020B0503030101060003" pitchFamily="34" charset="77"/>
              <a:ea typeface="Calibri"/>
              <a:cs typeface="Calibri"/>
              <a:sym typeface="Calibri"/>
            </a:endParaRPr>
          </a:p>
        </p:txBody>
      </p:sp>
      <p:cxnSp>
        <p:nvCxnSpPr>
          <p:cNvPr id="10" name="Google Shape;2213;p108">
            <a:extLst>
              <a:ext uri="{FF2B5EF4-FFF2-40B4-BE49-F238E27FC236}">
                <a16:creationId xmlns:a16="http://schemas.microsoft.com/office/drawing/2014/main" id="{35219673-ADE2-064E-8498-DB1A779457C3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2249213" y="4603308"/>
            <a:ext cx="1293060" cy="786300"/>
          </a:xfrm>
          <a:prstGeom prst="straightConnector1">
            <a:avLst/>
          </a:prstGeom>
          <a:noFill/>
          <a:ln w="12700" cap="flat" cmpd="sng">
            <a:solidFill>
              <a:srgbClr val="333333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1" name="Google Shape;2214;p108">
            <a:extLst>
              <a:ext uri="{FF2B5EF4-FFF2-40B4-BE49-F238E27FC236}">
                <a16:creationId xmlns:a16="http://schemas.microsoft.com/office/drawing/2014/main" id="{F465B29C-A8B2-2B4A-B4F6-2AAC40183EC2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3248123" y="4280208"/>
            <a:ext cx="1419000" cy="1109400"/>
          </a:xfrm>
          <a:prstGeom prst="straightConnector1">
            <a:avLst/>
          </a:prstGeom>
          <a:noFill/>
          <a:ln w="12700" cap="flat" cmpd="sng">
            <a:solidFill>
              <a:srgbClr val="333333"/>
            </a:solidFill>
            <a:prstDash val="solid"/>
            <a:round/>
            <a:headEnd type="none" w="sm" len="sm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75587121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8"/>
          <p:cNvSpPr/>
          <p:nvPr/>
        </p:nvSpPr>
        <p:spPr>
          <a:xfrm>
            <a:off x="789884" y="515754"/>
            <a:ext cx="8499773" cy="5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500" b="1" dirty="0">
                <a:solidFill>
                  <a:srgbClr val="595959"/>
                </a:solidFill>
                <a:latin typeface="Raleway"/>
                <a:ea typeface="Raleway"/>
                <a:cs typeface="Raleway"/>
                <a:sym typeface="Raleway"/>
              </a:rPr>
              <a:t>Kernel: </a:t>
            </a:r>
            <a:r>
              <a:rPr lang="en-GB" sz="3500" dirty="0">
                <a:solidFill>
                  <a:srgbClr val="595959"/>
                </a:solidFill>
                <a:latin typeface="Raleway"/>
                <a:ea typeface="Raleway"/>
                <a:cs typeface="Raleway"/>
                <a:sym typeface="Raleway"/>
              </a:rPr>
              <a:t>Moving Average Boundaries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latin typeface="Raleway" panose="020B0503030101060003" pitchFamily="34" charset="77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solidFill>
                <a:srgbClr val="7F7F7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40" name="Google Shape;140;p28"/>
          <p:cNvSpPr txBox="1"/>
          <p:nvPr/>
        </p:nvSpPr>
        <p:spPr>
          <a:xfrm>
            <a:off x="8475260" y="6356354"/>
            <a:ext cx="409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rgbClr val="888888"/>
                </a:solidFill>
                <a:latin typeface="Raleway" panose="020B0503030101060003" pitchFamily="34" charset="77"/>
                <a:ea typeface="Calibri"/>
                <a:cs typeface="Calibri"/>
                <a:sym typeface="Calibri"/>
              </a:rPr>
              <a:t>73</a:t>
            </a:fld>
            <a:endParaRPr sz="1200" dirty="0">
              <a:solidFill>
                <a:srgbClr val="888888"/>
              </a:solidFill>
              <a:latin typeface="Raleway" panose="020B0503030101060003" pitchFamily="34" charset="77"/>
              <a:ea typeface="Calibri"/>
              <a:cs typeface="Calibri"/>
              <a:sym typeface="Calibri"/>
            </a:endParaRPr>
          </a:p>
        </p:txBody>
      </p:sp>
      <p:pic>
        <p:nvPicPr>
          <p:cNvPr id="5" name="Google Shape;2201;p108" descr="Fig_SimpleMAVGraphTime.png">
            <a:extLst>
              <a:ext uri="{FF2B5EF4-FFF2-40B4-BE49-F238E27FC236}">
                <a16:creationId xmlns:a16="http://schemas.microsoft.com/office/drawing/2014/main" id="{25784783-8C35-F743-95F0-860E928CF6B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58887" y="1359167"/>
            <a:ext cx="3063796" cy="4495319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2210;p108">
            <a:extLst>
              <a:ext uri="{FF2B5EF4-FFF2-40B4-BE49-F238E27FC236}">
                <a16:creationId xmlns:a16="http://schemas.microsoft.com/office/drawing/2014/main" id="{71A506FA-321A-4149-A042-6F9926B98676}"/>
              </a:ext>
            </a:extLst>
          </p:cNvPr>
          <p:cNvSpPr/>
          <p:nvPr/>
        </p:nvSpPr>
        <p:spPr>
          <a:xfrm>
            <a:off x="3451109" y="5457848"/>
            <a:ext cx="239100" cy="277200"/>
          </a:xfrm>
          <a:prstGeom prst="rect">
            <a:avLst/>
          </a:prstGeom>
          <a:solidFill>
            <a:srgbClr val="C95EA4">
              <a:alpha val="49800"/>
            </a:srgbClr>
          </a:solidFill>
          <a:ln>
            <a:noFill/>
          </a:ln>
          <a:effectLst>
            <a:outerShdw blurRad="40000" dist="23000" dir="5400000" rotWithShape="0">
              <a:srgbClr val="000000">
                <a:alpha val="349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  <a:latin typeface="Raleway" panose="020B0503030101060003" pitchFamily="34" charset="77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2211;p108">
            <a:extLst>
              <a:ext uri="{FF2B5EF4-FFF2-40B4-BE49-F238E27FC236}">
                <a16:creationId xmlns:a16="http://schemas.microsoft.com/office/drawing/2014/main" id="{0223A928-E8F0-7E4F-B3D1-63365FFF2217}"/>
              </a:ext>
            </a:extLst>
          </p:cNvPr>
          <p:cNvSpPr/>
          <p:nvPr/>
        </p:nvSpPr>
        <p:spPr>
          <a:xfrm>
            <a:off x="4711109" y="5457898"/>
            <a:ext cx="239100" cy="277200"/>
          </a:xfrm>
          <a:prstGeom prst="rect">
            <a:avLst/>
          </a:prstGeom>
          <a:solidFill>
            <a:srgbClr val="C95EA4">
              <a:alpha val="49800"/>
            </a:srgbClr>
          </a:solidFill>
          <a:ln>
            <a:noFill/>
          </a:ln>
          <a:effectLst>
            <a:outerShdw blurRad="40000" dist="23000" dir="5400000" rotWithShape="0">
              <a:srgbClr val="000000">
                <a:alpha val="349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  <a:latin typeface="Raleway" panose="020B0503030101060003" pitchFamily="34" charset="77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2212;p108">
            <a:extLst>
              <a:ext uri="{FF2B5EF4-FFF2-40B4-BE49-F238E27FC236}">
                <a16:creationId xmlns:a16="http://schemas.microsoft.com/office/drawing/2014/main" id="{87175476-A7C7-6A4B-8587-9A6FD28C20CF}"/>
              </a:ext>
            </a:extLst>
          </p:cNvPr>
          <p:cNvSpPr txBox="1"/>
          <p:nvPr/>
        </p:nvSpPr>
        <p:spPr>
          <a:xfrm>
            <a:off x="1250302" y="3957108"/>
            <a:ext cx="1997821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rgbClr val="333333"/>
                </a:solidFill>
                <a:latin typeface="Raleway" panose="020B0503030101060003" pitchFamily="34" charset="77"/>
                <a:ea typeface="Calibri"/>
                <a:cs typeface="Calibri"/>
                <a:sym typeface="Calibri"/>
              </a:rPr>
              <a:t>What about the </a:t>
            </a:r>
            <a:br>
              <a:rPr lang="en-GB" sz="1800" dirty="0">
                <a:solidFill>
                  <a:srgbClr val="333333"/>
                </a:solidFill>
                <a:latin typeface="Raleway" panose="020B0503030101060003" pitchFamily="34" charset="77"/>
                <a:ea typeface="Calibri"/>
                <a:cs typeface="Calibri"/>
                <a:sym typeface="Calibri"/>
              </a:rPr>
            </a:br>
            <a:r>
              <a:rPr lang="en-GB" sz="1800" dirty="0">
                <a:solidFill>
                  <a:srgbClr val="333333"/>
                </a:solidFill>
                <a:latin typeface="Raleway" panose="020B0503030101060003" pitchFamily="34" charset="77"/>
                <a:ea typeface="Calibri"/>
                <a:cs typeface="Calibri"/>
                <a:sym typeface="Calibri"/>
              </a:rPr>
              <a:t>boundary cases?</a:t>
            </a:r>
            <a:endParaRPr sz="1800" dirty="0">
              <a:solidFill>
                <a:srgbClr val="333333"/>
              </a:solidFill>
              <a:latin typeface="Raleway" panose="020B0503030101060003" pitchFamily="34" charset="77"/>
              <a:ea typeface="Calibri"/>
              <a:cs typeface="Calibri"/>
              <a:sym typeface="Calibri"/>
            </a:endParaRPr>
          </a:p>
        </p:txBody>
      </p:sp>
      <p:cxnSp>
        <p:nvCxnSpPr>
          <p:cNvPr id="10" name="Google Shape;2213;p108">
            <a:extLst>
              <a:ext uri="{FF2B5EF4-FFF2-40B4-BE49-F238E27FC236}">
                <a16:creationId xmlns:a16="http://schemas.microsoft.com/office/drawing/2014/main" id="{35219673-ADE2-064E-8498-DB1A779457C3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2249213" y="4603308"/>
            <a:ext cx="1293060" cy="786300"/>
          </a:xfrm>
          <a:prstGeom prst="straightConnector1">
            <a:avLst/>
          </a:prstGeom>
          <a:noFill/>
          <a:ln w="12700" cap="flat" cmpd="sng">
            <a:solidFill>
              <a:srgbClr val="333333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1" name="Google Shape;2214;p108">
            <a:extLst>
              <a:ext uri="{FF2B5EF4-FFF2-40B4-BE49-F238E27FC236}">
                <a16:creationId xmlns:a16="http://schemas.microsoft.com/office/drawing/2014/main" id="{F465B29C-A8B2-2B4A-B4F6-2AAC40183EC2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3248123" y="4280208"/>
            <a:ext cx="1419000" cy="1109400"/>
          </a:xfrm>
          <a:prstGeom prst="straightConnector1">
            <a:avLst/>
          </a:prstGeom>
          <a:noFill/>
          <a:ln w="12700" cap="flat" cmpd="sng">
            <a:solidFill>
              <a:srgbClr val="333333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2" name="Google Shape;2228;p109">
            <a:extLst>
              <a:ext uri="{FF2B5EF4-FFF2-40B4-BE49-F238E27FC236}">
                <a16:creationId xmlns:a16="http://schemas.microsoft.com/office/drawing/2014/main" id="{468936BA-BD21-C442-AFB8-BC7EB9B0C54B}"/>
              </a:ext>
            </a:extLst>
          </p:cNvPr>
          <p:cNvSpPr/>
          <p:nvPr/>
        </p:nvSpPr>
        <p:spPr>
          <a:xfrm>
            <a:off x="5854587" y="1725712"/>
            <a:ext cx="3189777" cy="16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2875" rIns="0" bIns="18287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●"/>
            </a:pPr>
            <a:r>
              <a:rPr lang="en-GB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To handle the boundary cases, we must explicitly code special cases at each boundary</a:t>
            </a:r>
            <a:endParaRPr dirty="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3" name="Google Shape;2229;p109">
            <a:extLst>
              <a:ext uri="{FF2B5EF4-FFF2-40B4-BE49-F238E27FC236}">
                <a16:creationId xmlns:a16="http://schemas.microsoft.com/office/drawing/2014/main" id="{C5D979C1-C6E1-AF4E-9635-6F3C93074D07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54587" y="2954858"/>
            <a:ext cx="3063796" cy="95764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0536846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8"/>
          <p:cNvSpPr/>
          <p:nvPr/>
        </p:nvSpPr>
        <p:spPr>
          <a:xfrm>
            <a:off x="789884" y="515754"/>
            <a:ext cx="8231023" cy="5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500" b="1" dirty="0">
                <a:solidFill>
                  <a:srgbClr val="595959"/>
                </a:solidFill>
                <a:latin typeface="Raleway"/>
                <a:ea typeface="Raleway"/>
                <a:cs typeface="Raleway"/>
                <a:sym typeface="Raleway"/>
              </a:rPr>
              <a:t>Kernel: </a:t>
            </a:r>
            <a:r>
              <a:rPr lang="en-GB" sz="3500" dirty="0">
                <a:solidFill>
                  <a:srgbClr val="595959"/>
                </a:solidFill>
                <a:latin typeface="Raleway"/>
                <a:ea typeface="Raleway"/>
                <a:cs typeface="Raleway"/>
                <a:sym typeface="Raleway"/>
              </a:rPr>
              <a:t>What about Moving Average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latin typeface="Raleway" panose="020B0503030101060003" pitchFamily="34" charset="77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solidFill>
                <a:srgbClr val="7F7F7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40" name="Google Shape;140;p28"/>
          <p:cNvSpPr txBox="1"/>
          <p:nvPr/>
        </p:nvSpPr>
        <p:spPr>
          <a:xfrm>
            <a:off x="8475260" y="6356354"/>
            <a:ext cx="409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rgbClr val="888888"/>
                </a:solidFill>
                <a:latin typeface="Raleway" panose="020B0503030101060003" pitchFamily="34" charset="77"/>
                <a:ea typeface="Calibri"/>
                <a:cs typeface="Calibri"/>
                <a:sym typeface="Calibri"/>
              </a:rPr>
              <a:t>74</a:t>
            </a:fld>
            <a:endParaRPr sz="1200" dirty="0">
              <a:solidFill>
                <a:srgbClr val="888888"/>
              </a:solidFill>
              <a:latin typeface="Raleway" panose="020B0503030101060003" pitchFamily="34" charset="77"/>
              <a:ea typeface="Calibri"/>
              <a:cs typeface="Calibri"/>
              <a:sym typeface="Calibri"/>
            </a:endParaRPr>
          </a:p>
        </p:txBody>
      </p:sp>
      <p:pic>
        <p:nvPicPr>
          <p:cNvPr id="12" name="Google Shape;2241;p110">
            <a:extLst>
              <a:ext uri="{FF2B5EF4-FFF2-40B4-BE49-F238E27FC236}">
                <a16:creationId xmlns:a16="http://schemas.microsoft.com/office/drawing/2014/main" id="{BDE42103-6644-3340-AA23-4AB7DA00E84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6539" y="1488935"/>
            <a:ext cx="7846154" cy="439498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4007465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8"/>
          <p:cNvSpPr txBox="1">
            <a:spLocks noGrp="1"/>
          </p:cNvSpPr>
          <p:nvPr>
            <p:ph type="body" idx="1"/>
          </p:nvPr>
        </p:nvSpPr>
        <p:spPr>
          <a:xfrm>
            <a:off x="851792" y="1324000"/>
            <a:ext cx="8049000" cy="46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noAutofit/>
          </a:bodyPr>
          <a:lstStyle/>
          <a:p>
            <a:pPr marL="285750" indent="-285750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SzPts val="2220"/>
            </a:pPr>
            <a:r>
              <a:rPr lang="en-GB" sz="2000" dirty="0">
                <a:solidFill>
                  <a:schemeClr val="tx1"/>
                </a:solidFill>
                <a:latin typeface="Raleway"/>
                <a:sym typeface="Raleway"/>
              </a:rPr>
              <a:t>Stream inputs/outputs process arrays</a:t>
            </a:r>
          </a:p>
          <a:p>
            <a:pPr marL="742950" lvl="1" indent="-285750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SzPts val="2220"/>
            </a:pPr>
            <a:r>
              <a:rPr lang="en-GB" sz="1800" dirty="0">
                <a:solidFill>
                  <a:schemeClr val="tx1"/>
                </a:solidFill>
                <a:latin typeface="Raleway"/>
                <a:sym typeface="Raleway"/>
              </a:rPr>
              <a:t>Read and write a new value each cycle</a:t>
            </a:r>
          </a:p>
          <a:p>
            <a:pPr marL="742950" lvl="1" indent="-285750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SzPts val="2220"/>
            </a:pPr>
            <a:r>
              <a:rPr lang="en-GB" sz="1800" dirty="0">
                <a:solidFill>
                  <a:schemeClr val="tx1"/>
                </a:solidFill>
                <a:latin typeface="Raleway"/>
                <a:sym typeface="Raleway"/>
              </a:rPr>
              <a:t>Off-chip data transfer required: O(N)</a:t>
            </a:r>
          </a:p>
          <a:p>
            <a:pPr marL="285750" indent="-285750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SzPts val="2220"/>
            </a:pPr>
            <a:r>
              <a:rPr lang="en-GB" sz="2000" dirty="0">
                <a:solidFill>
                  <a:schemeClr val="tx1"/>
                </a:solidFill>
                <a:latin typeface="Raleway"/>
                <a:sym typeface="Raleway"/>
              </a:rPr>
              <a:t>Counters can compute intermediate streams on-chip</a:t>
            </a:r>
          </a:p>
          <a:p>
            <a:pPr marL="742950" lvl="1" indent="-285750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SzPts val="2220"/>
            </a:pPr>
            <a:r>
              <a:rPr lang="en-GB" sz="1800" dirty="0">
                <a:solidFill>
                  <a:schemeClr val="tx1"/>
                </a:solidFill>
                <a:latin typeface="Raleway"/>
                <a:sym typeface="Raleway"/>
              </a:rPr>
              <a:t>New value every cycle</a:t>
            </a:r>
          </a:p>
          <a:p>
            <a:pPr marL="742950" lvl="1" indent="-285750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SzPts val="2220"/>
            </a:pPr>
            <a:r>
              <a:rPr lang="en-GB" sz="1800" dirty="0">
                <a:solidFill>
                  <a:schemeClr val="tx1"/>
                </a:solidFill>
                <a:latin typeface="Raleway"/>
                <a:sym typeface="Raleway"/>
              </a:rPr>
              <a:t>Off-chip data transfer required: None</a:t>
            </a:r>
          </a:p>
          <a:p>
            <a:pPr marL="285750" indent="-285750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SzPts val="2220"/>
            </a:pPr>
            <a:r>
              <a:rPr lang="en-GB" sz="2000" dirty="0">
                <a:solidFill>
                  <a:schemeClr val="tx1"/>
                </a:solidFill>
                <a:latin typeface="Raleway"/>
                <a:sym typeface="Raleway"/>
              </a:rPr>
              <a:t>Compile time constants can be combined with streams</a:t>
            </a:r>
            <a:endParaRPr lang="en-GB" sz="1800" dirty="0">
              <a:solidFill>
                <a:schemeClr val="tx1"/>
              </a:solidFill>
              <a:latin typeface="Raleway"/>
              <a:sym typeface="Raleway"/>
            </a:endParaRPr>
          </a:p>
          <a:p>
            <a:pPr marL="742950" lvl="1" indent="-285750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SzPts val="2220"/>
            </a:pPr>
            <a:r>
              <a:rPr lang="en-GB" sz="1800" dirty="0">
                <a:solidFill>
                  <a:schemeClr val="tx1"/>
                </a:solidFill>
                <a:latin typeface="Raleway"/>
                <a:sym typeface="Raleway"/>
              </a:rPr>
              <a:t>Static value through the whole computation</a:t>
            </a:r>
          </a:p>
          <a:p>
            <a:pPr marL="742950" lvl="1" indent="-285750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SzPts val="2220"/>
            </a:pPr>
            <a:r>
              <a:rPr lang="en-GB" sz="1800" dirty="0">
                <a:solidFill>
                  <a:schemeClr val="tx1"/>
                </a:solidFill>
                <a:latin typeface="Raleway"/>
                <a:sym typeface="Raleway"/>
              </a:rPr>
              <a:t>Off-chip data transfer required: None</a:t>
            </a:r>
          </a:p>
          <a:p>
            <a:pPr marL="285750" indent="-285750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SzPts val="2220"/>
            </a:pPr>
            <a:r>
              <a:rPr lang="en-GB" sz="2000" dirty="0">
                <a:solidFill>
                  <a:schemeClr val="tx1"/>
                </a:solidFill>
                <a:latin typeface="Raleway"/>
                <a:sym typeface="Raleway"/>
              </a:rPr>
              <a:t>What about something that changes occasionally?</a:t>
            </a:r>
          </a:p>
          <a:p>
            <a:pPr marL="742950" lvl="1" indent="-285750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SzPts val="2220"/>
            </a:pPr>
            <a:r>
              <a:rPr lang="en-GB" sz="1800" dirty="0">
                <a:solidFill>
                  <a:schemeClr val="tx1"/>
                </a:solidFill>
                <a:latin typeface="Raleway"/>
                <a:sym typeface="Raleway"/>
              </a:rPr>
              <a:t>Don’t want to have to recompile → Scalar input</a:t>
            </a:r>
          </a:p>
          <a:p>
            <a:pPr marL="742950" lvl="1" indent="-285750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SzPts val="2220"/>
            </a:pPr>
            <a:r>
              <a:rPr lang="en-GB" sz="1800" dirty="0">
                <a:solidFill>
                  <a:schemeClr val="tx1"/>
                </a:solidFill>
                <a:latin typeface="Raleway"/>
                <a:sym typeface="Raleway"/>
              </a:rPr>
              <a:t>Off-chip data transfer required: O(1)</a:t>
            </a:r>
          </a:p>
          <a:p>
            <a:pPr marL="742950" lvl="1" indent="-285750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SzPts val="2220"/>
            </a:pPr>
            <a:endParaRPr lang="en-GB" sz="2000" dirty="0">
              <a:solidFill>
                <a:schemeClr val="tx1"/>
              </a:solidFill>
              <a:latin typeface="Raleway"/>
              <a:sym typeface="Raleway"/>
            </a:endParaRPr>
          </a:p>
          <a:p>
            <a:pPr marL="742950" lvl="1" indent="-285750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SzPts val="2220"/>
            </a:pPr>
            <a:endParaRPr lang="en-GB" sz="2000" dirty="0">
              <a:solidFill>
                <a:schemeClr val="tx1"/>
              </a:solidFill>
              <a:latin typeface="Raleway"/>
              <a:sym typeface="Raleway"/>
            </a:endParaRPr>
          </a:p>
          <a:p>
            <a:pPr marL="285750" indent="-285750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SzPts val="2220"/>
            </a:pPr>
            <a:endParaRPr lang="en-GB" sz="2400" dirty="0">
              <a:solidFill>
                <a:schemeClr val="tx1"/>
              </a:solidFill>
              <a:latin typeface="Raleway"/>
              <a:sym typeface="Raleway"/>
            </a:endParaRPr>
          </a:p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SzPts val="2220"/>
              <a:buNone/>
            </a:pPr>
            <a:endParaRPr lang="en-GB" dirty="0">
              <a:solidFill>
                <a:schemeClr val="tx1"/>
              </a:solidFill>
              <a:latin typeface="Raleway"/>
              <a:sym typeface="Raleway"/>
            </a:endParaRPr>
          </a:p>
          <a:p>
            <a:pPr marL="285750" indent="-285750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SzPts val="2220"/>
            </a:pPr>
            <a:endParaRPr lang="de-DE" sz="1800" dirty="0">
              <a:solidFill>
                <a:schemeClr val="tx1"/>
              </a:solidFill>
              <a:latin typeface="Raleway"/>
              <a:sym typeface="Raleway"/>
            </a:endParaRPr>
          </a:p>
        </p:txBody>
      </p:sp>
      <p:sp>
        <p:nvSpPr>
          <p:cNvPr id="138" name="Google Shape;138;p28"/>
          <p:cNvSpPr/>
          <p:nvPr/>
        </p:nvSpPr>
        <p:spPr>
          <a:xfrm>
            <a:off x="789885" y="515754"/>
            <a:ext cx="7946152" cy="5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500" b="1" dirty="0">
                <a:solidFill>
                  <a:srgbClr val="595959"/>
                </a:solidFill>
                <a:latin typeface="Raleway"/>
                <a:ea typeface="Raleway"/>
                <a:cs typeface="Raleway"/>
                <a:sym typeface="Raleway"/>
              </a:rPr>
              <a:t>Kernel: </a:t>
            </a:r>
            <a:r>
              <a:rPr lang="en-GB" sz="3500" dirty="0">
                <a:solidFill>
                  <a:srgbClr val="595959"/>
                </a:solidFill>
                <a:latin typeface="Raleway"/>
                <a:ea typeface="Raleway"/>
                <a:cs typeface="Raleway"/>
                <a:sym typeface="Raleway"/>
              </a:rPr>
              <a:t>Scalar Inputs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latin typeface="Raleway" panose="020B0503030101060003" pitchFamily="34" charset="77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solidFill>
                <a:srgbClr val="7F7F7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40" name="Google Shape;140;p28"/>
          <p:cNvSpPr txBox="1"/>
          <p:nvPr/>
        </p:nvSpPr>
        <p:spPr>
          <a:xfrm>
            <a:off x="8475260" y="6356354"/>
            <a:ext cx="409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rgbClr val="888888"/>
                </a:solidFill>
                <a:latin typeface="Raleway" panose="020B0503030101060003" pitchFamily="34" charset="77"/>
                <a:ea typeface="Calibri"/>
                <a:cs typeface="Calibri"/>
                <a:sym typeface="Calibri"/>
              </a:rPr>
              <a:t>75</a:t>
            </a:fld>
            <a:endParaRPr sz="1200" dirty="0">
              <a:solidFill>
                <a:srgbClr val="888888"/>
              </a:solidFill>
              <a:latin typeface="Raleway" panose="020B0503030101060003" pitchFamily="34" charset="77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060947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8"/>
          <p:cNvSpPr txBox="1">
            <a:spLocks noGrp="1"/>
          </p:cNvSpPr>
          <p:nvPr>
            <p:ph type="body" idx="1"/>
          </p:nvPr>
        </p:nvSpPr>
        <p:spPr>
          <a:xfrm>
            <a:off x="851792" y="1324000"/>
            <a:ext cx="8049000" cy="46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noAutofit/>
          </a:bodyPr>
          <a:lstStyle/>
          <a:p>
            <a:pPr marL="285750" indent="-285750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SzPts val="2220"/>
            </a:pPr>
            <a:r>
              <a:rPr lang="en-GB" sz="1600" dirty="0">
                <a:solidFill>
                  <a:schemeClr val="tx1"/>
                </a:solidFill>
                <a:latin typeface="Raleway"/>
                <a:sym typeface="Raleway"/>
              </a:rPr>
              <a:t>Consider</a:t>
            </a:r>
            <a:endParaRPr lang="en-GB" sz="1400" dirty="0">
              <a:solidFill>
                <a:schemeClr val="tx1"/>
              </a:solidFill>
              <a:latin typeface="Raleway"/>
              <a:sym typeface="Raleway"/>
            </a:endParaRPr>
          </a:p>
          <a:p>
            <a:pPr marL="0" lvl="0" indent="0">
              <a:spcBef>
                <a:spcPts val="0"/>
              </a:spcBef>
              <a:buNone/>
            </a:pPr>
            <a:r>
              <a:rPr lang="en-GB" sz="1600" dirty="0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void fn1(int N, int *q, int *p) {</a:t>
            </a:r>
            <a:endParaRPr lang="en-GB" sz="1600" dirty="0"/>
          </a:p>
          <a:p>
            <a:pPr marL="0" lvl="0" indent="0">
              <a:spcBef>
                <a:spcPts val="0"/>
              </a:spcBef>
              <a:buNone/>
            </a:pPr>
            <a:r>
              <a:rPr lang="en-GB" sz="1600" dirty="0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	for (int </a:t>
            </a:r>
            <a:r>
              <a:rPr lang="en-GB" sz="1600" dirty="0" err="1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i</a:t>
            </a:r>
            <a:r>
              <a:rPr lang="en-GB" sz="1600" dirty="0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 = 0; </a:t>
            </a:r>
            <a:r>
              <a:rPr lang="en-GB" sz="1600" dirty="0" err="1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i</a:t>
            </a:r>
            <a:r>
              <a:rPr lang="en-GB" sz="1600" dirty="0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 &lt; N; </a:t>
            </a:r>
            <a:r>
              <a:rPr lang="en-GB" sz="1600" dirty="0" err="1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i</a:t>
            </a:r>
            <a:r>
              <a:rPr lang="en-GB" sz="1600" dirty="0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++)</a:t>
            </a:r>
            <a:endParaRPr lang="en-GB" sz="1600" dirty="0"/>
          </a:p>
          <a:p>
            <a:pPr marL="0" lvl="0" indent="0">
              <a:spcBef>
                <a:spcPts val="0"/>
              </a:spcBef>
              <a:buNone/>
            </a:pPr>
            <a:r>
              <a:rPr lang="en-GB" sz="1600" dirty="0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		q[</a:t>
            </a:r>
            <a:r>
              <a:rPr lang="en-GB" sz="1600" dirty="0" err="1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i</a:t>
            </a:r>
            <a:r>
              <a:rPr lang="en-GB" sz="1600" dirty="0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] = p[</a:t>
            </a:r>
            <a:r>
              <a:rPr lang="en-GB" sz="1600" dirty="0" err="1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i</a:t>
            </a:r>
            <a:r>
              <a:rPr lang="en-GB" sz="1600" dirty="0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] + 4;</a:t>
            </a:r>
            <a:endParaRPr lang="en-GB" sz="1600" dirty="0"/>
          </a:p>
          <a:p>
            <a:pPr marL="0" lvl="0" indent="0">
              <a:spcBef>
                <a:spcPts val="0"/>
              </a:spcBef>
              <a:buNone/>
            </a:pPr>
            <a:r>
              <a:rPr lang="en-GB" sz="1600" dirty="0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}</a:t>
            </a:r>
            <a:endParaRPr lang="en-GB" sz="1600" dirty="0">
              <a:latin typeface="Raleway"/>
              <a:ea typeface="Raleway"/>
              <a:cs typeface="Raleway"/>
              <a:sym typeface="Raleway"/>
            </a:endParaRPr>
          </a:p>
          <a:p>
            <a:pPr marL="0" lvl="0" indent="0">
              <a:spcBef>
                <a:spcPts val="0"/>
              </a:spcBef>
              <a:buNone/>
            </a:pPr>
            <a:r>
              <a:rPr lang="en-GB" sz="1600" dirty="0">
                <a:latin typeface="Raleway"/>
                <a:ea typeface="Raleway"/>
                <a:cs typeface="Raleway"/>
                <a:sym typeface="Raleway"/>
              </a:rPr>
              <a:t>Vs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-GB" sz="1600" dirty="0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void fn2(int N, int *q, int *p, int C) {</a:t>
            </a:r>
            <a:endParaRPr lang="en-GB" sz="1600" dirty="0"/>
          </a:p>
          <a:p>
            <a:pPr marL="0" lvl="0" indent="0">
              <a:spcBef>
                <a:spcPts val="0"/>
              </a:spcBef>
              <a:buNone/>
            </a:pPr>
            <a:r>
              <a:rPr lang="en-GB" sz="1600" dirty="0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	for (int </a:t>
            </a:r>
            <a:r>
              <a:rPr lang="en-GB" sz="1600" dirty="0" err="1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i</a:t>
            </a:r>
            <a:r>
              <a:rPr lang="en-GB" sz="1600" dirty="0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 = 0; </a:t>
            </a:r>
            <a:r>
              <a:rPr lang="en-GB" sz="1600" dirty="0" err="1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i</a:t>
            </a:r>
            <a:r>
              <a:rPr lang="en-GB" sz="1600" dirty="0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 &lt; N; </a:t>
            </a:r>
            <a:r>
              <a:rPr lang="en-GB" sz="1600" dirty="0" err="1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i</a:t>
            </a:r>
            <a:r>
              <a:rPr lang="en-GB" sz="1600" dirty="0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++)</a:t>
            </a:r>
            <a:endParaRPr lang="en-GB" sz="1600" dirty="0"/>
          </a:p>
          <a:p>
            <a:pPr marL="0" lvl="0" indent="0">
              <a:spcBef>
                <a:spcPts val="0"/>
              </a:spcBef>
              <a:buNone/>
            </a:pPr>
            <a:r>
              <a:rPr lang="en-GB" sz="1600" dirty="0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		q[</a:t>
            </a:r>
            <a:r>
              <a:rPr lang="en-GB" sz="1600" dirty="0" err="1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i</a:t>
            </a:r>
            <a:r>
              <a:rPr lang="en-GB" sz="1600" dirty="0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] = p[</a:t>
            </a:r>
            <a:r>
              <a:rPr lang="en-GB" sz="1600" dirty="0" err="1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i</a:t>
            </a:r>
            <a:r>
              <a:rPr lang="en-GB" sz="1600" dirty="0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] + C;</a:t>
            </a:r>
            <a:endParaRPr lang="en-GB" sz="1600" dirty="0"/>
          </a:p>
          <a:p>
            <a:pPr marL="0" lvl="0" indent="0">
              <a:spcBef>
                <a:spcPts val="0"/>
              </a:spcBef>
              <a:buNone/>
            </a:pPr>
            <a:r>
              <a:rPr lang="en-GB" sz="1600" dirty="0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}</a:t>
            </a:r>
            <a:endParaRPr lang="en-GB" sz="1600" dirty="0">
              <a:solidFill>
                <a:schemeClr val="tx1"/>
              </a:solidFill>
              <a:latin typeface="Raleway"/>
              <a:sym typeface="Raleway"/>
            </a:endParaRPr>
          </a:p>
          <a:p>
            <a:pPr marL="285750" indent="-285750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SzPts val="2220"/>
            </a:pPr>
            <a:r>
              <a:rPr lang="en-GB" sz="1600" dirty="0">
                <a:solidFill>
                  <a:schemeClr val="tx1"/>
                </a:solidFill>
                <a:latin typeface="Raleway"/>
                <a:sym typeface="Raleway"/>
              </a:rPr>
              <a:t>In fn2, we can change the value of C without recompiling, but it is constant for the whole loop</a:t>
            </a:r>
          </a:p>
          <a:p>
            <a:pPr marL="285750" indent="-285750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SzPts val="2220"/>
            </a:pPr>
            <a:r>
              <a:rPr lang="en-GB" sz="1600" dirty="0" err="1">
                <a:solidFill>
                  <a:schemeClr val="tx1"/>
                </a:solidFill>
                <a:latin typeface="Raleway"/>
                <a:sym typeface="Raleway"/>
              </a:rPr>
              <a:t>MaxCompiler</a:t>
            </a:r>
            <a:r>
              <a:rPr lang="en-GB" sz="1600" dirty="0">
                <a:solidFill>
                  <a:schemeClr val="tx1"/>
                </a:solidFill>
                <a:latin typeface="Raleway"/>
                <a:sym typeface="Raleway"/>
              </a:rPr>
              <a:t> equivalent: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-GB" sz="1600" dirty="0" err="1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DFEVar</a:t>
            </a:r>
            <a:r>
              <a:rPr lang="en-GB" sz="1600" dirty="0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 p = </a:t>
            </a:r>
            <a:r>
              <a:rPr lang="en-GB" sz="1600" dirty="0" err="1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io.input</a:t>
            </a:r>
            <a:r>
              <a:rPr lang="en-GB" sz="1600" dirty="0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(“p”, </a:t>
            </a:r>
            <a:r>
              <a:rPr lang="en-GB" sz="1600" dirty="0" err="1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dfeInt</a:t>
            </a:r>
            <a:r>
              <a:rPr lang="en-GB" sz="1600" dirty="0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(32));</a:t>
            </a:r>
            <a:endParaRPr lang="en-GB" sz="1600" dirty="0"/>
          </a:p>
          <a:p>
            <a:pPr marL="0" lvl="0" indent="0">
              <a:spcBef>
                <a:spcPts val="0"/>
              </a:spcBef>
              <a:buNone/>
            </a:pPr>
            <a:r>
              <a:rPr lang="en-GB" sz="1600" dirty="0" err="1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DFEVar</a:t>
            </a:r>
            <a:r>
              <a:rPr lang="en-GB" sz="1600" dirty="0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 C = </a:t>
            </a:r>
            <a:r>
              <a:rPr lang="en-GB" sz="1600" dirty="0" err="1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io.scalarInput</a:t>
            </a:r>
            <a:r>
              <a:rPr lang="en-GB" sz="1600" dirty="0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(“C”, </a:t>
            </a:r>
            <a:r>
              <a:rPr lang="en-GB" sz="1600" dirty="0" err="1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dfeInt</a:t>
            </a:r>
            <a:r>
              <a:rPr lang="en-GB" sz="1600" dirty="0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(32));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-GB" sz="1600" dirty="0" err="1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DFEVar</a:t>
            </a:r>
            <a:r>
              <a:rPr lang="en-GB" sz="1600" dirty="0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 q = p + C;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-GB" sz="1600" dirty="0" err="1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io.output</a:t>
            </a:r>
            <a:r>
              <a:rPr lang="en-GB" sz="1600" dirty="0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(“q”, q, </a:t>
            </a:r>
            <a:r>
              <a:rPr lang="en-GB" sz="1600" dirty="0" err="1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dfeInt</a:t>
            </a:r>
            <a:r>
              <a:rPr lang="en-GB" sz="1600" dirty="0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(32));</a:t>
            </a:r>
          </a:p>
          <a:p>
            <a:pPr marL="0" lvl="0" indent="0">
              <a:spcBef>
                <a:spcPts val="0"/>
              </a:spcBef>
              <a:buNone/>
            </a:pPr>
            <a:endParaRPr lang="en-GB" sz="1600" dirty="0">
              <a:solidFill>
                <a:srgbClr val="333333"/>
              </a:solidFill>
              <a:latin typeface="Courier" pitchFamily="2" charset="0"/>
              <a:ea typeface="Courier New"/>
              <a:cs typeface="Courier New"/>
              <a:sym typeface="Courier New"/>
            </a:endParaRPr>
          </a:p>
          <a:p>
            <a:pPr marL="285750" indent="-285750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SzPts val="2220"/>
            </a:pPr>
            <a:r>
              <a:rPr lang="en-GB" sz="1600" dirty="0">
                <a:solidFill>
                  <a:srgbClr val="FF0000"/>
                </a:solidFill>
                <a:latin typeface="Raleway"/>
                <a:sym typeface="Raleway"/>
              </a:rPr>
              <a:t>A scalar input can be changed once per stream, loaded into the chip before computation starts.</a:t>
            </a:r>
          </a:p>
          <a:p>
            <a:pPr marL="285750" indent="-285750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SzPts val="2220"/>
            </a:pPr>
            <a:endParaRPr lang="en-GB" sz="2000" dirty="0">
              <a:solidFill>
                <a:schemeClr val="tx1"/>
              </a:solidFill>
              <a:latin typeface="Raleway"/>
              <a:sym typeface="Raleway"/>
            </a:endParaRPr>
          </a:p>
        </p:txBody>
      </p:sp>
      <p:sp>
        <p:nvSpPr>
          <p:cNvPr id="138" name="Google Shape;138;p28"/>
          <p:cNvSpPr/>
          <p:nvPr/>
        </p:nvSpPr>
        <p:spPr>
          <a:xfrm>
            <a:off x="789885" y="515754"/>
            <a:ext cx="7946152" cy="5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500" b="1" dirty="0">
                <a:solidFill>
                  <a:srgbClr val="595959"/>
                </a:solidFill>
                <a:latin typeface="Raleway"/>
                <a:ea typeface="Raleway"/>
                <a:cs typeface="Raleway"/>
                <a:sym typeface="Raleway"/>
              </a:rPr>
              <a:t>Kernel: </a:t>
            </a:r>
            <a:r>
              <a:rPr lang="en-GB" sz="3500" dirty="0">
                <a:solidFill>
                  <a:srgbClr val="595959"/>
                </a:solidFill>
                <a:latin typeface="Raleway"/>
                <a:ea typeface="Raleway"/>
                <a:cs typeface="Raleway"/>
                <a:sym typeface="Raleway"/>
              </a:rPr>
              <a:t>Scalar Inputs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latin typeface="Raleway" panose="020B0503030101060003" pitchFamily="34" charset="77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solidFill>
                <a:srgbClr val="7F7F7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40" name="Google Shape;140;p28"/>
          <p:cNvSpPr txBox="1"/>
          <p:nvPr/>
        </p:nvSpPr>
        <p:spPr>
          <a:xfrm>
            <a:off x="8475260" y="6356354"/>
            <a:ext cx="409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rgbClr val="888888"/>
                </a:solidFill>
                <a:latin typeface="Raleway" panose="020B0503030101060003" pitchFamily="34" charset="77"/>
                <a:ea typeface="Calibri"/>
                <a:cs typeface="Calibri"/>
                <a:sym typeface="Calibri"/>
              </a:rPr>
              <a:t>76</a:t>
            </a:fld>
            <a:endParaRPr sz="1200" dirty="0">
              <a:solidFill>
                <a:srgbClr val="888888"/>
              </a:solidFill>
              <a:latin typeface="Raleway" panose="020B0503030101060003" pitchFamily="34" charset="77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2287;p113">
            <a:extLst>
              <a:ext uri="{FF2B5EF4-FFF2-40B4-BE49-F238E27FC236}">
                <a16:creationId xmlns:a16="http://schemas.microsoft.com/office/drawing/2014/main" id="{1210720C-BD1D-3847-B778-DF4892349E21}"/>
              </a:ext>
            </a:extLst>
          </p:cNvPr>
          <p:cNvSpPr/>
          <p:nvPr/>
        </p:nvSpPr>
        <p:spPr>
          <a:xfrm rot="5400000">
            <a:off x="6472546" y="4086819"/>
            <a:ext cx="450300" cy="440400"/>
          </a:xfrm>
          <a:prstGeom prst="homePlate">
            <a:avLst>
              <a:gd name="adj" fmla="val 50000"/>
            </a:avLst>
          </a:prstGeom>
          <a:solidFill>
            <a:srgbClr val="005089"/>
          </a:solidFill>
          <a:ln w="25400" cap="flat" cmpd="sng">
            <a:solidFill>
              <a:srgbClr val="003A6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Raleway" panose="020B0503030101060003" pitchFamily="34" charset="77"/>
            </a:endParaRPr>
          </a:p>
        </p:txBody>
      </p:sp>
      <p:sp>
        <p:nvSpPr>
          <p:cNvPr id="18" name="Google Shape;2288;p113">
            <a:extLst>
              <a:ext uri="{FF2B5EF4-FFF2-40B4-BE49-F238E27FC236}">
                <a16:creationId xmlns:a16="http://schemas.microsoft.com/office/drawing/2014/main" id="{8B710FEC-EB3C-E74F-85F9-4D2F7923BBE3}"/>
              </a:ext>
            </a:extLst>
          </p:cNvPr>
          <p:cNvSpPr txBox="1"/>
          <p:nvPr/>
        </p:nvSpPr>
        <p:spPr>
          <a:xfrm rot="10800000">
            <a:off x="6477483" y="4081872"/>
            <a:ext cx="440400" cy="3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rgbClr val="FFFFFF"/>
                </a:solidFill>
                <a:latin typeface="Raleway" panose="020B0503030101060003" pitchFamily="34" charset="77"/>
                <a:ea typeface="Calibri"/>
                <a:cs typeface="Calibri"/>
                <a:sym typeface="Calibri"/>
              </a:rPr>
              <a:t>d</a:t>
            </a:r>
            <a:endParaRPr sz="1800" dirty="0">
              <a:solidFill>
                <a:srgbClr val="FFFFFF"/>
              </a:solidFill>
              <a:latin typeface="Raleway" panose="020B0503030101060003" pitchFamily="34" charset="77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2289;p113">
            <a:extLst>
              <a:ext uri="{FF2B5EF4-FFF2-40B4-BE49-F238E27FC236}">
                <a16:creationId xmlns:a16="http://schemas.microsoft.com/office/drawing/2014/main" id="{CE4ED970-C95F-5D41-B6FF-B30B8BE20EAB}"/>
              </a:ext>
            </a:extLst>
          </p:cNvPr>
          <p:cNvSpPr/>
          <p:nvPr/>
        </p:nvSpPr>
        <p:spPr>
          <a:xfrm>
            <a:off x="6462788" y="4697928"/>
            <a:ext cx="471900" cy="485100"/>
          </a:xfrm>
          <a:prstGeom prst="ellipse">
            <a:avLst/>
          </a:prstGeom>
          <a:solidFill>
            <a:srgbClr val="A6A6A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rgbClr val="FFFFFF"/>
                </a:solidFill>
                <a:latin typeface="Raleway" panose="020B0503030101060003" pitchFamily="34" charset="77"/>
                <a:ea typeface="Calibri"/>
                <a:cs typeface="Calibri"/>
                <a:sym typeface="Calibri"/>
              </a:rPr>
              <a:t>+</a:t>
            </a:r>
            <a:endParaRPr sz="1800" dirty="0">
              <a:solidFill>
                <a:srgbClr val="FFFFFF"/>
              </a:solidFill>
              <a:latin typeface="Raleway" panose="020B0503030101060003" pitchFamily="34" charset="77"/>
              <a:ea typeface="Calibri"/>
              <a:cs typeface="Calibri"/>
              <a:sym typeface="Calibri"/>
            </a:endParaRPr>
          </a:p>
        </p:txBody>
      </p:sp>
      <p:cxnSp>
        <p:nvCxnSpPr>
          <p:cNvPr id="20" name="Google Shape;2290;p113">
            <a:extLst>
              <a:ext uri="{FF2B5EF4-FFF2-40B4-BE49-F238E27FC236}">
                <a16:creationId xmlns:a16="http://schemas.microsoft.com/office/drawing/2014/main" id="{A97EECA3-FD56-8748-9496-9ACAA2A1E1D3}"/>
              </a:ext>
            </a:extLst>
          </p:cNvPr>
          <p:cNvCxnSpPr>
            <a:stCxn id="17" idx="3"/>
            <a:endCxn id="19" idx="0"/>
          </p:cNvCxnSpPr>
          <p:nvPr/>
        </p:nvCxnSpPr>
        <p:spPr>
          <a:xfrm>
            <a:off x="6697696" y="4532169"/>
            <a:ext cx="1042" cy="165759"/>
          </a:xfrm>
          <a:prstGeom prst="straightConnector1">
            <a:avLst/>
          </a:prstGeom>
          <a:noFill/>
          <a:ln w="15875" cap="flat" cmpd="sng">
            <a:solidFill>
              <a:srgbClr val="333333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1" name="Google Shape;2291;p113">
            <a:extLst>
              <a:ext uri="{FF2B5EF4-FFF2-40B4-BE49-F238E27FC236}">
                <a16:creationId xmlns:a16="http://schemas.microsoft.com/office/drawing/2014/main" id="{EFA8AA3D-CE15-244A-98DD-75188ABB0CDC}"/>
              </a:ext>
            </a:extLst>
          </p:cNvPr>
          <p:cNvCxnSpPr>
            <a:stCxn id="25" idx="2"/>
            <a:endCxn id="19" idx="6"/>
          </p:cNvCxnSpPr>
          <p:nvPr/>
        </p:nvCxnSpPr>
        <p:spPr>
          <a:xfrm rot="5400000">
            <a:off x="7019739" y="4529106"/>
            <a:ext cx="326100" cy="496500"/>
          </a:xfrm>
          <a:prstGeom prst="bentConnector2">
            <a:avLst/>
          </a:prstGeom>
          <a:noFill/>
          <a:ln w="15875" cap="flat" cmpd="sng">
            <a:solidFill>
              <a:srgbClr val="00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2" name="Google Shape;2293;p113">
            <a:extLst>
              <a:ext uri="{FF2B5EF4-FFF2-40B4-BE49-F238E27FC236}">
                <a16:creationId xmlns:a16="http://schemas.microsoft.com/office/drawing/2014/main" id="{3BFD7FC4-3B3F-264C-B3AF-68EC97DC8457}"/>
              </a:ext>
            </a:extLst>
          </p:cNvPr>
          <p:cNvSpPr/>
          <p:nvPr/>
        </p:nvSpPr>
        <p:spPr>
          <a:xfrm rot="-5400000">
            <a:off x="6474847" y="5301607"/>
            <a:ext cx="450300" cy="440400"/>
          </a:xfrm>
          <a:prstGeom prst="homePlate">
            <a:avLst>
              <a:gd name="adj" fmla="val 50000"/>
            </a:avLst>
          </a:prstGeom>
          <a:solidFill>
            <a:srgbClr val="005089"/>
          </a:solidFill>
          <a:ln w="25400" cap="flat" cmpd="sng">
            <a:solidFill>
              <a:srgbClr val="003A6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Raleway" panose="020B0503030101060003" pitchFamily="34" charset="77"/>
            </a:endParaRPr>
          </a:p>
        </p:txBody>
      </p:sp>
      <p:sp>
        <p:nvSpPr>
          <p:cNvPr id="23" name="Google Shape;2294;p113">
            <a:extLst>
              <a:ext uri="{FF2B5EF4-FFF2-40B4-BE49-F238E27FC236}">
                <a16:creationId xmlns:a16="http://schemas.microsoft.com/office/drawing/2014/main" id="{836EE761-E30E-5346-9F87-9CCDE6BC4372}"/>
              </a:ext>
            </a:extLst>
          </p:cNvPr>
          <p:cNvSpPr txBox="1"/>
          <p:nvPr/>
        </p:nvSpPr>
        <p:spPr>
          <a:xfrm>
            <a:off x="6479782" y="5406727"/>
            <a:ext cx="440400" cy="3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rgbClr val="FFFFFF"/>
                </a:solidFill>
                <a:latin typeface="Raleway" panose="020B0503030101060003" pitchFamily="34" charset="77"/>
                <a:ea typeface="Calibri"/>
                <a:cs typeface="Calibri"/>
                <a:sym typeface="Calibri"/>
              </a:rPr>
              <a:t>q</a:t>
            </a:r>
            <a:endParaRPr sz="1800" dirty="0">
              <a:solidFill>
                <a:srgbClr val="FFFFFF"/>
              </a:solidFill>
              <a:latin typeface="Raleway" panose="020B0503030101060003" pitchFamily="34" charset="77"/>
              <a:ea typeface="Calibri"/>
              <a:cs typeface="Calibri"/>
              <a:sym typeface="Calibri"/>
            </a:endParaRPr>
          </a:p>
        </p:txBody>
      </p:sp>
      <p:cxnSp>
        <p:nvCxnSpPr>
          <p:cNvPr id="24" name="Google Shape;2295;p113">
            <a:extLst>
              <a:ext uri="{FF2B5EF4-FFF2-40B4-BE49-F238E27FC236}">
                <a16:creationId xmlns:a16="http://schemas.microsoft.com/office/drawing/2014/main" id="{9EAECDB3-69E3-5445-879C-919373CED173}"/>
              </a:ext>
            </a:extLst>
          </p:cNvPr>
          <p:cNvCxnSpPr>
            <a:stCxn id="19" idx="4"/>
            <a:endCxn id="22" idx="3"/>
          </p:cNvCxnSpPr>
          <p:nvPr/>
        </p:nvCxnSpPr>
        <p:spPr>
          <a:xfrm>
            <a:off x="6698738" y="5183028"/>
            <a:ext cx="1259" cy="113629"/>
          </a:xfrm>
          <a:prstGeom prst="straightConnector1">
            <a:avLst/>
          </a:prstGeom>
          <a:noFill/>
          <a:ln w="15875" cap="flat" cmpd="sng">
            <a:solidFill>
              <a:srgbClr val="333333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5" name="Google Shape;2292;p113">
            <a:extLst>
              <a:ext uri="{FF2B5EF4-FFF2-40B4-BE49-F238E27FC236}">
                <a16:creationId xmlns:a16="http://schemas.microsoft.com/office/drawing/2014/main" id="{550B045C-C380-364F-B5D8-C6C591161AD1}"/>
              </a:ext>
            </a:extLst>
          </p:cNvPr>
          <p:cNvSpPr/>
          <p:nvPr/>
        </p:nvSpPr>
        <p:spPr>
          <a:xfrm>
            <a:off x="7037439" y="4230606"/>
            <a:ext cx="787200" cy="383700"/>
          </a:xfrm>
          <a:prstGeom prst="rect">
            <a:avLst/>
          </a:prstGeom>
          <a:solidFill>
            <a:srgbClr val="FFFF00"/>
          </a:solidFill>
          <a:ln w="254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  <a:latin typeface="Raleway" panose="020B0503030101060003" pitchFamily="34" charset="77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2296;p113">
            <a:extLst>
              <a:ext uri="{FF2B5EF4-FFF2-40B4-BE49-F238E27FC236}">
                <a16:creationId xmlns:a16="http://schemas.microsoft.com/office/drawing/2014/main" id="{7EDE2FCE-0C11-6F4F-8326-921992B6566C}"/>
              </a:ext>
            </a:extLst>
          </p:cNvPr>
          <p:cNvSpPr/>
          <p:nvPr/>
        </p:nvSpPr>
        <p:spPr>
          <a:xfrm>
            <a:off x="7080806" y="4276775"/>
            <a:ext cx="699900" cy="288900"/>
          </a:xfrm>
          <a:prstGeom prst="rect">
            <a:avLst/>
          </a:prstGeom>
          <a:solidFill>
            <a:srgbClr val="FFFF00"/>
          </a:solidFill>
          <a:ln w="254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rgbClr val="000000"/>
                </a:solidFill>
                <a:latin typeface="Raleway" panose="020B0503030101060003" pitchFamily="34" charset="77"/>
                <a:ea typeface="Calibri"/>
                <a:cs typeface="Calibri"/>
                <a:sym typeface="Calibri"/>
              </a:rPr>
              <a:t>C</a:t>
            </a:r>
            <a:endParaRPr sz="1800" dirty="0">
              <a:solidFill>
                <a:srgbClr val="000000"/>
              </a:solidFill>
              <a:latin typeface="Raleway" panose="020B0503030101060003" pitchFamily="34" charset="77"/>
              <a:ea typeface="Calibri"/>
              <a:cs typeface="Calibri"/>
              <a:sym typeface="Calibri"/>
            </a:endParaRPr>
          </a:p>
        </p:txBody>
      </p:sp>
      <p:cxnSp>
        <p:nvCxnSpPr>
          <p:cNvPr id="27" name="Google Shape;2297;p113">
            <a:extLst>
              <a:ext uri="{FF2B5EF4-FFF2-40B4-BE49-F238E27FC236}">
                <a16:creationId xmlns:a16="http://schemas.microsoft.com/office/drawing/2014/main" id="{37086756-45A3-8445-B128-428707BD7C5E}"/>
              </a:ext>
            </a:extLst>
          </p:cNvPr>
          <p:cNvCxnSpPr/>
          <p:nvPr/>
        </p:nvCxnSpPr>
        <p:spPr>
          <a:xfrm rot="10800000" flipH="1">
            <a:off x="7838362" y="4427991"/>
            <a:ext cx="455700" cy="600"/>
          </a:xfrm>
          <a:prstGeom prst="straightConnector1">
            <a:avLst/>
          </a:prstGeom>
          <a:noFill/>
          <a:ln w="15875" cap="flat" cmpd="sng">
            <a:solidFill>
              <a:srgbClr val="A6A6A6"/>
            </a:solidFill>
            <a:prstDash val="dash"/>
            <a:round/>
            <a:headEnd type="triangle" w="med" len="med"/>
            <a:tailEnd type="none" w="sm" len="sm"/>
          </a:ln>
        </p:spPr>
      </p:cxnSp>
      <p:sp>
        <p:nvSpPr>
          <p:cNvPr id="28" name="Google Shape;2298;p113">
            <a:extLst>
              <a:ext uri="{FF2B5EF4-FFF2-40B4-BE49-F238E27FC236}">
                <a16:creationId xmlns:a16="http://schemas.microsoft.com/office/drawing/2014/main" id="{C98A90E9-ABF7-E242-B6CB-AF9F3A41E8BC}"/>
              </a:ext>
            </a:extLst>
          </p:cNvPr>
          <p:cNvSpPr txBox="1"/>
          <p:nvPr/>
        </p:nvSpPr>
        <p:spPr>
          <a:xfrm>
            <a:off x="7824635" y="4565665"/>
            <a:ext cx="857400" cy="58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rgbClr val="333333"/>
                </a:solidFill>
                <a:latin typeface="Raleway" panose="020B0503030101060003" pitchFamily="34" charset="77"/>
                <a:ea typeface="Calibri"/>
                <a:cs typeface="Calibri"/>
                <a:sym typeface="Calibri"/>
              </a:rPr>
              <a:t>Written by host</a:t>
            </a:r>
            <a:endParaRPr sz="1200" dirty="0">
              <a:solidFill>
                <a:srgbClr val="333333"/>
              </a:solidFill>
              <a:latin typeface="Raleway" panose="020B0503030101060003" pitchFamily="34" charset="77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1294422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8"/>
          <p:cNvSpPr txBox="1">
            <a:spLocks noGrp="1"/>
          </p:cNvSpPr>
          <p:nvPr>
            <p:ph type="body" idx="1"/>
          </p:nvPr>
        </p:nvSpPr>
        <p:spPr>
          <a:xfrm>
            <a:off x="851792" y="1324000"/>
            <a:ext cx="8049000" cy="46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noAutofit/>
          </a:bodyPr>
          <a:lstStyle/>
          <a:p>
            <a:pPr marL="285750" indent="-285750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SzPts val="2220"/>
            </a:pPr>
            <a:r>
              <a:rPr lang="en-GB" dirty="0">
                <a:solidFill>
                  <a:schemeClr val="tx1"/>
                </a:solidFill>
                <a:latin typeface="Raleway"/>
                <a:sym typeface="Raleway"/>
              </a:rPr>
              <a:t>Things that do not change every cycle, but do change sometimes and we do not want to rebuild the .max file.</a:t>
            </a:r>
          </a:p>
          <a:p>
            <a:pPr marL="285750" indent="-285750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SzPts val="2220"/>
            </a:pPr>
            <a:r>
              <a:rPr lang="en-GB" dirty="0">
                <a:solidFill>
                  <a:schemeClr val="tx1"/>
                </a:solidFill>
                <a:latin typeface="Raleway"/>
                <a:sym typeface="Raleway"/>
              </a:rPr>
              <a:t>Constants in expressions</a:t>
            </a:r>
          </a:p>
          <a:p>
            <a:pPr marL="285750" indent="-285750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SzPts val="2220"/>
            </a:pPr>
            <a:r>
              <a:rPr lang="en-GB" dirty="0">
                <a:solidFill>
                  <a:schemeClr val="tx1"/>
                </a:solidFill>
                <a:latin typeface="Raleway"/>
                <a:sym typeface="Raleway"/>
              </a:rPr>
              <a:t>Flags to switch between two behaviours</a:t>
            </a:r>
          </a:p>
          <a:p>
            <a:pPr marL="742950" lvl="1" indent="-285750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SzPts val="2220"/>
            </a:pPr>
            <a:r>
              <a:rPr lang="en-GB" dirty="0">
                <a:solidFill>
                  <a:schemeClr val="tx1"/>
                </a:solidFill>
                <a:latin typeface="Raleway"/>
                <a:sym typeface="Raleway"/>
              </a:rPr>
              <a:t>result = enabled ? x + 7 : x;</a:t>
            </a:r>
          </a:p>
          <a:p>
            <a:pPr marL="285750" indent="-285750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SzPts val="2220"/>
            </a:pPr>
            <a:r>
              <a:rPr lang="en-GB" dirty="0">
                <a:solidFill>
                  <a:schemeClr val="tx1"/>
                </a:solidFill>
                <a:latin typeface="Raleway"/>
                <a:sym typeface="Raleway"/>
              </a:rPr>
              <a:t>Control parameters to counters, e.g. max, stride, etc</a:t>
            </a:r>
          </a:p>
          <a:p>
            <a:pPr marL="742950" lvl="1" indent="-285750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SzPts val="2220"/>
            </a:pPr>
            <a:r>
              <a:rPr lang="en-GB" dirty="0">
                <a:solidFill>
                  <a:schemeClr val="tx1"/>
                </a:solidFill>
                <a:latin typeface="Raleway"/>
                <a:sym typeface="Raleway"/>
              </a:rPr>
              <a:t>if (</a:t>
            </a:r>
            <a:r>
              <a:rPr lang="en-GB" dirty="0" err="1">
                <a:solidFill>
                  <a:schemeClr val="tx1"/>
                </a:solidFill>
                <a:latin typeface="Raleway"/>
                <a:sym typeface="Raleway"/>
              </a:rPr>
              <a:t>cnt</a:t>
            </a:r>
            <a:r>
              <a:rPr lang="en-GB" dirty="0">
                <a:solidFill>
                  <a:schemeClr val="tx1"/>
                </a:solidFill>
                <a:latin typeface="Raleway"/>
                <a:sym typeface="Raleway"/>
              </a:rPr>
              <a:t>==</a:t>
            </a:r>
            <a:r>
              <a:rPr lang="en-GB" dirty="0" err="1">
                <a:solidFill>
                  <a:schemeClr val="tx1"/>
                </a:solidFill>
                <a:latin typeface="Raleway"/>
                <a:sym typeface="Raleway"/>
              </a:rPr>
              <a:t>cnt_max</a:t>
            </a:r>
            <a:r>
              <a:rPr lang="en-GB" dirty="0">
                <a:solidFill>
                  <a:schemeClr val="tx1"/>
                </a:solidFill>
                <a:latin typeface="Raleway"/>
                <a:sym typeface="Raleway"/>
              </a:rPr>
              <a:t>) </a:t>
            </a:r>
            <a:r>
              <a:rPr lang="en-GB" dirty="0" err="1">
                <a:solidFill>
                  <a:schemeClr val="tx1"/>
                </a:solidFill>
                <a:latin typeface="Raleway"/>
                <a:sym typeface="Raleway"/>
              </a:rPr>
              <a:t>cnt</a:t>
            </a:r>
            <a:r>
              <a:rPr lang="en-GB" dirty="0">
                <a:solidFill>
                  <a:schemeClr val="tx1"/>
                </a:solidFill>
                <a:latin typeface="Raleway"/>
                <a:sym typeface="Raleway"/>
              </a:rPr>
              <a:t>=0; else </a:t>
            </a:r>
            <a:r>
              <a:rPr lang="en-GB" dirty="0" err="1">
                <a:solidFill>
                  <a:schemeClr val="tx1"/>
                </a:solidFill>
                <a:latin typeface="Raleway"/>
                <a:sym typeface="Raleway"/>
              </a:rPr>
              <a:t>cnt</a:t>
            </a:r>
            <a:r>
              <a:rPr lang="en-GB" dirty="0">
                <a:solidFill>
                  <a:schemeClr val="tx1"/>
                </a:solidFill>
                <a:latin typeface="Raleway"/>
                <a:sym typeface="Raleway"/>
              </a:rPr>
              <a:t> = </a:t>
            </a:r>
            <a:r>
              <a:rPr lang="en-GB" dirty="0" err="1">
                <a:solidFill>
                  <a:schemeClr val="tx1"/>
                </a:solidFill>
                <a:latin typeface="Raleway"/>
                <a:sym typeface="Raleway"/>
              </a:rPr>
              <a:t>cnt</a:t>
            </a:r>
            <a:r>
              <a:rPr lang="en-GB" dirty="0">
                <a:solidFill>
                  <a:schemeClr val="tx1"/>
                </a:solidFill>
                <a:latin typeface="Raleway"/>
                <a:sym typeface="Raleway"/>
              </a:rPr>
              <a:t> + </a:t>
            </a:r>
            <a:r>
              <a:rPr lang="en-GB" dirty="0" err="1">
                <a:solidFill>
                  <a:schemeClr val="tx1"/>
                </a:solidFill>
                <a:latin typeface="Raleway"/>
                <a:sym typeface="Raleway"/>
              </a:rPr>
              <a:t>cnt_step</a:t>
            </a:r>
            <a:r>
              <a:rPr lang="en-GB" dirty="0">
                <a:solidFill>
                  <a:schemeClr val="tx1"/>
                </a:solidFill>
                <a:latin typeface="Raleway"/>
                <a:sym typeface="Raleway"/>
              </a:rPr>
              <a:t>;</a:t>
            </a:r>
          </a:p>
        </p:txBody>
      </p:sp>
      <p:sp>
        <p:nvSpPr>
          <p:cNvPr id="138" name="Google Shape;138;p28"/>
          <p:cNvSpPr/>
          <p:nvPr/>
        </p:nvSpPr>
        <p:spPr>
          <a:xfrm>
            <a:off x="789885" y="515754"/>
            <a:ext cx="7946152" cy="5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500" b="1" dirty="0">
                <a:solidFill>
                  <a:srgbClr val="595959"/>
                </a:solidFill>
                <a:latin typeface="Raleway"/>
                <a:ea typeface="Raleway"/>
                <a:cs typeface="Raleway"/>
                <a:sym typeface="Raleway"/>
              </a:rPr>
              <a:t>Kernel: </a:t>
            </a:r>
            <a:r>
              <a:rPr lang="en-GB" sz="3500" dirty="0">
                <a:solidFill>
                  <a:srgbClr val="595959"/>
                </a:solidFill>
                <a:latin typeface="Raleway"/>
                <a:ea typeface="Raleway"/>
                <a:cs typeface="Raleway"/>
                <a:sym typeface="Raleway"/>
              </a:rPr>
              <a:t>Scalar Input Use Cases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latin typeface="Raleway" panose="020B0503030101060003" pitchFamily="34" charset="77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solidFill>
                <a:srgbClr val="7F7F7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40" name="Google Shape;140;p28"/>
          <p:cNvSpPr txBox="1"/>
          <p:nvPr/>
        </p:nvSpPr>
        <p:spPr>
          <a:xfrm>
            <a:off x="8475260" y="6356354"/>
            <a:ext cx="409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rgbClr val="888888"/>
                </a:solidFill>
                <a:latin typeface="Raleway" panose="020B0503030101060003" pitchFamily="34" charset="77"/>
                <a:ea typeface="Calibri"/>
                <a:cs typeface="Calibri"/>
                <a:sym typeface="Calibri"/>
              </a:rPr>
              <a:t>77</a:t>
            </a:fld>
            <a:endParaRPr sz="1200" dirty="0">
              <a:solidFill>
                <a:srgbClr val="888888"/>
              </a:solidFill>
              <a:latin typeface="Raleway" panose="020B0503030101060003" pitchFamily="34" charset="77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9038340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8"/>
          <p:cNvSpPr txBox="1">
            <a:spLocks noGrp="1"/>
          </p:cNvSpPr>
          <p:nvPr>
            <p:ph type="body" idx="1"/>
          </p:nvPr>
        </p:nvSpPr>
        <p:spPr>
          <a:xfrm>
            <a:off x="851792" y="1324000"/>
            <a:ext cx="3720208" cy="46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noAutofit/>
          </a:bodyPr>
          <a:lstStyle/>
          <a:p>
            <a:pPr marL="285750" indent="-285750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SzPts val="2220"/>
            </a:pPr>
            <a:r>
              <a:rPr lang="en-GB" sz="2400" dirty="0">
                <a:solidFill>
                  <a:schemeClr val="tx1"/>
                </a:solidFill>
                <a:latin typeface="Raleway"/>
                <a:sym typeface="Raleway"/>
              </a:rPr>
              <a:t>The chip in a DFE has a few MB of very fast block RAM</a:t>
            </a:r>
          </a:p>
          <a:p>
            <a:pPr marL="285750" indent="-285750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SzPts val="2220"/>
            </a:pPr>
            <a:r>
              <a:rPr lang="en-GB" sz="2400" dirty="0">
                <a:solidFill>
                  <a:schemeClr val="tx1"/>
                </a:solidFill>
                <a:latin typeface="Raleway"/>
                <a:sym typeface="Raleway"/>
              </a:rPr>
              <a:t>Can be used to explicitly store data on chip:</a:t>
            </a:r>
          </a:p>
          <a:p>
            <a:pPr marL="742950" lvl="1" indent="-285750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SzPts val="2220"/>
            </a:pPr>
            <a:r>
              <a:rPr lang="en-GB" sz="1800" dirty="0">
                <a:solidFill>
                  <a:schemeClr val="tx1"/>
                </a:solidFill>
                <a:latin typeface="Raleway"/>
                <a:sym typeface="Raleway"/>
              </a:rPr>
              <a:t>Lookup tables</a:t>
            </a:r>
          </a:p>
          <a:p>
            <a:pPr marL="742950" lvl="1" indent="-285750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SzPts val="2220"/>
            </a:pPr>
            <a:r>
              <a:rPr lang="en-GB" sz="1800" dirty="0">
                <a:solidFill>
                  <a:schemeClr val="tx1"/>
                </a:solidFill>
                <a:latin typeface="Raleway"/>
                <a:sym typeface="Raleway"/>
              </a:rPr>
              <a:t>Temporary Buffers</a:t>
            </a:r>
          </a:p>
          <a:p>
            <a:pPr marL="285750" indent="-285750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SzPts val="2220"/>
            </a:pPr>
            <a:r>
              <a:rPr lang="en-GB" sz="2400" dirty="0">
                <a:solidFill>
                  <a:schemeClr val="tx1"/>
                </a:solidFill>
                <a:latin typeface="Raleway"/>
                <a:sym typeface="Raleway"/>
              </a:rPr>
              <a:t>Mapped ROMs/RAMs can also be accessed by host</a:t>
            </a:r>
            <a:endParaRPr lang="en-GB" sz="3200" dirty="0">
              <a:solidFill>
                <a:schemeClr val="tx1"/>
              </a:solidFill>
              <a:latin typeface="Raleway"/>
              <a:sym typeface="Raleway"/>
            </a:endParaRPr>
          </a:p>
        </p:txBody>
      </p:sp>
      <p:sp>
        <p:nvSpPr>
          <p:cNvPr id="138" name="Google Shape;138;p28"/>
          <p:cNvSpPr/>
          <p:nvPr/>
        </p:nvSpPr>
        <p:spPr>
          <a:xfrm>
            <a:off x="789885" y="515754"/>
            <a:ext cx="7946152" cy="5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500" b="1" dirty="0">
                <a:solidFill>
                  <a:srgbClr val="595959"/>
                </a:solidFill>
                <a:latin typeface="Raleway"/>
                <a:ea typeface="Raleway"/>
                <a:cs typeface="Raleway"/>
                <a:sym typeface="Raleway"/>
              </a:rPr>
              <a:t>Kernel: </a:t>
            </a:r>
            <a:r>
              <a:rPr lang="en-GB" sz="3500" dirty="0">
                <a:solidFill>
                  <a:srgbClr val="595959"/>
                </a:solidFill>
                <a:latin typeface="Raleway"/>
                <a:ea typeface="Raleway"/>
                <a:cs typeface="Raleway"/>
                <a:sym typeface="Raleway"/>
              </a:rPr>
              <a:t>On-chip Memories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latin typeface="Raleway" panose="020B0503030101060003" pitchFamily="34" charset="77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solidFill>
                <a:srgbClr val="7F7F7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40" name="Google Shape;140;p28"/>
          <p:cNvSpPr txBox="1"/>
          <p:nvPr/>
        </p:nvSpPr>
        <p:spPr>
          <a:xfrm>
            <a:off x="8475260" y="6356354"/>
            <a:ext cx="409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rgbClr val="888888"/>
                </a:solidFill>
                <a:latin typeface="Raleway" panose="020B0503030101060003" pitchFamily="34" charset="77"/>
                <a:ea typeface="Calibri"/>
                <a:cs typeface="Calibri"/>
                <a:sym typeface="Calibri"/>
              </a:rPr>
              <a:t>78</a:t>
            </a:fld>
            <a:endParaRPr sz="1200" dirty="0">
              <a:solidFill>
                <a:srgbClr val="888888"/>
              </a:solidFill>
              <a:latin typeface="Raleway" panose="020B0503030101060003" pitchFamily="34" charset="77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2328;p115">
            <a:extLst>
              <a:ext uri="{FF2B5EF4-FFF2-40B4-BE49-F238E27FC236}">
                <a16:creationId xmlns:a16="http://schemas.microsoft.com/office/drawing/2014/main" id="{1675C7D8-94B4-9E4B-98B2-2A0AC1652167}"/>
              </a:ext>
            </a:extLst>
          </p:cNvPr>
          <p:cNvSpPr/>
          <p:nvPr/>
        </p:nvSpPr>
        <p:spPr>
          <a:xfrm>
            <a:off x="4755037" y="3429000"/>
            <a:ext cx="3981000" cy="20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2875" rIns="0" bIns="18287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for (</a:t>
            </a:r>
            <a:r>
              <a:rPr lang="en-GB" sz="1200" dirty="0" err="1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i</a:t>
            </a:r>
            <a:r>
              <a:rPr lang="en-GB" sz="1200" dirty="0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 = 0; </a:t>
            </a:r>
            <a:r>
              <a:rPr lang="en-GB" sz="1200" dirty="0" err="1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i</a:t>
            </a:r>
            <a:r>
              <a:rPr lang="en-GB" sz="1200" dirty="0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 &lt; N; </a:t>
            </a:r>
            <a:r>
              <a:rPr lang="en-GB" sz="1200" dirty="0" err="1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i</a:t>
            </a:r>
            <a:r>
              <a:rPr lang="en-GB" sz="1200" dirty="0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++) {</a:t>
            </a:r>
            <a:endParaRPr sz="1200" dirty="0">
              <a:solidFill>
                <a:schemeClr val="dk1"/>
              </a:solidFill>
              <a:latin typeface="Raleway" panose="020B0503030101060003" pitchFamily="34" charset="7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	q[</a:t>
            </a:r>
            <a:r>
              <a:rPr lang="en-GB" sz="1200" dirty="0" err="1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i</a:t>
            </a:r>
            <a:r>
              <a:rPr lang="en-GB" sz="1200" dirty="0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] = table[ p[</a:t>
            </a:r>
            <a:r>
              <a:rPr lang="en-GB" sz="1200" dirty="0" err="1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i</a:t>
            </a:r>
            <a:r>
              <a:rPr lang="en-GB" sz="1200" dirty="0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] ];</a:t>
            </a:r>
            <a:endParaRPr sz="1200" dirty="0">
              <a:solidFill>
                <a:schemeClr val="dk1"/>
              </a:solidFill>
              <a:latin typeface="Raleway" panose="020B0503030101060003" pitchFamily="34" charset="7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}</a:t>
            </a:r>
            <a:endParaRPr sz="1200" dirty="0">
              <a:solidFill>
                <a:srgbClr val="333333"/>
              </a:solidFill>
              <a:latin typeface="Courier" pitchFamily="2" charset="0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333333"/>
              </a:solidFill>
              <a:latin typeface="Courier" pitchFamily="2" charset="0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333333"/>
              </a:solidFill>
              <a:latin typeface="Courier" pitchFamily="2" charset="0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 err="1">
                <a:solidFill>
                  <a:srgbClr val="0000FF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DFEVar</a:t>
            </a:r>
            <a:r>
              <a:rPr lang="en-GB" sz="1200" dirty="0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 p = </a:t>
            </a:r>
            <a:r>
              <a:rPr lang="en-GB" sz="1200" dirty="0" err="1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io.input</a:t>
            </a:r>
            <a:r>
              <a:rPr lang="en-GB" sz="1200" dirty="0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(“</a:t>
            </a:r>
            <a:r>
              <a:rPr lang="en-GB" sz="1200" dirty="0">
                <a:solidFill>
                  <a:srgbClr val="0000FF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p</a:t>
            </a:r>
            <a:r>
              <a:rPr lang="en-GB" sz="1200" dirty="0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”, </a:t>
            </a:r>
            <a:r>
              <a:rPr lang="en-GB" sz="1200" dirty="0" err="1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dfeInt</a:t>
            </a:r>
            <a:r>
              <a:rPr lang="en-GB" sz="1200" dirty="0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(10));</a:t>
            </a:r>
            <a:endParaRPr sz="1200" dirty="0">
              <a:solidFill>
                <a:srgbClr val="333333"/>
              </a:solidFill>
              <a:latin typeface="Courier" pitchFamily="2" charset="0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 err="1">
                <a:solidFill>
                  <a:srgbClr val="0000FF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DFEVar</a:t>
            </a:r>
            <a:r>
              <a:rPr lang="en-GB" sz="1200" dirty="0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 q = </a:t>
            </a:r>
            <a:r>
              <a:rPr lang="en-GB" sz="1200" dirty="0" err="1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mem.romMapped</a:t>
            </a:r>
            <a:r>
              <a:rPr lang="en-GB" sz="1200" dirty="0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(“</a:t>
            </a:r>
            <a:r>
              <a:rPr lang="en-GB" sz="1200" dirty="0">
                <a:solidFill>
                  <a:srgbClr val="0000FF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table</a:t>
            </a:r>
            <a:r>
              <a:rPr lang="en-GB" sz="1200" dirty="0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”, p, </a:t>
            </a:r>
            <a:br>
              <a:rPr lang="en-GB" sz="1200" dirty="0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</a:br>
            <a:r>
              <a:rPr lang="en-GB" sz="1200" dirty="0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                        </a:t>
            </a:r>
            <a:r>
              <a:rPr lang="en-GB" sz="1200" dirty="0" err="1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dfeInt</a:t>
            </a:r>
            <a:r>
              <a:rPr lang="en-GB" sz="1200" dirty="0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(32), 1024);</a:t>
            </a:r>
            <a:endParaRPr sz="1200" dirty="0">
              <a:solidFill>
                <a:srgbClr val="333333"/>
              </a:solidFill>
              <a:latin typeface="Courier" pitchFamily="2" charset="0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 err="1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io.output</a:t>
            </a:r>
            <a:r>
              <a:rPr lang="en-GB" sz="1200" dirty="0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(“</a:t>
            </a:r>
            <a:r>
              <a:rPr lang="en-GB" sz="1200" dirty="0">
                <a:solidFill>
                  <a:srgbClr val="0000FF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q</a:t>
            </a:r>
            <a:r>
              <a:rPr lang="en-GB" sz="1200" dirty="0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”, q, </a:t>
            </a:r>
            <a:r>
              <a:rPr lang="en-GB" sz="1200" dirty="0" err="1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dfeInt</a:t>
            </a:r>
            <a:r>
              <a:rPr lang="en-GB" sz="1200" dirty="0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(32));</a:t>
            </a:r>
            <a:endParaRPr sz="1200" dirty="0">
              <a:solidFill>
                <a:srgbClr val="333333"/>
              </a:solidFill>
              <a:latin typeface="Courier" pitchFamily="2" charset="0"/>
              <a:ea typeface="Courier New"/>
              <a:cs typeface="Courier New"/>
              <a:sym typeface="Courier New"/>
            </a:endParaRPr>
          </a:p>
        </p:txBody>
      </p:sp>
      <p:sp>
        <p:nvSpPr>
          <p:cNvPr id="6" name="Google Shape;2329;p115">
            <a:extLst>
              <a:ext uri="{FF2B5EF4-FFF2-40B4-BE49-F238E27FC236}">
                <a16:creationId xmlns:a16="http://schemas.microsoft.com/office/drawing/2014/main" id="{12045DAE-41E4-CD49-A7F0-F049833026BD}"/>
              </a:ext>
            </a:extLst>
          </p:cNvPr>
          <p:cNvSpPr/>
          <p:nvPr/>
        </p:nvSpPr>
        <p:spPr>
          <a:xfrm>
            <a:off x="5725582" y="4245780"/>
            <a:ext cx="224959" cy="383836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A6A6A6"/>
          </a:solidFill>
          <a:ln w="25400" cap="flat" cmpd="sng">
            <a:solidFill>
              <a:srgbClr val="79797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  <a:latin typeface="Raleway" panose="020B0503030101060003" pitchFamily="34" charset="77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2330;p115">
            <a:extLst>
              <a:ext uri="{FF2B5EF4-FFF2-40B4-BE49-F238E27FC236}">
                <a16:creationId xmlns:a16="http://schemas.microsoft.com/office/drawing/2014/main" id="{D4179293-3E40-DA40-9191-AEC7D63C80A9}"/>
              </a:ext>
            </a:extLst>
          </p:cNvPr>
          <p:cNvSpPr/>
          <p:nvPr/>
        </p:nvSpPr>
        <p:spPr>
          <a:xfrm rot="5400000">
            <a:off x="6786718" y="1348382"/>
            <a:ext cx="552300" cy="540000"/>
          </a:xfrm>
          <a:prstGeom prst="homePlate">
            <a:avLst>
              <a:gd name="adj" fmla="val 50000"/>
            </a:avLst>
          </a:prstGeom>
          <a:solidFill>
            <a:srgbClr val="005089"/>
          </a:solidFill>
          <a:ln w="25400" cap="flat" cmpd="sng">
            <a:solidFill>
              <a:srgbClr val="003A6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Raleway" panose="020B0503030101060003" pitchFamily="34" charset="77"/>
            </a:endParaRPr>
          </a:p>
        </p:txBody>
      </p:sp>
      <p:sp>
        <p:nvSpPr>
          <p:cNvPr id="8" name="Google Shape;2331;p115">
            <a:extLst>
              <a:ext uri="{FF2B5EF4-FFF2-40B4-BE49-F238E27FC236}">
                <a16:creationId xmlns:a16="http://schemas.microsoft.com/office/drawing/2014/main" id="{4354B36B-6740-9446-A3EE-E0143C2C9E2C}"/>
              </a:ext>
            </a:extLst>
          </p:cNvPr>
          <p:cNvSpPr txBox="1"/>
          <p:nvPr/>
        </p:nvSpPr>
        <p:spPr>
          <a:xfrm rot="10800000">
            <a:off x="6792864" y="1342057"/>
            <a:ext cx="540000" cy="41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rgbClr val="FFFFFF"/>
                </a:solidFill>
                <a:latin typeface="Raleway" panose="020B0503030101060003" pitchFamily="34" charset="77"/>
                <a:ea typeface="Calibri"/>
                <a:cs typeface="Calibri"/>
                <a:sym typeface="Calibri"/>
              </a:rPr>
              <a:t>d</a:t>
            </a:r>
            <a:endParaRPr sz="1800" dirty="0">
              <a:solidFill>
                <a:srgbClr val="FFFFFF"/>
              </a:solidFill>
              <a:latin typeface="Raleway" panose="020B0503030101060003" pitchFamily="34" charset="77"/>
              <a:ea typeface="Calibri"/>
              <a:cs typeface="Calibri"/>
              <a:sym typeface="Calibri"/>
            </a:endParaRPr>
          </a:p>
        </p:txBody>
      </p:sp>
      <p:cxnSp>
        <p:nvCxnSpPr>
          <p:cNvPr id="9" name="Google Shape;2332;p115">
            <a:extLst>
              <a:ext uri="{FF2B5EF4-FFF2-40B4-BE49-F238E27FC236}">
                <a16:creationId xmlns:a16="http://schemas.microsoft.com/office/drawing/2014/main" id="{35DDAA03-6056-DC42-82B2-5FFC2285FD76}"/>
              </a:ext>
            </a:extLst>
          </p:cNvPr>
          <p:cNvCxnSpPr>
            <a:stCxn id="7" idx="3"/>
          </p:cNvCxnSpPr>
          <p:nvPr/>
        </p:nvCxnSpPr>
        <p:spPr>
          <a:xfrm flipH="1">
            <a:off x="7057168" y="1894532"/>
            <a:ext cx="5700" cy="274200"/>
          </a:xfrm>
          <a:prstGeom prst="straightConnector1">
            <a:avLst/>
          </a:prstGeom>
          <a:noFill/>
          <a:ln w="15875" cap="flat" cmpd="sng">
            <a:solidFill>
              <a:srgbClr val="333333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0" name="Google Shape;2333;p115">
            <a:extLst>
              <a:ext uri="{FF2B5EF4-FFF2-40B4-BE49-F238E27FC236}">
                <a16:creationId xmlns:a16="http://schemas.microsoft.com/office/drawing/2014/main" id="{9F4FED3B-76D6-DA43-958D-E82A3A3E262F}"/>
              </a:ext>
            </a:extLst>
          </p:cNvPr>
          <p:cNvSpPr/>
          <p:nvPr/>
        </p:nvSpPr>
        <p:spPr>
          <a:xfrm rot="-5400000">
            <a:off x="6789579" y="3114853"/>
            <a:ext cx="552300" cy="540000"/>
          </a:xfrm>
          <a:prstGeom prst="homePlate">
            <a:avLst>
              <a:gd name="adj" fmla="val 50000"/>
            </a:avLst>
          </a:prstGeom>
          <a:solidFill>
            <a:srgbClr val="005089"/>
          </a:solidFill>
          <a:ln w="25400" cap="flat" cmpd="sng">
            <a:solidFill>
              <a:srgbClr val="003A6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Raleway" panose="020B0503030101060003" pitchFamily="34" charset="77"/>
            </a:endParaRPr>
          </a:p>
        </p:txBody>
      </p:sp>
      <p:sp>
        <p:nvSpPr>
          <p:cNvPr id="11" name="Google Shape;2334;p115">
            <a:extLst>
              <a:ext uri="{FF2B5EF4-FFF2-40B4-BE49-F238E27FC236}">
                <a16:creationId xmlns:a16="http://schemas.microsoft.com/office/drawing/2014/main" id="{A971FA78-66C9-9142-9BF6-2D4541448A5E}"/>
              </a:ext>
            </a:extLst>
          </p:cNvPr>
          <p:cNvSpPr txBox="1"/>
          <p:nvPr/>
        </p:nvSpPr>
        <p:spPr>
          <a:xfrm>
            <a:off x="6795724" y="3243871"/>
            <a:ext cx="540000" cy="41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rgbClr val="FFFFFF"/>
                </a:solidFill>
                <a:latin typeface="Raleway" panose="020B0503030101060003" pitchFamily="34" charset="77"/>
                <a:ea typeface="Calibri"/>
                <a:cs typeface="Calibri"/>
                <a:sym typeface="Calibri"/>
              </a:rPr>
              <a:t>q</a:t>
            </a:r>
            <a:endParaRPr sz="1800" dirty="0">
              <a:solidFill>
                <a:srgbClr val="FFFFFF"/>
              </a:solidFill>
              <a:latin typeface="Raleway" panose="020B0503030101060003" pitchFamily="34" charset="77"/>
              <a:ea typeface="Calibri"/>
              <a:cs typeface="Calibri"/>
              <a:sym typeface="Calibri"/>
            </a:endParaRPr>
          </a:p>
        </p:txBody>
      </p:sp>
      <p:cxnSp>
        <p:nvCxnSpPr>
          <p:cNvPr id="12" name="Google Shape;2335;p115">
            <a:extLst>
              <a:ext uri="{FF2B5EF4-FFF2-40B4-BE49-F238E27FC236}">
                <a16:creationId xmlns:a16="http://schemas.microsoft.com/office/drawing/2014/main" id="{8320B8E9-A0EB-6B40-BB34-FB0D178E3E21}"/>
              </a:ext>
            </a:extLst>
          </p:cNvPr>
          <p:cNvCxnSpPr>
            <a:endCxn id="10" idx="3"/>
          </p:cNvCxnSpPr>
          <p:nvPr/>
        </p:nvCxnSpPr>
        <p:spPr>
          <a:xfrm>
            <a:off x="7056729" y="2847403"/>
            <a:ext cx="9000" cy="261300"/>
          </a:xfrm>
          <a:prstGeom prst="straightConnector1">
            <a:avLst/>
          </a:prstGeom>
          <a:noFill/>
          <a:ln w="15875" cap="flat" cmpd="sng">
            <a:solidFill>
              <a:srgbClr val="333333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3" name="Google Shape;2336;p115">
            <a:extLst>
              <a:ext uri="{FF2B5EF4-FFF2-40B4-BE49-F238E27FC236}">
                <a16:creationId xmlns:a16="http://schemas.microsoft.com/office/drawing/2014/main" id="{EFA4791A-0748-C44C-BC56-E5DA024B4AB7}"/>
              </a:ext>
            </a:extLst>
          </p:cNvPr>
          <p:cNvSpPr/>
          <p:nvPr/>
        </p:nvSpPr>
        <p:spPr>
          <a:xfrm>
            <a:off x="6525738" y="2168765"/>
            <a:ext cx="1062600" cy="678900"/>
          </a:xfrm>
          <a:prstGeom prst="rect">
            <a:avLst/>
          </a:prstGeom>
          <a:solidFill>
            <a:srgbClr val="1FA2FF"/>
          </a:solidFill>
          <a:ln w="254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Mapped ROM </a:t>
            </a:r>
            <a:r>
              <a:rPr lang="en-GB" i="1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table</a:t>
            </a:r>
            <a:endParaRPr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14" name="Google Shape;2337;p115">
            <a:extLst>
              <a:ext uri="{FF2B5EF4-FFF2-40B4-BE49-F238E27FC236}">
                <a16:creationId xmlns:a16="http://schemas.microsoft.com/office/drawing/2014/main" id="{64B4D70A-83AF-044C-B199-6D76BC276C5F}"/>
              </a:ext>
            </a:extLst>
          </p:cNvPr>
          <p:cNvCxnSpPr>
            <a:stCxn id="13" idx="3"/>
          </p:cNvCxnSpPr>
          <p:nvPr/>
        </p:nvCxnSpPr>
        <p:spPr>
          <a:xfrm rot="10800000" flipH="1">
            <a:off x="7588338" y="2507615"/>
            <a:ext cx="558900" cy="600"/>
          </a:xfrm>
          <a:prstGeom prst="straightConnector1">
            <a:avLst/>
          </a:prstGeom>
          <a:noFill/>
          <a:ln w="15875" cap="flat" cmpd="sng">
            <a:solidFill>
              <a:srgbClr val="A6A6A6"/>
            </a:solidFill>
            <a:prstDash val="dash"/>
            <a:round/>
            <a:headEnd type="triangle" w="med" len="med"/>
            <a:tailEnd type="none" w="sm" len="sm"/>
          </a:ln>
        </p:spPr>
      </p:cxnSp>
      <p:sp>
        <p:nvSpPr>
          <p:cNvPr id="15" name="Google Shape;2338;p115">
            <a:extLst>
              <a:ext uri="{FF2B5EF4-FFF2-40B4-BE49-F238E27FC236}">
                <a16:creationId xmlns:a16="http://schemas.microsoft.com/office/drawing/2014/main" id="{8CBC8DFC-AE9F-2546-86FF-CADC8C9D0AEB}"/>
              </a:ext>
            </a:extLst>
          </p:cNvPr>
          <p:cNvSpPr txBox="1"/>
          <p:nvPr/>
        </p:nvSpPr>
        <p:spPr>
          <a:xfrm>
            <a:off x="7716061" y="2065153"/>
            <a:ext cx="798648" cy="37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rgbClr val="333333"/>
                </a:solidFill>
                <a:latin typeface="Raleway" panose="020B0503030101060003" pitchFamily="34" charset="77"/>
                <a:ea typeface="Calibri"/>
                <a:cs typeface="Calibri"/>
                <a:sym typeface="Calibri"/>
              </a:rPr>
              <a:t>Written by host</a:t>
            </a:r>
            <a:endParaRPr sz="1200" dirty="0">
              <a:solidFill>
                <a:srgbClr val="333333"/>
              </a:solidFill>
              <a:latin typeface="Raleway" panose="020B0503030101060003" pitchFamily="34" charset="77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5618985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8"/>
          <p:cNvSpPr txBox="1">
            <a:spLocks noGrp="1"/>
          </p:cNvSpPr>
          <p:nvPr>
            <p:ph type="body" idx="1"/>
          </p:nvPr>
        </p:nvSpPr>
        <p:spPr>
          <a:xfrm>
            <a:off x="851792" y="1324000"/>
            <a:ext cx="8049000" cy="46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noAutofit/>
          </a:bodyPr>
          <a:lstStyle/>
          <a:p>
            <a:pPr marL="285750" indent="-285750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SzPts val="2220"/>
            </a:pPr>
            <a:r>
              <a:rPr lang="en-GB" sz="2400" dirty="0">
                <a:solidFill>
                  <a:schemeClr val="tx1"/>
                </a:solidFill>
                <a:latin typeface="Raleway"/>
                <a:sym typeface="Raleway"/>
              </a:rPr>
              <a:t>In general we have streams, ROMs (tables) and scalars</a:t>
            </a:r>
          </a:p>
          <a:p>
            <a:pPr marL="285750" indent="-285750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SzPts val="2220"/>
            </a:pPr>
            <a:r>
              <a:rPr lang="en-GB" sz="2400" dirty="0">
                <a:solidFill>
                  <a:schemeClr val="tx1"/>
                </a:solidFill>
                <a:latin typeface="Raleway"/>
                <a:sym typeface="Raleway"/>
              </a:rPr>
              <a:t>Use the most appropriate mechanism for the type of data and required host access speed. </a:t>
            </a:r>
          </a:p>
          <a:p>
            <a:pPr marL="285750" indent="-285750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SzPts val="2220"/>
            </a:pPr>
            <a:r>
              <a:rPr lang="en-GB" sz="2400" dirty="0">
                <a:solidFill>
                  <a:schemeClr val="tx1"/>
                </a:solidFill>
                <a:latin typeface="Raleway"/>
                <a:sym typeface="Raleway"/>
              </a:rPr>
              <a:t>Stream inputs/outputs can operate for a subset of cycles using a control signal to turn them on/off</a:t>
            </a:r>
          </a:p>
        </p:txBody>
      </p:sp>
      <p:sp>
        <p:nvSpPr>
          <p:cNvPr id="138" name="Google Shape;138;p28"/>
          <p:cNvSpPr/>
          <p:nvPr/>
        </p:nvSpPr>
        <p:spPr>
          <a:xfrm>
            <a:off x="789885" y="515754"/>
            <a:ext cx="7946152" cy="5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500" b="1" dirty="0">
                <a:solidFill>
                  <a:srgbClr val="595959"/>
                </a:solidFill>
                <a:latin typeface="Raleway"/>
                <a:ea typeface="Raleway"/>
                <a:cs typeface="Raleway"/>
                <a:sym typeface="Raleway"/>
              </a:rPr>
              <a:t>Kernel: </a:t>
            </a:r>
            <a:r>
              <a:rPr lang="en-GB" sz="3500" dirty="0">
                <a:solidFill>
                  <a:srgbClr val="595959"/>
                </a:solidFill>
                <a:latin typeface="Raleway"/>
                <a:ea typeface="Raleway"/>
                <a:cs typeface="Raleway"/>
                <a:sym typeface="Raleway"/>
              </a:rPr>
              <a:t>Getting Data In and Out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latin typeface="Raleway" panose="020B0503030101060003" pitchFamily="34" charset="77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solidFill>
                <a:srgbClr val="7F7F7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40" name="Google Shape;140;p28"/>
          <p:cNvSpPr txBox="1"/>
          <p:nvPr/>
        </p:nvSpPr>
        <p:spPr>
          <a:xfrm>
            <a:off x="8475260" y="6356354"/>
            <a:ext cx="409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rgbClr val="888888"/>
                </a:solidFill>
                <a:latin typeface="Raleway" panose="020B0503030101060003" pitchFamily="34" charset="77"/>
                <a:ea typeface="Calibri"/>
                <a:cs typeface="Calibri"/>
                <a:sym typeface="Calibri"/>
              </a:rPr>
              <a:t>79</a:t>
            </a:fld>
            <a:endParaRPr sz="1200" dirty="0">
              <a:solidFill>
                <a:srgbClr val="888888"/>
              </a:solidFill>
              <a:latin typeface="Raleway" panose="020B0503030101060003" pitchFamily="34" charset="77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5" name="Google Shape;2353;p116">
            <a:extLst>
              <a:ext uri="{FF2B5EF4-FFF2-40B4-BE49-F238E27FC236}">
                <a16:creationId xmlns:a16="http://schemas.microsoft.com/office/drawing/2014/main" id="{9CC5253A-91FF-D240-A60F-9C6A743CDC0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60260760"/>
              </p:ext>
            </p:extLst>
          </p:nvPr>
        </p:nvGraphicFramePr>
        <p:xfrm>
          <a:off x="2146887" y="3687097"/>
          <a:ext cx="5385817" cy="2962493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6254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17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711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974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4185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b="1" u="none" strike="noStrike" cap="none" dirty="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Type</a:t>
                      </a:r>
                      <a:endParaRPr sz="1600" b="1" dirty="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50" marR="91450" marT="45725" marB="45725" anchor="ctr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b="1" dirty="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Size (items)</a:t>
                      </a:r>
                      <a:endParaRPr sz="1600" b="1" dirty="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50" marR="91450" marT="45725" marB="45725" anchor="ctr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b="1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Host write speed</a:t>
                      </a:r>
                      <a:endParaRPr sz="1600" b="1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50" marR="91450" marT="45725" marB="45725" anchor="ctr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b="1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Chip area cost</a:t>
                      </a:r>
                      <a:endParaRPr sz="1600" b="1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50" marR="91450" marT="45725" marB="45725" anchor="ctr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9898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Scalar input/output</a:t>
                      </a:r>
                      <a:endParaRPr sz="16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50" marR="91450" marT="45725" marB="45725" anchor="ctr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dirty="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1</a:t>
                      </a:r>
                      <a:endParaRPr sz="1600" dirty="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50" marR="91450" marT="45725" marB="45725" anchor="ctr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dirty="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Slow</a:t>
                      </a:r>
                      <a:endParaRPr sz="1600" dirty="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50" marR="91450" marT="45725" marB="45725" anchor="ctr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dirty="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Low</a:t>
                      </a:r>
                      <a:endParaRPr sz="1600" dirty="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50" marR="91450" marT="45725" marB="45725" anchor="ctr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47736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Mapped memory</a:t>
                      </a:r>
                      <a:endParaRPr sz="16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(ROM / RAM)</a:t>
                      </a:r>
                      <a:endParaRPr sz="16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50" marR="91450" marT="45725" marB="45725" anchor="ctr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Up to a few thousand</a:t>
                      </a:r>
                      <a:endParaRPr sz="16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50" marR="91450" marT="45725" marB="45725" anchor="ctr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dirty="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Slow</a:t>
                      </a:r>
                      <a:endParaRPr sz="1600" dirty="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50" marR="91450" marT="45725" marB="45725" anchor="ctr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dirty="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Moderate</a:t>
                      </a:r>
                      <a:endParaRPr sz="1600" dirty="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50" marR="91450" marT="45725" marB="45725" anchor="ctr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12657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Stream input/output</a:t>
                      </a:r>
                      <a:endParaRPr sz="16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50" marR="91450" marT="45725" marB="45725" anchor="ctr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dirty="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Thousands to billions</a:t>
                      </a:r>
                      <a:endParaRPr sz="1600" dirty="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50" marR="91450" marT="45725" marB="45725" anchor="ctr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Fast</a:t>
                      </a:r>
                      <a:endParaRPr sz="16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50" marR="91450" marT="45725" marB="45725" anchor="ctr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dirty="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Highest</a:t>
                      </a:r>
                      <a:endParaRPr sz="1600" dirty="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50" marR="91450" marT="45725" marB="45725" anchor="ctr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006559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8"/>
          <p:cNvSpPr/>
          <p:nvPr/>
        </p:nvSpPr>
        <p:spPr>
          <a:xfrm>
            <a:off x="789885" y="515754"/>
            <a:ext cx="7389000" cy="5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3500" b="1" dirty="0">
                <a:solidFill>
                  <a:srgbClr val="595959"/>
                </a:solidFill>
                <a:latin typeface="Raleway"/>
                <a:ea typeface="Raleway"/>
                <a:cs typeface="Raleway"/>
                <a:sym typeface="Raleway"/>
              </a:rPr>
              <a:t>Area </a:t>
            </a:r>
            <a:r>
              <a:rPr lang="de-DE" sz="3500" b="1" dirty="0" err="1">
                <a:solidFill>
                  <a:srgbClr val="595959"/>
                </a:solidFill>
                <a:latin typeface="Raleway"/>
                <a:ea typeface="Raleway"/>
                <a:cs typeface="Raleway"/>
                <a:sym typeface="Raleway"/>
              </a:rPr>
              <a:t>Utilisation</a:t>
            </a:r>
            <a:r>
              <a:rPr lang="de-DE" sz="3500" b="1" dirty="0">
                <a:solidFill>
                  <a:srgbClr val="595959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de-DE" sz="3500" b="1" dirty="0" err="1">
                <a:solidFill>
                  <a:srgbClr val="595959"/>
                </a:solidFill>
                <a:latin typeface="Raleway"/>
                <a:ea typeface="Raleway"/>
                <a:cs typeface="Raleway"/>
                <a:sym typeface="Raleway"/>
              </a:rPr>
              <a:t>of</a:t>
            </a:r>
            <a:r>
              <a:rPr lang="de-DE" sz="3500" b="1" dirty="0">
                <a:solidFill>
                  <a:srgbClr val="595959"/>
                </a:solidFill>
                <a:latin typeface="Raleway"/>
                <a:ea typeface="Raleway"/>
                <a:cs typeface="Raleway"/>
                <a:sym typeface="Raleway"/>
              </a:rPr>
              <a:t> Modern Chips</a:t>
            </a:r>
            <a:endParaRPr sz="3500" dirty="0">
              <a:solidFill>
                <a:srgbClr val="595959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latin typeface="Raleway" panose="020B0503030101060003" pitchFamily="34" charset="77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solidFill>
                <a:srgbClr val="7F7F7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40" name="Google Shape;140;p28"/>
          <p:cNvSpPr txBox="1"/>
          <p:nvPr/>
        </p:nvSpPr>
        <p:spPr>
          <a:xfrm>
            <a:off x="8475260" y="6356354"/>
            <a:ext cx="409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rgbClr val="888888"/>
                </a:solidFill>
                <a:latin typeface="Raleway" panose="020B0503030101060003" pitchFamily="34" charset="77"/>
                <a:ea typeface="Calibri"/>
                <a:cs typeface="Calibri"/>
                <a:sym typeface="Calibri"/>
              </a:rPr>
              <a:t>8</a:t>
            </a:fld>
            <a:endParaRPr sz="1200" dirty="0">
              <a:solidFill>
                <a:srgbClr val="888888"/>
              </a:solidFill>
              <a:latin typeface="Raleway" panose="020B0503030101060003" pitchFamily="34" charset="77"/>
              <a:ea typeface="Calibri"/>
              <a:cs typeface="Calibri"/>
              <a:sym typeface="Calibri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ECD8930F-1D7C-4843-BDE5-3C3D8B786F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885" y="1793657"/>
            <a:ext cx="3810000" cy="205740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2667031E-24BE-A045-ADBF-E5E77CD2FD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885" y="4000129"/>
            <a:ext cx="4114800" cy="2209800"/>
          </a:xfrm>
          <a:prstGeom prst="rect">
            <a:avLst/>
          </a:prstGeom>
        </p:spPr>
      </p:pic>
      <p:pic>
        <p:nvPicPr>
          <p:cNvPr id="1025" name="Picture 1" descr="page18image1476142784">
            <a:extLst>
              <a:ext uri="{FF2B5EF4-FFF2-40B4-BE49-F238E27FC236}">
                <a16:creationId xmlns:a16="http://schemas.microsoft.com/office/drawing/2014/main" id="{5E9C9C1E-F833-9242-B2D3-7DF70F092E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3314" y="1586161"/>
            <a:ext cx="3459590" cy="4623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Google Shape;139;p28">
            <a:extLst>
              <a:ext uri="{FF2B5EF4-FFF2-40B4-BE49-F238E27FC236}">
                <a16:creationId xmlns:a16="http://schemas.microsoft.com/office/drawing/2014/main" id="{D0557058-2C3E-B14B-B55D-8AD170AB2B7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415496" y="1249464"/>
            <a:ext cx="2415191" cy="4696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noAutofit/>
          </a:bodyPr>
          <a:lstStyle/>
          <a:p>
            <a:pPr marL="0" indent="0">
              <a:spcBef>
                <a:spcPts val="0"/>
              </a:spcBef>
              <a:buClr>
                <a:schemeClr val="accent5"/>
              </a:buClr>
              <a:buSzPts val="2220"/>
              <a:buNone/>
            </a:pPr>
            <a:r>
              <a:rPr lang="de-DE" sz="1800" dirty="0">
                <a:solidFill>
                  <a:schemeClr val="tx1"/>
                </a:solidFill>
                <a:latin typeface="Raleway"/>
                <a:sym typeface="Raleway"/>
              </a:rPr>
              <a:t>AMD Bulldozer CPU</a:t>
            </a:r>
          </a:p>
        </p:txBody>
      </p:sp>
      <p:sp>
        <p:nvSpPr>
          <p:cNvPr id="13" name="Google Shape;139;p28">
            <a:extLst>
              <a:ext uri="{FF2B5EF4-FFF2-40B4-BE49-F238E27FC236}">
                <a16:creationId xmlns:a16="http://schemas.microsoft.com/office/drawing/2014/main" id="{0D352D70-089C-C64F-8BA0-77FE1F0A2EDB}"/>
              </a:ext>
            </a:extLst>
          </p:cNvPr>
          <p:cNvSpPr txBox="1">
            <a:spLocks/>
          </p:cNvSpPr>
          <p:nvPr/>
        </p:nvSpPr>
        <p:spPr>
          <a:xfrm>
            <a:off x="5723182" y="1210427"/>
            <a:ext cx="2752078" cy="4696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 ea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>
              <a:spcBef>
                <a:spcPts val="0"/>
              </a:spcBef>
              <a:buClr>
                <a:schemeClr val="accent5"/>
              </a:buClr>
              <a:buSzPts val="2220"/>
              <a:buFont typeface="Arial"/>
              <a:buNone/>
            </a:pPr>
            <a:r>
              <a:rPr lang="de-DE" sz="1800" dirty="0" err="1">
                <a:solidFill>
                  <a:schemeClr val="tx1"/>
                </a:solidFill>
                <a:latin typeface="Raleway"/>
                <a:sym typeface="Raleway"/>
              </a:rPr>
              <a:t>Nvidia</a:t>
            </a:r>
            <a:r>
              <a:rPr lang="de-DE" sz="1800" dirty="0">
                <a:solidFill>
                  <a:schemeClr val="tx1"/>
                </a:solidFill>
                <a:latin typeface="Raleway"/>
                <a:sym typeface="Raleway"/>
              </a:rPr>
              <a:t> Tesla V100 GPU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725A9A94-8718-A144-BA35-4A2566848CB5}"/>
              </a:ext>
            </a:extLst>
          </p:cNvPr>
          <p:cNvSpPr/>
          <p:nvPr/>
        </p:nvSpPr>
        <p:spPr>
          <a:xfrm>
            <a:off x="1225117" y="3151573"/>
            <a:ext cx="1299421" cy="48827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>
              <a:latin typeface="Raleway" panose="020B0503030101060003" pitchFamily="34" charset="77"/>
            </a:endParaRPr>
          </a:p>
        </p:txBody>
      </p:sp>
      <p:cxnSp>
        <p:nvCxnSpPr>
          <p:cNvPr id="9" name="Gerade Verbindung 8">
            <a:extLst>
              <a:ext uri="{FF2B5EF4-FFF2-40B4-BE49-F238E27FC236}">
                <a16:creationId xmlns:a16="http://schemas.microsoft.com/office/drawing/2014/main" id="{06926D16-776F-7040-AB01-4F8167559554}"/>
              </a:ext>
            </a:extLst>
          </p:cNvPr>
          <p:cNvCxnSpPr>
            <a:cxnSpLocks/>
          </p:cNvCxnSpPr>
          <p:nvPr/>
        </p:nvCxnSpPr>
        <p:spPr>
          <a:xfrm flipH="1">
            <a:off x="789884" y="3639845"/>
            <a:ext cx="435234" cy="360284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18">
            <a:extLst>
              <a:ext uri="{FF2B5EF4-FFF2-40B4-BE49-F238E27FC236}">
                <a16:creationId xmlns:a16="http://schemas.microsoft.com/office/drawing/2014/main" id="{067B804D-3909-D644-AF08-DB01C36771EA}"/>
              </a:ext>
            </a:extLst>
          </p:cNvPr>
          <p:cNvCxnSpPr>
            <a:cxnSpLocks/>
          </p:cNvCxnSpPr>
          <p:nvPr/>
        </p:nvCxnSpPr>
        <p:spPr>
          <a:xfrm>
            <a:off x="2432709" y="3639845"/>
            <a:ext cx="2471976" cy="360284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hteck 21">
            <a:extLst>
              <a:ext uri="{FF2B5EF4-FFF2-40B4-BE49-F238E27FC236}">
                <a16:creationId xmlns:a16="http://schemas.microsoft.com/office/drawing/2014/main" id="{DD5E0A90-353E-D949-AE63-33750DF05674}"/>
              </a:ext>
            </a:extLst>
          </p:cNvPr>
          <p:cNvSpPr/>
          <p:nvPr/>
        </p:nvSpPr>
        <p:spPr>
          <a:xfrm>
            <a:off x="843378" y="4860893"/>
            <a:ext cx="572118" cy="36028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>
              <a:latin typeface="Raleway" panose="020B0503030101060003" pitchFamily="34" charset="77"/>
            </a:endParaRP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F324C044-8F42-CF46-9DDB-EFDBCEFA9264}"/>
              </a:ext>
            </a:extLst>
          </p:cNvPr>
          <p:cNvSpPr/>
          <p:nvPr/>
        </p:nvSpPr>
        <p:spPr>
          <a:xfrm>
            <a:off x="2337032" y="4858303"/>
            <a:ext cx="572118" cy="36028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>
              <a:latin typeface="Raleway" panose="020B0503030101060003" pitchFamily="34" charset="77"/>
            </a:endParaRP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9D087FF7-DDAF-924B-9D58-4B50576E10CE}"/>
              </a:ext>
            </a:extLst>
          </p:cNvPr>
          <p:cNvSpPr/>
          <p:nvPr/>
        </p:nvSpPr>
        <p:spPr>
          <a:xfrm>
            <a:off x="838502" y="5744219"/>
            <a:ext cx="2070647" cy="36028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>
              <a:latin typeface="Raleway" panose="020B05030301010600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031665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8"/>
          <p:cNvSpPr/>
          <p:nvPr/>
        </p:nvSpPr>
        <p:spPr>
          <a:xfrm>
            <a:off x="789885" y="515754"/>
            <a:ext cx="7946152" cy="5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500" b="1" dirty="0">
                <a:solidFill>
                  <a:srgbClr val="595959"/>
                </a:solidFill>
                <a:latin typeface="Raleway"/>
                <a:ea typeface="Raleway"/>
                <a:cs typeface="Raleway"/>
                <a:sym typeface="Raleway"/>
              </a:rPr>
              <a:t>Kernel: </a:t>
            </a:r>
            <a:r>
              <a:rPr lang="en-GB" sz="3500" dirty="0">
                <a:solidFill>
                  <a:srgbClr val="595959"/>
                </a:solidFill>
                <a:latin typeface="Raleway"/>
                <a:ea typeface="Raleway"/>
                <a:cs typeface="Raleway"/>
                <a:sym typeface="Raleway"/>
              </a:rPr>
              <a:t>Stream Loop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latin typeface="Raleway" panose="020B0503030101060003" pitchFamily="34" charset="77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solidFill>
                <a:srgbClr val="7F7F7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40" name="Google Shape;140;p28"/>
          <p:cNvSpPr txBox="1"/>
          <p:nvPr/>
        </p:nvSpPr>
        <p:spPr>
          <a:xfrm>
            <a:off x="8475260" y="6356354"/>
            <a:ext cx="409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rgbClr val="888888"/>
                </a:solidFill>
                <a:latin typeface="Raleway" panose="020B0503030101060003" pitchFamily="34" charset="77"/>
                <a:ea typeface="Calibri"/>
                <a:cs typeface="Calibri"/>
                <a:sym typeface="Calibri"/>
              </a:rPr>
              <a:t>80</a:t>
            </a:fld>
            <a:endParaRPr sz="1200" dirty="0">
              <a:solidFill>
                <a:srgbClr val="888888"/>
              </a:solidFill>
              <a:latin typeface="Raleway" panose="020B0503030101060003" pitchFamily="34" charset="77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2386;p118">
            <a:extLst>
              <a:ext uri="{FF2B5EF4-FFF2-40B4-BE49-F238E27FC236}">
                <a16:creationId xmlns:a16="http://schemas.microsoft.com/office/drawing/2014/main" id="{963D648C-C24E-CE4C-9DB6-4C521FD4C229}"/>
              </a:ext>
            </a:extLst>
          </p:cNvPr>
          <p:cNvSpPr/>
          <p:nvPr/>
        </p:nvSpPr>
        <p:spPr>
          <a:xfrm>
            <a:off x="898099" y="1904126"/>
            <a:ext cx="5256300" cy="21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2875" rIns="0" bIns="1828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uint</a:t>
            </a:r>
            <a:r>
              <a:rPr lang="en-GB" dirty="0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 A[...]; </a:t>
            </a:r>
            <a:r>
              <a:rPr lang="en-GB" dirty="0" err="1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uint</a:t>
            </a:r>
            <a:r>
              <a:rPr lang="en-GB" dirty="0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 B[...];</a:t>
            </a:r>
            <a:endParaRPr dirty="0">
              <a:solidFill>
                <a:schemeClr val="dk1"/>
              </a:solidFill>
              <a:latin typeface="Raleway" panose="020B0503030101060003" pitchFamily="34" charset="77"/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for (int count=0; ; count += 1)</a:t>
            </a:r>
            <a:endParaRPr dirty="0">
              <a:solidFill>
                <a:schemeClr val="dk1"/>
              </a:solidFill>
              <a:latin typeface="Raleway" panose="020B0503030101060003" pitchFamily="34" charset="77"/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   B[count] = A[count] + 1;</a:t>
            </a:r>
            <a:endParaRPr dirty="0">
              <a:solidFill>
                <a:srgbClr val="333333"/>
              </a:solidFill>
              <a:latin typeface="Courier" pitchFamily="2" charset="0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dirty="0">
              <a:solidFill>
                <a:srgbClr val="333333"/>
              </a:solidFill>
              <a:latin typeface="Courier" pitchFamily="2" charset="0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dirty="0">
              <a:solidFill>
                <a:srgbClr val="333333"/>
              </a:solidFill>
              <a:latin typeface="Courier" pitchFamily="2" charset="0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dirty="0">
              <a:solidFill>
                <a:srgbClr val="333333"/>
              </a:solidFill>
              <a:latin typeface="Courier" pitchFamily="2" charset="0"/>
              <a:ea typeface="Courier New"/>
              <a:cs typeface="Courier New"/>
              <a:sym typeface="Courier New"/>
            </a:endParaRPr>
          </a:p>
          <a:p>
            <a:pPr marL="3429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>
                <a:solidFill>
                  <a:schemeClr val="tx2">
                    <a:lumMod val="25000"/>
                  </a:schemeClr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DFEVar</a:t>
            </a:r>
            <a:r>
              <a:rPr lang="en-GB" dirty="0">
                <a:solidFill>
                  <a:schemeClr val="tx2">
                    <a:lumMod val="25000"/>
                  </a:schemeClr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 A = </a:t>
            </a:r>
            <a:r>
              <a:rPr lang="en-GB" dirty="0" err="1">
                <a:solidFill>
                  <a:schemeClr val="tx2">
                    <a:lumMod val="25000"/>
                  </a:schemeClr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io.input</a:t>
            </a:r>
            <a:r>
              <a:rPr lang="en-GB" dirty="0">
                <a:solidFill>
                  <a:schemeClr val="tx2">
                    <a:lumMod val="25000"/>
                  </a:schemeClr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(”input” , </a:t>
            </a:r>
            <a:r>
              <a:rPr lang="en-GB" dirty="0" err="1">
                <a:solidFill>
                  <a:schemeClr val="tx2">
                    <a:lumMod val="25000"/>
                  </a:schemeClr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dfeUInt</a:t>
            </a:r>
            <a:r>
              <a:rPr lang="en-GB" dirty="0">
                <a:solidFill>
                  <a:schemeClr val="tx2">
                    <a:lumMod val="25000"/>
                  </a:schemeClr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(32));</a:t>
            </a:r>
            <a:endParaRPr dirty="0">
              <a:solidFill>
                <a:schemeClr val="tx2">
                  <a:lumMod val="25000"/>
                </a:schemeClr>
              </a:solidFill>
              <a:latin typeface="Courier" pitchFamily="2" charset="0"/>
              <a:ea typeface="Courier New"/>
              <a:cs typeface="Courier New"/>
              <a:sym typeface="Courier New"/>
            </a:endParaRPr>
          </a:p>
          <a:p>
            <a:pPr marL="342900" lvl="0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GB" dirty="0" err="1">
                <a:solidFill>
                  <a:schemeClr val="tx2">
                    <a:lumMod val="25000"/>
                  </a:schemeClr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DFEVar</a:t>
            </a:r>
            <a:r>
              <a:rPr lang="en-GB" dirty="0">
                <a:solidFill>
                  <a:schemeClr val="tx2">
                    <a:lumMod val="25000"/>
                  </a:schemeClr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 B = A + 1;</a:t>
            </a:r>
            <a:endParaRPr dirty="0">
              <a:solidFill>
                <a:schemeClr val="tx2">
                  <a:lumMod val="25000"/>
                </a:schemeClr>
              </a:solidFill>
              <a:latin typeface="Courier" pitchFamily="2" charset="0"/>
              <a:ea typeface="Courier New"/>
              <a:cs typeface="Courier New"/>
              <a:sym typeface="Courier New"/>
            </a:endParaRPr>
          </a:p>
          <a:p>
            <a:pPr marL="342900" lvl="0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GB" dirty="0" err="1">
                <a:solidFill>
                  <a:schemeClr val="tx2">
                    <a:lumMod val="25000"/>
                  </a:schemeClr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io.output</a:t>
            </a:r>
            <a:r>
              <a:rPr lang="en-GB" dirty="0">
                <a:solidFill>
                  <a:schemeClr val="tx2">
                    <a:lumMod val="25000"/>
                  </a:schemeClr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(”output” , B , </a:t>
            </a:r>
            <a:r>
              <a:rPr lang="en-GB" dirty="0" err="1">
                <a:solidFill>
                  <a:schemeClr val="tx2">
                    <a:lumMod val="25000"/>
                  </a:schemeClr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dfeUInt</a:t>
            </a:r>
            <a:r>
              <a:rPr lang="en-GB" dirty="0">
                <a:solidFill>
                  <a:schemeClr val="tx2">
                    <a:lumMod val="25000"/>
                  </a:schemeClr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(32));</a:t>
            </a:r>
            <a:endParaRPr dirty="0">
              <a:solidFill>
                <a:schemeClr val="tx2">
                  <a:lumMod val="25000"/>
                </a:schemeClr>
              </a:solidFill>
              <a:latin typeface="Courier" pitchFamily="2" charset="0"/>
              <a:ea typeface="Courier New"/>
              <a:cs typeface="Courier New"/>
              <a:sym typeface="Courier New"/>
            </a:endParaRPr>
          </a:p>
          <a:p>
            <a:pPr marL="342900" lvl="0" indent="-165100" algn="l" rtl="0"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i="1" dirty="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9" name="Google Shape;2387;p118">
            <a:extLst>
              <a:ext uri="{FF2B5EF4-FFF2-40B4-BE49-F238E27FC236}">
                <a16:creationId xmlns:a16="http://schemas.microsoft.com/office/drawing/2014/main" id="{9F00B8A6-4984-3C43-BC39-2D25E7AEB887}"/>
              </a:ext>
            </a:extLst>
          </p:cNvPr>
          <p:cNvSpPr/>
          <p:nvPr/>
        </p:nvSpPr>
        <p:spPr>
          <a:xfrm>
            <a:off x="7272900" y="1585476"/>
            <a:ext cx="669900" cy="44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60000" y="120000"/>
                </a:lnTo>
                <a:lnTo>
                  <a:pt x="120000" y="0"/>
                </a:lnTo>
                <a:close/>
              </a:path>
            </a:pathLst>
          </a:custGeom>
          <a:gradFill>
            <a:gsLst>
              <a:gs pos="0">
                <a:srgbClr val="7A7A7A"/>
              </a:gs>
              <a:gs pos="80000">
                <a:srgbClr val="A0A0A0"/>
              </a:gs>
              <a:gs pos="100000">
                <a:srgbClr val="A1A1A1"/>
              </a:gs>
            </a:gsLst>
            <a:lin ang="16200038" scaled="0"/>
          </a:gradFill>
          <a:ln w="9525" cap="flat" cmpd="sng">
            <a:solidFill>
              <a:srgbClr val="A2A2A2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rgbClr val="FFFFFF"/>
                </a:solidFill>
                <a:latin typeface="Raleway" panose="020B0503030101060003" pitchFamily="34" charset="77"/>
                <a:ea typeface="Calibri"/>
                <a:cs typeface="Calibri"/>
                <a:sym typeface="Calibri"/>
              </a:rPr>
              <a:t>A</a:t>
            </a:r>
            <a:endParaRPr dirty="0">
              <a:latin typeface="Raleway" panose="020B0503030101060003" pitchFamily="34" charset="77"/>
            </a:endParaRPr>
          </a:p>
        </p:txBody>
      </p:sp>
      <p:sp>
        <p:nvSpPr>
          <p:cNvPr id="10" name="Google Shape;2388;p118">
            <a:extLst>
              <a:ext uri="{FF2B5EF4-FFF2-40B4-BE49-F238E27FC236}">
                <a16:creationId xmlns:a16="http://schemas.microsoft.com/office/drawing/2014/main" id="{29610BAA-9D05-7549-9E80-70C1C5FE9B9F}"/>
              </a:ext>
            </a:extLst>
          </p:cNvPr>
          <p:cNvSpPr/>
          <p:nvPr/>
        </p:nvSpPr>
        <p:spPr>
          <a:xfrm>
            <a:off x="7333225" y="3001526"/>
            <a:ext cx="595200" cy="584100"/>
          </a:xfrm>
          <a:prstGeom prst="ellipse">
            <a:avLst/>
          </a:prstGeom>
          <a:gradFill>
            <a:gsLst>
              <a:gs pos="0">
                <a:srgbClr val="7A7A7A"/>
              </a:gs>
              <a:gs pos="80000">
                <a:srgbClr val="A0A0A0"/>
              </a:gs>
              <a:gs pos="100000">
                <a:srgbClr val="A1A1A1"/>
              </a:gs>
            </a:gsLst>
            <a:lin ang="16200038" scaled="0"/>
          </a:gradFill>
          <a:ln w="9525" cap="flat" cmpd="sng">
            <a:solidFill>
              <a:srgbClr val="A2A2A2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rgbClr val="FFFFFF"/>
                </a:solidFill>
                <a:latin typeface="Raleway" panose="020B0503030101060003" pitchFamily="34" charset="77"/>
                <a:ea typeface="Calibri"/>
                <a:cs typeface="Calibri"/>
                <a:sym typeface="Calibri"/>
              </a:rPr>
              <a:t>+</a:t>
            </a:r>
            <a:endParaRPr dirty="0">
              <a:latin typeface="Raleway" panose="020B0503030101060003" pitchFamily="34" charset="77"/>
            </a:endParaRPr>
          </a:p>
        </p:txBody>
      </p:sp>
      <p:cxnSp>
        <p:nvCxnSpPr>
          <p:cNvPr id="11" name="Google Shape;2389;p118">
            <a:extLst>
              <a:ext uri="{FF2B5EF4-FFF2-40B4-BE49-F238E27FC236}">
                <a16:creationId xmlns:a16="http://schemas.microsoft.com/office/drawing/2014/main" id="{4C7B405D-3F0D-C94B-83B6-FC7903196551}"/>
              </a:ext>
            </a:extLst>
          </p:cNvPr>
          <p:cNvCxnSpPr>
            <a:stCxn id="10" idx="4"/>
          </p:cNvCxnSpPr>
          <p:nvPr/>
        </p:nvCxnSpPr>
        <p:spPr>
          <a:xfrm>
            <a:off x="7630825" y="3585626"/>
            <a:ext cx="3300" cy="1138200"/>
          </a:xfrm>
          <a:prstGeom prst="straightConnector1">
            <a:avLst/>
          </a:prstGeom>
          <a:noFill/>
          <a:ln w="25400" cap="flat" cmpd="sng">
            <a:solidFill>
              <a:srgbClr val="333333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650"/>
              </a:srgbClr>
            </a:outerShdw>
          </a:effectLst>
        </p:spPr>
      </p:cxnSp>
      <p:cxnSp>
        <p:nvCxnSpPr>
          <p:cNvPr id="12" name="Google Shape;2390;p118">
            <a:extLst>
              <a:ext uri="{FF2B5EF4-FFF2-40B4-BE49-F238E27FC236}">
                <a16:creationId xmlns:a16="http://schemas.microsoft.com/office/drawing/2014/main" id="{5F403E71-4E9E-4A48-B9C4-43F80FF8F431}"/>
              </a:ext>
            </a:extLst>
          </p:cNvPr>
          <p:cNvCxnSpPr>
            <a:stCxn id="9" idx="1"/>
            <a:endCxn id="10" idx="0"/>
          </p:cNvCxnSpPr>
          <p:nvPr/>
        </p:nvCxnSpPr>
        <p:spPr>
          <a:xfrm>
            <a:off x="7607125" y="2033126"/>
            <a:ext cx="23700" cy="968400"/>
          </a:xfrm>
          <a:prstGeom prst="straightConnector1">
            <a:avLst/>
          </a:prstGeom>
          <a:noFill/>
          <a:ln w="25400" cap="flat" cmpd="sng">
            <a:solidFill>
              <a:srgbClr val="333333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650"/>
              </a:srgbClr>
            </a:outerShdw>
          </a:effectLst>
        </p:spPr>
      </p:cxnSp>
      <p:sp>
        <p:nvSpPr>
          <p:cNvPr id="13" name="Google Shape;2391;p118">
            <a:extLst>
              <a:ext uri="{FF2B5EF4-FFF2-40B4-BE49-F238E27FC236}">
                <a16:creationId xmlns:a16="http://schemas.microsoft.com/office/drawing/2014/main" id="{9B6165FD-EB29-1F48-9BC7-0AF9459FA977}"/>
              </a:ext>
            </a:extLst>
          </p:cNvPr>
          <p:cNvSpPr/>
          <p:nvPr/>
        </p:nvSpPr>
        <p:spPr>
          <a:xfrm>
            <a:off x="6102912" y="2055376"/>
            <a:ext cx="543000" cy="436500"/>
          </a:xfrm>
          <a:prstGeom prst="rect">
            <a:avLst/>
          </a:prstGeom>
          <a:gradFill>
            <a:gsLst>
              <a:gs pos="0">
                <a:srgbClr val="7A7A7A"/>
              </a:gs>
              <a:gs pos="80000">
                <a:srgbClr val="A0A0A0"/>
              </a:gs>
              <a:gs pos="100000">
                <a:srgbClr val="A1A1A1"/>
              </a:gs>
            </a:gsLst>
            <a:lin ang="16200038" scaled="0"/>
          </a:gradFill>
          <a:ln w="9525" cap="flat" cmpd="sng">
            <a:solidFill>
              <a:srgbClr val="A2A2A2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rgbClr val="FFFFFF"/>
                </a:solidFill>
                <a:latin typeface="Raleway" panose="020B0503030101060003" pitchFamily="34" charset="77"/>
                <a:ea typeface="Calibri"/>
                <a:cs typeface="Calibri"/>
                <a:sym typeface="Calibri"/>
              </a:rPr>
              <a:t>1</a:t>
            </a:r>
            <a:endParaRPr dirty="0">
              <a:latin typeface="Raleway" panose="020B0503030101060003" pitchFamily="34" charset="77"/>
            </a:endParaRPr>
          </a:p>
        </p:txBody>
      </p:sp>
      <p:cxnSp>
        <p:nvCxnSpPr>
          <p:cNvPr id="14" name="Google Shape;2392;p118">
            <a:extLst>
              <a:ext uri="{FF2B5EF4-FFF2-40B4-BE49-F238E27FC236}">
                <a16:creationId xmlns:a16="http://schemas.microsoft.com/office/drawing/2014/main" id="{9D83C35D-F238-8248-8168-5BB5471E3DEE}"/>
              </a:ext>
            </a:extLst>
          </p:cNvPr>
          <p:cNvCxnSpPr>
            <a:stCxn id="13" idx="2"/>
            <a:endCxn id="10" idx="2"/>
          </p:cNvCxnSpPr>
          <p:nvPr/>
        </p:nvCxnSpPr>
        <p:spPr>
          <a:xfrm rot="-5400000" flipH="1">
            <a:off x="6453012" y="2413276"/>
            <a:ext cx="801600" cy="958800"/>
          </a:xfrm>
          <a:prstGeom prst="bentConnector2">
            <a:avLst/>
          </a:prstGeom>
          <a:noFill/>
          <a:ln w="25400" cap="flat" cmpd="sng">
            <a:solidFill>
              <a:srgbClr val="333333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650"/>
              </a:srgbClr>
            </a:outerShdw>
          </a:effectLst>
        </p:spPr>
      </p:cxnSp>
      <p:sp>
        <p:nvSpPr>
          <p:cNvPr id="15" name="Google Shape;2393;p118">
            <a:extLst>
              <a:ext uri="{FF2B5EF4-FFF2-40B4-BE49-F238E27FC236}">
                <a16:creationId xmlns:a16="http://schemas.microsoft.com/office/drawing/2014/main" id="{76306240-B05C-8446-8166-B7024E1750C5}"/>
              </a:ext>
            </a:extLst>
          </p:cNvPr>
          <p:cNvSpPr/>
          <p:nvPr/>
        </p:nvSpPr>
        <p:spPr>
          <a:xfrm>
            <a:off x="7315762" y="4723964"/>
            <a:ext cx="638100" cy="489000"/>
          </a:xfrm>
          <a:prstGeom prst="triangle">
            <a:avLst>
              <a:gd name="adj" fmla="val 50000"/>
            </a:avLst>
          </a:prstGeom>
          <a:gradFill>
            <a:gsLst>
              <a:gs pos="0">
                <a:srgbClr val="7A7A7A"/>
              </a:gs>
              <a:gs pos="80000">
                <a:srgbClr val="A0A0A0"/>
              </a:gs>
              <a:gs pos="100000">
                <a:srgbClr val="A1A1A1"/>
              </a:gs>
            </a:gsLst>
            <a:lin ang="16200038" scaled="0"/>
          </a:gradFill>
          <a:ln w="9525" cap="flat" cmpd="sng">
            <a:solidFill>
              <a:srgbClr val="A2A2A2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rgbClr val="FFFFFF"/>
                </a:solidFill>
                <a:latin typeface="Raleway" panose="020B0503030101060003" pitchFamily="34" charset="77"/>
                <a:ea typeface="Calibri"/>
                <a:cs typeface="Calibri"/>
                <a:sym typeface="Calibri"/>
              </a:rPr>
              <a:t>B</a:t>
            </a:r>
            <a:endParaRPr dirty="0">
              <a:latin typeface="Raleway" panose="020B05030301010600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38345747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8"/>
          <p:cNvSpPr/>
          <p:nvPr/>
        </p:nvSpPr>
        <p:spPr>
          <a:xfrm>
            <a:off x="789885" y="515754"/>
            <a:ext cx="7946152" cy="5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500" b="1" dirty="0">
                <a:solidFill>
                  <a:srgbClr val="595959"/>
                </a:solidFill>
                <a:latin typeface="Raleway"/>
                <a:ea typeface="Raleway"/>
                <a:cs typeface="Raleway"/>
                <a:sym typeface="Raleway"/>
              </a:rPr>
              <a:t>Kernel: </a:t>
            </a:r>
            <a:r>
              <a:rPr lang="en-GB" sz="3500" dirty="0">
                <a:solidFill>
                  <a:srgbClr val="595959"/>
                </a:solidFill>
                <a:latin typeface="Raleway"/>
                <a:ea typeface="Raleway"/>
                <a:cs typeface="Raleway"/>
                <a:sym typeface="Raleway"/>
              </a:rPr>
              <a:t>Stream Loop with Counter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latin typeface="Raleway" panose="020B0503030101060003" pitchFamily="34" charset="77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solidFill>
                <a:srgbClr val="7F7F7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40" name="Google Shape;140;p28"/>
          <p:cNvSpPr txBox="1"/>
          <p:nvPr/>
        </p:nvSpPr>
        <p:spPr>
          <a:xfrm>
            <a:off x="8475260" y="6356354"/>
            <a:ext cx="409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rgbClr val="888888"/>
                </a:solidFill>
                <a:latin typeface="Raleway" panose="020B0503030101060003" pitchFamily="34" charset="77"/>
                <a:ea typeface="Calibri"/>
                <a:cs typeface="Calibri"/>
                <a:sym typeface="Calibri"/>
              </a:rPr>
              <a:t>81</a:t>
            </a:fld>
            <a:endParaRPr sz="1200" dirty="0">
              <a:solidFill>
                <a:srgbClr val="888888"/>
              </a:solidFill>
              <a:latin typeface="Raleway" panose="020B0503030101060003" pitchFamily="34" charset="77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2408;p119">
            <a:extLst>
              <a:ext uri="{FF2B5EF4-FFF2-40B4-BE49-F238E27FC236}">
                <a16:creationId xmlns:a16="http://schemas.microsoft.com/office/drawing/2014/main" id="{3697B754-5786-9746-B963-909E97F3AE50}"/>
              </a:ext>
            </a:extLst>
          </p:cNvPr>
          <p:cNvSpPr/>
          <p:nvPr/>
        </p:nvSpPr>
        <p:spPr>
          <a:xfrm>
            <a:off x="7423820" y="1720900"/>
            <a:ext cx="669900" cy="44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60000" y="120000"/>
                </a:lnTo>
                <a:lnTo>
                  <a:pt x="120000" y="0"/>
                </a:lnTo>
                <a:close/>
              </a:path>
            </a:pathLst>
          </a:custGeom>
          <a:gradFill>
            <a:gsLst>
              <a:gs pos="0">
                <a:srgbClr val="7A7A7A"/>
              </a:gs>
              <a:gs pos="80000">
                <a:srgbClr val="A0A0A0"/>
              </a:gs>
              <a:gs pos="100000">
                <a:srgbClr val="A1A1A1"/>
              </a:gs>
            </a:gsLst>
            <a:lin ang="16200038" scaled="0"/>
          </a:gradFill>
          <a:ln w="9525" cap="flat" cmpd="sng">
            <a:solidFill>
              <a:srgbClr val="A2A2A2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rgbClr val="FFFFFF"/>
                </a:solidFill>
                <a:latin typeface="Raleway" panose="020B0503030101060003" pitchFamily="34" charset="77"/>
                <a:ea typeface="Calibri"/>
                <a:cs typeface="Calibri"/>
                <a:sym typeface="Calibri"/>
              </a:rPr>
              <a:t>A</a:t>
            </a:r>
            <a:endParaRPr dirty="0">
              <a:latin typeface="Raleway" panose="020B0503030101060003" pitchFamily="34" charset="77"/>
            </a:endParaRPr>
          </a:p>
        </p:txBody>
      </p:sp>
      <p:sp>
        <p:nvSpPr>
          <p:cNvPr id="24" name="Google Shape;2409;p119">
            <a:extLst>
              <a:ext uri="{FF2B5EF4-FFF2-40B4-BE49-F238E27FC236}">
                <a16:creationId xmlns:a16="http://schemas.microsoft.com/office/drawing/2014/main" id="{0E85DD08-2F07-B74B-87F5-FF5745FACF36}"/>
              </a:ext>
            </a:extLst>
          </p:cNvPr>
          <p:cNvSpPr/>
          <p:nvPr/>
        </p:nvSpPr>
        <p:spPr>
          <a:xfrm>
            <a:off x="7484145" y="3136950"/>
            <a:ext cx="595200" cy="584100"/>
          </a:xfrm>
          <a:prstGeom prst="ellipse">
            <a:avLst/>
          </a:prstGeom>
          <a:gradFill>
            <a:gsLst>
              <a:gs pos="0">
                <a:srgbClr val="7A7A7A"/>
              </a:gs>
              <a:gs pos="80000">
                <a:srgbClr val="A0A0A0"/>
              </a:gs>
              <a:gs pos="100000">
                <a:srgbClr val="A1A1A1"/>
              </a:gs>
            </a:gsLst>
            <a:lin ang="16200038" scaled="0"/>
          </a:gradFill>
          <a:ln w="9525" cap="flat" cmpd="sng">
            <a:solidFill>
              <a:srgbClr val="A2A2A2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rgbClr val="FFFFFF"/>
                </a:solidFill>
                <a:latin typeface="Raleway" panose="020B0503030101060003" pitchFamily="34" charset="77"/>
                <a:ea typeface="Calibri"/>
                <a:cs typeface="Calibri"/>
                <a:sym typeface="Calibri"/>
              </a:rPr>
              <a:t>+</a:t>
            </a:r>
            <a:endParaRPr dirty="0">
              <a:latin typeface="Raleway" panose="020B0503030101060003" pitchFamily="34" charset="77"/>
            </a:endParaRPr>
          </a:p>
        </p:txBody>
      </p:sp>
      <p:cxnSp>
        <p:nvCxnSpPr>
          <p:cNvPr id="25" name="Google Shape;2410;p119">
            <a:extLst>
              <a:ext uri="{FF2B5EF4-FFF2-40B4-BE49-F238E27FC236}">
                <a16:creationId xmlns:a16="http://schemas.microsoft.com/office/drawing/2014/main" id="{7A78B770-FC35-DC4D-8044-680922F3CC97}"/>
              </a:ext>
            </a:extLst>
          </p:cNvPr>
          <p:cNvCxnSpPr>
            <a:stCxn id="24" idx="4"/>
          </p:cNvCxnSpPr>
          <p:nvPr/>
        </p:nvCxnSpPr>
        <p:spPr>
          <a:xfrm>
            <a:off x="7781745" y="3721050"/>
            <a:ext cx="3300" cy="1138200"/>
          </a:xfrm>
          <a:prstGeom prst="straightConnector1">
            <a:avLst/>
          </a:prstGeom>
          <a:noFill/>
          <a:ln w="25400" cap="flat" cmpd="sng">
            <a:solidFill>
              <a:srgbClr val="333333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650"/>
              </a:srgbClr>
            </a:outerShdw>
          </a:effectLst>
        </p:spPr>
      </p:cxnSp>
      <p:cxnSp>
        <p:nvCxnSpPr>
          <p:cNvPr id="26" name="Google Shape;2411;p119">
            <a:extLst>
              <a:ext uri="{FF2B5EF4-FFF2-40B4-BE49-F238E27FC236}">
                <a16:creationId xmlns:a16="http://schemas.microsoft.com/office/drawing/2014/main" id="{CD330BBC-BC8A-4E46-B510-9CA798B4E65E}"/>
              </a:ext>
            </a:extLst>
          </p:cNvPr>
          <p:cNvCxnSpPr>
            <a:stCxn id="23" idx="1"/>
            <a:endCxn id="24" idx="0"/>
          </p:cNvCxnSpPr>
          <p:nvPr/>
        </p:nvCxnSpPr>
        <p:spPr>
          <a:xfrm>
            <a:off x="7758045" y="2168550"/>
            <a:ext cx="23700" cy="968400"/>
          </a:xfrm>
          <a:prstGeom prst="straightConnector1">
            <a:avLst/>
          </a:prstGeom>
          <a:noFill/>
          <a:ln w="25400" cap="flat" cmpd="sng">
            <a:solidFill>
              <a:srgbClr val="333333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650"/>
              </a:srgbClr>
            </a:outerShdw>
          </a:effectLst>
        </p:spPr>
      </p:cxnSp>
      <p:cxnSp>
        <p:nvCxnSpPr>
          <p:cNvPr id="27" name="Google Shape;2412;p119">
            <a:extLst>
              <a:ext uri="{FF2B5EF4-FFF2-40B4-BE49-F238E27FC236}">
                <a16:creationId xmlns:a16="http://schemas.microsoft.com/office/drawing/2014/main" id="{C00B01AA-51D1-4347-810A-4B6A0077FF03}"/>
              </a:ext>
            </a:extLst>
          </p:cNvPr>
          <p:cNvCxnSpPr>
            <a:endCxn id="24" idx="2"/>
          </p:cNvCxnSpPr>
          <p:nvPr/>
        </p:nvCxnSpPr>
        <p:spPr>
          <a:xfrm>
            <a:off x="6525345" y="2627400"/>
            <a:ext cx="958800" cy="801600"/>
          </a:xfrm>
          <a:prstGeom prst="bentConnector3">
            <a:avLst>
              <a:gd name="adj1" fmla="val 50000"/>
            </a:avLst>
          </a:prstGeom>
          <a:noFill/>
          <a:ln w="25400" cap="flat" cmpd="sng">
            <a:solidFill>
              <a:srgbClr val="333333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650"/>
              </a:srgbClr>
            </a:outerShdw>
          </a:effectLst>
        </p:spPr>
      </p:cxnSp>
      <p:sp>
        <p:nvSpPr>
          <p:cNvPr id="28" name="Google Shape;2414;p119">
            <a:extLst>
              <a:ext uri="{FF2B5EF4-FFF2-40B4-BE49-F238E27FC236}">
                <a16:creationId xmlns:a16="http://schemas.microsoft.com/office/drawing/2014/main" id="{B9DB5F03-321C-3F45-B5E1-804AD7AC6742}"/>
              </a:ext>
            </a:extLst>
          </p:cNvPr>
          <p:cNvSpPr/>
          <p:nvPr/>
        </p:nvSpPr>
        <p:spPr>
          <a:xfrm>
            <a:off x="7466682" y="4859388"/>
            <a:ext cx="638100" cy="489000"/>
          </a:xfrm>
          <a:prstGeom prst="triangle">
            <a:avLst>
              <a:gd name="adj" fmla="val 50000"/>
            </a:avLst>
          </a:prstGeom>
          <a:gradFill>
            <a:gsLst>
              <a:gs pos="0">
                <a:srgbClr val="7A7A7A"/>
              </a:gs>
              <a:gs pos="80000">
                <a:srgbClr val="A0A0A0"/>
              </a:gs>
              <a:gs pos="100000">
                <a:srgbClr val="A1A1A1"/>
              </a:gs>
            </a:gsLst>
            <a:lin ang="16200038" scaled="0"/>
          </a:gradFill>
          <a:ln w="9525" cap="flat" cmpd="sng">
            <a:solidFill>
              <a:srgbClr val="A2A2A2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rgbClr val="FFFFFF"/>
                </a:solidFill>
                <a:latin typeface="Raleway" panose="020B0503030101060003" pitchFamily="34" charset="77"/>
                <a:ea typeface="Calibri"/>
                <a:cs typeface="Calibri"/>
                <a:sym typeface="Calibri"/>
              </a:rPr>
              <a:t>B</a:t>
            </a:r>
            <a:endParaRPr dirty="0">
              <a:latin typeface="Raleway" panose="020B0503030101060003" pitchFamily="34" charset="77"/>
            </a:endParaRPr>
          </a:p>
        </p:txBody>
      </p:sp>
      <p:sp>
        <p:nvSpPr>
          <p:cNvPr id="29" name="Google Shape;2415;p119">
            <a:extLst>
              <a:ext uri="{FF2B5EF4-FFF2-40B4-BE49-F238E27FC236}">
                <a16:creationId xmlns:a16="http://schemas.microsoft.com/office/drawing/2014/main" id="{2D0E69EF-C4AF-EB49-BA09-20B8E774335F}"/>
              </a:ext>
            </a:extLst>
          </p:cNvPr>
          <p:cNvSpPr/>
          <p:nvPr/>
        </p:nvSpPr>
        <p:spPr>
          <a:xfrm>
            <a:off x="6525355" y="2123014"/>
            <a:ext cx="958789" cy="764700"/>
          </a:xfrm>
          <a:prstGeom prst="octagon">
            <a:avLst>
              <a:gd name="adj" fmla="val 29289"/>
            </a:avLst>
          </a:prstGeom>
          <a:gradFill>
            <a:gsLst>
              <a:gs pos="0">
                <a:srgbClr val="7A7A7A"/>
              </a:gs>
              <a:gs pos="80000">
                <a:srgbClr val="A0A0A0"/>
              </a:gs>
              <a:gs pos="100000">
                <a:srgbClr val="A1A1A1"/>
              </a:gs>
            </a:gsLst>
            <a:lin ang="16200038" scaled="0"/>
          </a:gradFill>
          <a:ln w="9525" cap="flat" cmpd="sng">
            <a:solidFill>
              <a:srgbClr val="A2A2A2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  <a:latin typeface="Raleway" panose="020B0503030101060003" pitchFamily="34" charset="77"/>
                <a:ea typeface="Calibri"/>
                <a:cs typeface="Calibri"/>
                <a:sym typeface="Calibri"/>
              </a:rPr>
              <a:t>count</a:t>
            </a:r>
            <a:endParaRPr dirty="0">
              <a:solidFill>
                <a:srgbClr val="FFFFFF"/>
              </a:solidFill>
              <a:latin typeface="Raleway" panose="020B0503030101060003" pitchFamily="34" charset="77"/>
              <a:ea typeface="Calibri"/>
              <a:cs typeface="Calibri"/>
              <a:sym typeface="Calibri"/>
            </a:endParaRPr>
          </a:p>
        </p:txBody>
      </p:sp>
      <p:sp>
        <p:nvSpPr>
          <p:cNvPr id="30" name="Google Shape;2407;p119">
            <a:extLst>
              <a:ext uri="{FF2B5EF4-FFF2-40B4-BE49-F238E27FC236}">
                <a16:creationId xmlns:a16="http://schemas.microsoft.com/office/drawing/2014/main" id="{F2EA32B7-0AFE-6F4B-AADD-AAA059315786}"/>
              </a:ext>
            </a:extLst>
          </p:cNvPr>
          <p:cNvSpPr/>
          <p:nvPr/>
        </p:nvSpPr>
        <p:spPr>
          <a:xfrm>
            <a:off x="789885" y="2331600"/>
            <a:ext cx="5653200" cy="21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2875" rIns="0" bIns="182875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for (int count = 0; count &lt; N ; count += 1)</a:t>
            </a:r>
            <a:endParaRPr dirty="0">
              <a:solidFill>
                <a:schemeClr val="dk1"/>
              </a:solidFill>
              <a:latin typeface="Courier" pitchFamily="2" charset="0"/>
              <a:ea typeface="Courier New"/>
              <a:cs typeface="Courier New"/>
              <a:sym typeface="Courier New"/>
            </a:endParaRPr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   B[count] = A[count] + count;</a:t>
            </a:r>
            <a:endParaRPr dirty="0">
              <a:solidFill>
                <a:srgbClr val="333333"/>
              </a:solidFill>
              <a:latin typeface="Courier" pitchFamily="2" charset="0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dirty="0">
              <a:solidFill>
                <a:srgbClr val="333333"/>
              </a:solidFill>
              <a:latin typeface="Courier" pitchFamily="2" charset="0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dirty="0">
              <a:solidFill>
                <a:srgbClr val="333333"/>
              </a:solidFill>
              <a:latin typeface="Courier" pitchFamily="2" charset="0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GB" dirty="0" err="1">
                <a:solidFill>
                  <a:schemeClr val="dk1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DFEVar</a:t>
            </a:r>
            <a:r>
              <a:rPr lang="en-GB" dirty="0">
                <a:solidFill>
                  <a:schemeClr val="dk1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 A = </a:t>
            </a:r>
            <a:r>
              <a:rPr lang="en-GB" dirty="0" err="1">
                <a:solidFill>
                  <a:schemeClr val="dk1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io.input</a:t>
            </a:r>
            <a:r>
              <a:rPr lang="en-GB" dirty="0">
                <a:solidFill>
                  <a:schemeClr val="dk1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(”input” , </a:t>
            </a:r>
            <a:r>
              <a:rPr lang="en-GB" dirty="0" err="1">
                <a:solidFill>
                  <a:schemeClr val="dk1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dfeUInt</a:t>
            </a:r>
            <a:r>
              <a:rPr lang="en-GB" dirty="0">
                <a:solidFill>
                  <a:schemeClr val="dk1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(32));</a:t>
            </a:r>
            <a:endParaRPr dirty="0">
              <a:solidFill>
                <a:schemeClr val="dk1"/>
              </a:solidFill>
              <a:latin typeface="Courier" pitchFamily="2" charset="0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GB" dirty="0" err="1">
                <a:solidFill>
                  <a:schemeClr val="dk1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DFEVar</a:t>
            </a:r>
            <a:r>
              <a:rPr lang="en-GB" dirty="0">
                <a:solidFill>
                  <a:schemeClr val="dk1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 count = </a:t>
            </a:r>
            <a:r>
              <a:rPr lang="en-GB" dirty="0" err="1">
                <a:solidFill>
                  <a:schemeClr val="dk1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control.count.simpleCounter</a:t>
            </a:r>
            <a:r>
              <a:rPr lang="en-GB" dirty="0">
                <a:solidFill>
                  <a:schemeClr val="dk1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(32,N);</a:t>
            </a:r>
            <a:endParaRPr dirty="0">
              <a:solidFill>
                <a:schemeClr val="dk1"/>
              </a:solidFill>
              <a:latin typeface="Courier" pitchFamily="2" charset="0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GB" dirty="0" err="1">
                <a:solidFill>
                  <a:schemeClr val="dk1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DFEVar</a:t>
            </a:r>
            <a:r>
              <a:rPr lang="en-GB" dirty="0">
                <a:solidFill>
                  <a:schemeClr val="dk1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 B = A + count;</a:t>
            </a:r>
            <a:endParaRPr dirty="0">
              <a:solidFill>
                <a:schemeClr val="dk1"/>
              </a:solidFill>
              <a:latin typeface="Courier" pitchFamily="2" charset="0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GB" dirty="0" err="1">
                <a:solidFill>
                  <a:schemeClr val="dk1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io.output</a:t>
            </a:r>
            <a:r>
              <a:rPr lang="en-GB" dirty="0">
                <a:solidFill>
                  <a:schemeClr val="dk1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(”output” , B , </a:t>
            </a:r>
            <a:r>
              <a:rPr lang="en-GB" dirty="0" err="1">
                <a:solidFill>
                  <a:schemeClr val="dk1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dfeUInt</a:t>
            </a:r>
            <a:r>
              <a:rPr lang="en-GB" dirty="0">
                <a:solidFill>
                  <a:schemeClr val="dk1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(32));</a:t>
            </a:r>
            <a:endParaRPr dirty="0">
              <a:solidFill>
                <a:schemeClr val="dk1"/>
              </a:solidFill>
              <a:latin typeface="Courier" pitchFamily="2" charset="0"/>
              <a:ea typeface="Courier New"/>
              <a:cs typeface="Courier New"/>
              <a:sym typeface="Courier New"/>
            </a:endParaRPr>
          </a:p>
          <a:p>
            <a:pPr marL="342900" lvl="0" indent="-165100" algn="l" rtl="0"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  <a:latin typeface="Courier" pitchFamily="2" charset="0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Courier" pitchFamily="2" charset="0"/>
              <a:ea typeface="Courier New"/>
              <a:cs typeface="Courier New"/>
              <a:sym typeface="Courier New"/>
            </a:endParaRPr>
          </a:p>
        </p:txBody>
      </p:sp>
      <p:sp>
        <p:nvSpPr>
          <p:cNvPr id="31" name="Google Shape;2430;p120">
            <a:extLst>
              <a:ext uri="{FF2B5EF4-FFF2-40B4-BE49-F238E27FC236}">
                <a16:creationId xmlns:a16="http://schemas.microsoft.com/office/drawing/2014/main" id="{34B19600-2450-1749-8D3F-5AC216603563}"/>
              </a:ext>
            </a:extLst>
          </p:cNvPr>
          <p:cNvSpPr txBox="1"/>
          <p:nvPr/>
        </p:nvSpPr>
        <p:spPr>
          <a:xfrm>
            <a:off x="3967245" y="1163373"/>
            <a:ext cx="2284200" cy="176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rPr>
              <a:t>If the array subscripts are more complicated, you need to think about how to generate addresses for the DRAM</a:t>
            </a:r>
            <a:endParaRPr dirty="0">
              <a:solidFill>
                <a:srgbClr val="FF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3" name="Gerade Verbindung mit Pfeil 2">
            <a:extLst>
              <a:ext uri="{FF2B5EF4-FFF2-40B4-BE49-F238E27FC236}">
                <a16:creationId xmlns:a16="http://schemas.microsoft.com/office/drawing/2014/main" id="{0ADD3356-148B-5D42-851E-1F6F556D7276}"/>
              </a:ext>
            </a:extLst>
          </p:cNvPr>
          <p:cNvCxnSpPr>
            <a:stCxn id="31" idx="1"/>
          </p:cNvCxnSpPr>
          <p:nvPr/>
        </p:nvCxnSpPr>
        <p:spPr>
          <a:xfrm flipH="1">
            <a:off x="2898559" y="2047473"/>
            <a:ext cx="1068686" cy="7578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742636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8"/>
          <p:cNvSpPr/>
          <p:nvPr/>
        </p:nvSpPr>
        <p:spPr>
          <a:xfrm>
            <a:off x="789885" y="515754"/>
            <a:ext cx="7946152" cy="5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500" b="1" dirty="0">
                <a:solidFill>
                  <a:srgbClr val="595959"/>
                </a:solidFill>
                <a:latin typeface="Raleway"/>
                <a:ea typeface="Raleway"/>
                <a:cs typeface="Raleway"/>
                <a:sym typeface="Raleway"/>
              </a:rPr>
              <a:t>Kernel: </a:t>
            </a:r>
            <a:r>
              <a:rPr lang="en-GB" sz="3500" dirty="0">
                <a:solidFill>
                  <a:srgbClr val="595959"/>
                </a:solidFill>
                <a:latin typeface="Raleway"/>
                <a:ea typeface="Raleway"/>
                <a:cs typeface="Raleway"/>
                <a:sym typeface="Raleway"/>
              </a:rPr>
              <a:t>Nested Loops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latin typeface="Raleway" panose="020B0503030101060003" pitchFamily="34" charset="77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solidFill>
                <a:srgbClr val="7F7F7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40" name="Google Shape;140;p28"/>
          <p:cNvSpPr txBox="1"/>
          <p:nvPr/>
        </p:nvSpPr>
        <p:spPr>
          <a:xfrm>
            <a:off x="8475260" y="6356354"/>
            <a:ext cx="409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rgbClr val="888888"/>
                </a:solidFill>
                <a:latin typeface="Raleway" panose="020B0503030101060003" pitchFamily="34" charset="77"/>
                <a:ea typeface="Calibri"/>
                <a:cs typeface="Calibri"/>
                <a:sym typeface="Calibri"/>
              </a:rPr>
              <a:t>82</a:t>
            </a:fld>
            <a:endParaRPr sz="1200" dirty="0">
              <a:solidFill>
                <a:srgbClr val="888888"/>
              </a:solidFill>
              <a:latin typeface="Raleway" panose="020B0503030101060003" pitchFamily="34" charset="77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2445;p121">
            <a:extLst>
              <a:ext uri="{FF2B5EF4-FFF2-40B4-BE49-F238E27FC236}">
                <a16:creationId xmlns:a16="http://schemas.microsoft.com/office/drawing/2014/main" id="{0CB801FB-24DB-8E4B-9093-04B6F029DD94}"/>
              </a:ext>
            </a:extLst>
          </p:cNvPr>
          <p:cNvSpPr/>
          <p:nvPr/>
        </p:nvSpPr>
        <p:spPr>
          <a:xfrm>
            <a:off x="936912" y="1235008"/>
            <a:ext cx="4047488" cy="180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2875" rIns="0" bIns="182875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int count = 0;</a:t>
            </a:r>
            <a:endParaRPr dirty="0">
              <a:solidFill>
                <a:schemeClr val="dk1"/>
              </a:solidFill>
              <a:latin typeface="Courier" pitchFamily="2" charset="0"/>
              <a:ea typeface="Courier New"/>
              <a:cs typeface="Courier New"/>
              <a:sym typeface="Courier New"/>
            </a:endParaRPr>
          </a:p>
          <a:p>
            <a:pPr marL="342900" lvl="0" indent="-34290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for (int </a:t>
            </a:r>
            <a:r>
              <a:rPr lang="en-GB" dirty="0" err="1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i</a:t>
            </a:r>
            <a:r>
              <a:rPr lang="en-GB" dirty="0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=0; </a:t>
            </a:r>
            <a:r>
              <a:rPr lang="en-GB" dirty="0" err="1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i</a:t>
            </a:r>
            <a:r>
              <a:rPr lang="en-GB" dirty="0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&lt;N; ++</a:t>
            </a:r>
            <a:r>
              <a:rPr lang="en-GB" dirty="0" err="1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i</a:t>
            </a:r>
            <a:r>
              <a:rPr lang="en-GB" dirty="0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) {</a:t>
            </a:r>
            <a:endParaRPr dirty="0">
              <a:solidFill>
                <a:schemeClr val="dk1"/>
              </a:solidFill>
              <a:latin typeface="Courier" pitchFamily="2" charset="0"/>
              <a:ea typeface="Courier New"/>
              <a:cs typeface="Courier New"/>
              <a:sym typeface="Courier New"/>
            </a:endParaRPr>
          </a:p>
          <a:p>
            <a:pPr marL="342900" lvl="0" indent="-34290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	for (int j=0; j&lt;M; ++j) {</a:t>
            </a:r>
            <a:endParaRPr dirty="0">
              <a:solidFill>
                <a:schemeClr val="dk1"/>
              </a:solidFill>
              <a:latin typeface="Courier" pitchFamily="2" charset="0"/>
              <a:ea typeface="Courier New"/>
              <a:cs typeface="Courier New"/>
              <a:sym typeface="Courier New"/>
            </a:endParaRPr>
          </a:p>
          <a:p>
            <a:pPr marL="342900" lvl="0" indent="-34290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		B[count] = 				A[count]+(</a:t>
            </a:r>
            <a:r>
              <a:rPr lang="en-GB" dirty="0" err="1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i</a:t>
            </a:r>
            <a:r>
              <a:rPr lang="en-GB" dirty="0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*M)+j;</a:t>
            </a:r>
            <a:endParaRPr dirty="0">
              <a:solidFill>
                <a:schemeClr val="dk1"/>
              </a:solidFill>
              <a:latin typeface="Courier" pitchFamily="2" charset="0"/>
              <a:ea typeface="Courier New"/>
              <a:cs typeface="Courier New"/>
              <a:sym typeface="Courier New"/>
            </a:endParaRPr>
          </a:p>
          <a:p>
            <a:pPr marL="342900" lvl="0" indent="-34290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	     count += 1;</a:t>
            </a:r>
            <a:endParaRPr dirty="0">
              <a:solidFill>
                <a:schemeClr val="dk1"/>
              </a:solidFill>
              <a:latin typeface="Courier" pitchFamily="2" charset="0"/>
              <a:ea typeface="Courier New"/>
              <a:cs typeface="Courier New"/>
              <a:sym typeface="Courier New"/>
            </a:endParaRPr>
          </a:p>
          <a:p>
            <a:pPr marL="342900" lvl="0" indent="-34290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   }</a:t>
            </a:r>
            <a:endParaRPr dirty="0">
              <a:solidFill>
                <a:schemeClr val="dk1"/>
              </a:solidFill>
              <a:latin typeface="Courier" pitchFamily="2" charset="0"/>
              <a:ea typeface="Courier New"/>
              <a:cs typeface="Courier New"/>
              <a:sym typeface="Courier New"/>
            </a:endParaRPr>
          </a:p>
          <a:p>
            <a:pPr marL="342900" lvl="0" indent="-34290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}</a:t>
            </a:r>
            <a:endParaRPr dirty="0">
              <a:solidFill>
                <a:schemeClr val="dk1"/>
              </a:solidFill>
              <a:latin typeface="Courier" pitchFamily="2" charset="0"/>
              <a:ea typeface="Courier New"/>
              <a:cs typeface="Courier New"/>
              <a:sym typeface="Courier New"/>
            </a:endParaRPr>
          </a:p>
        </p:txBody>
      </p:sp>
      <p:sp>
        <p:nvSpPr>
          <p:cNvPr id="17" name="Google Shape;2446;p121">
            <a:extLst>
              <a:ext uri="{FF2B5EF4-FFF2-40B4-BE49-F238E27FC236}">
                <a16:creationId xmlns:a16="http://schemas.microsoft.com/office/drawing/2014/main" id="{7285EA1D-2475-E441-8515-28B7B76E1050}"/>
              </a:ext>
            </a:extLst>
          </p:cNvPr>
          <p:cNvSpPr/>
          <p:nvPr/>
        </p:nvSpPr>
        <p:spPr>
          <a:xfrm>
            <a:off x="936912" y="4344104"/>
            <a:ext cx="7799125" cy="21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2875" rIns="0" bIns="1828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>
                <a:solidFill>
                  <a:schemeClr val="dk1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DFEVar</a:t>
            </a:r>
            <a:r>
              <a:rPr lang="en-GB" dirty="0">
                <a:solidFill>
                  <a:schemeClr val="dk1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 A = </a:t>
            </a:r>
            <a:r>
              <a:rPr lang="en-GB" dirty="0" err="1">
                <a:solidFill>
                  <a:schemeClr val="dk1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io.input</a:t>
            </a:r>
            <a:r>
              <a:rPr lang="en-GB" dirty="0">
                <a:solidFill>
                  <a:schemeClr val="dk1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(”input” , </a:t>
            </a:r>
            <a:r>
              <a:rPr lang="en-GB" dirty="0" err="1">
                <a:solidFill>
                  <a:schemeClr val="dk1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dfeUInt</a:t>
            </a:r>
            <a:r>
              <a:rPr lang="en-GB" dirty="0">
                <a:solidFill>
                  <a:schemeClr val="dk1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(32));</a:t>
            </a:r>
            <a:endParaRPr dirty="0">
              <a:solidFill>
                <a:schemeClr val="dk1"/>
              </a:solidFill>
              <a:latin typeface="Courier" pitchFamily="2" charset="0"/>
              <a:ea typeface="Courier New"/>
              <a:cs typeface="Courier New"/>
              <a:sym typeface="Courier New"/>
            </a:endParaRPr>
          </a:p>
          <a:p>
            <a:pPr marL="342900" lvl="0" indent="-342900" algn="l" rtl="0">
              <a:spcBef>
                <a:spcPts val="320"/>
              </a:spcBef>
              <a:spcAft>
                <a:spcPts val="0"/>
              </a:spcAft>
              <a:buNone/>
            </a:pPr>
            <a:r>
              <a:rPr lang="en-GB" dirty="0" err="1">
                <a:solidFill>
                  <a:schemeClr val="dk1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CounterChain</a:t>
            </a:r>
            <a:r>
              <a:rPr lang="en-GB" dirty="0">
                <a:solidFill>
                  <a:schemeClr val="dk1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 chain = </a:t>
            </a:r>
            <a:r>
              <a:rPr lang="en-GB" dirty="0" err="1">
                <a:solidFill>
                  <a:schemeClr val="dk1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control.count.makeCounterChain</a:t>
            </a:r>
            <a:r>
              <a:rPr lang="en-GB" dirty="0">
                <a:solidFill>
                  <a:schemeClr val="dk1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();</a:t>
            </a:r>
            <a:endParaRPr dirty="0">
              <a:solidFill>
                <a:schemeClr val="dk1"/>
              </a:solidFill>
              <a:latin typeface="Courier" pitchFamily="2" charset="0"/>
              <a:ea typeface="Courier New"/>
              <a:cs typeface="Courier New"/>
              <a:sym typeface="Courier New"/>
            </a:endParaRPr>
          </a:p>
          <a:p>
            <a:pPr marL="342900" lvl="0" indent="-342900" algn="l" rtl="0">
              <a:spcBef>
                <a:spcPts val="320"/>
              </a:spcBef>
              <a:spcAft>
                <a:spcPts val="0"/>
              </a:spcAft>
              <a:buNone/>
            </a:pPr>
            <a:r>
              <a:rPr lang="en-GB" dirty="0" err="1">
                <a:solidFill>
                  <a:schemeClr val="dk1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DFEVar</a:t>
            </a:r>
            <a:r>
              <a:rPr lang="en-GB" dirty="0">
                <a:solidFill>
                  <a:schemeClr val="dk1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 j = </a:t>
            </a:r>
            <a:r>
              <a:rPr lang="en-GB" dirty="0" err="1">
                <a:solidFill>
                  <a:schemeClr val="dk1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chain.addCounter</a:t>
            </a:r>
            <a:r>
              <a:rPr lang="en-GB" dirty="0">
                <a:solidFill>
                  <a:schemeClr val="dk1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(M, 1).cast(</a:t>
            </a:r>
            <a:r>
              <a:rPr lang="en-GB" dirty="0" err="1">
                <a:solidFill>
                  <a:schemeClr val="dk1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dfeUInt</a:t>
            </a:r>
            <a:r>
              <a:rPr lang="en-GB" dirty="0">
                <a:solidFill>
                  <a:schemeClr val="dk1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(32));</a:t>
            </a:r>
            <a:endParaRPr dirty="0">
              <a:solidFill>
                <a:schemeClr val="dk1"/>
              </a:solidFill>
              <a:latin typeface="Courier" pitchFamily="2" charset="0"/>
              <a:ea typeface="Courier New"/>
              <a:cs typeface="Courier New"/>
              <a:sym typeface="Courier New"/>
            </a:endParaRPr>
          </a:p>
          <a:p>
            <a:pPr marL="342900" lvl="0" indent="-342900" algn="l" rtl="0">
              <a:spcBef>
                <a:spcPts val="320"/>
              </a:spcBef>
              <a:spcAft>
                <a:spcPts val="0"/>
              </a:spcAft>
              <a:buNone/>
            </a:pPr>
            <a:r>
              <a:rPr lang="en-GB" dirty="0" err="1">
                <a:solidFill>
                  <a:schemeClr val="dk1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DFEVar</a:t>
            </a:r>
            <a:r>
              <a:rPr lang="en-GB" dirty="0">
                <a:solidFill>
                  <a:schemeClr val="dk1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 </a:t>
            </a:r>
            <a:r>
              <a:rPr lang="en-GB" dirty="0" err="1">
                <a:solidFill>
                  <a:schemeClr val="dk1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i</a:t>
            </a:r>
            <a:r>
              <a:rPr lang="en-GB" dirty="0">
                <a:solidFill>
                  <a:schemeClr val="dk1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 = </a:t>
            </a:r>
            <a:r>
              <a:rPr lang="en-GB" dirty="0" err="1">
                <a:solidFill>
                  <a:schemeClr val="dk1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chain.addCounter</a:t>
            </a:r>
            <a:r>
              <a:rPr lang="en-GB" dirty="0">
                <a:solidFill>
                  <a:schemeClr val="dk1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(N, 1).cast(</a:t>
            </a:r>
            <a:r>
              <a:rPr lang="en-GB" dirty="0" err="1">
                <a:solidFill>
                  <a:schemeClr val="dk1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dfeUInt</a:t>
            </a:r>
            <a:r>
              <a:rPr lang="en-GB" dirty="0">
                <a:solidFill>
                  <a:schemeClr val="dk1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(32));</a:t>
            </a:r>
            <a:endParaRPr dirty="0">
              <a:solidFill>
                <a:schemeClr val="dk1"/>
              </a:solidFill>
              <a:latin typeface="Courier" pitchFamily="2" charset="0"/>
              <a:ea typeface="Courier New"/>
              <a:cs typeface="Courier New"/>
              <a:sym typeface="Courier New"/>
            </a:endParaRPr>
          </a:p>
          <a:p>
            <a:pPr marL="342900" lvl="0" indent="-342900" algn="l" rtl="0">
              <a:spcBef>
                <a:spcPts val="320"/>
              </a:spcBef>
              <a:spcAft>
                <a:spcPts val="0"/>
              </a:spcAft>
              <a:buNone/>
            </a:pPr>
            <a:r>
              <a:rPr lang="en-GB" dirty="0" err="1">
                <a:solidFill>
                  <a:schemeClr val="dk1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DFEVar</a:t>
            </a:r>
            <a:r>
              <a:rPr lang="en-GB" dirty="0">
                <a:solidFill>
                  <a:schemeClr val="dk1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 B = A + </a:t>
            </a:r>
            <a:r>
              <a:rPr lang="en-GB" dirty="0" err="1">
                <a:solidFill>
                  <a:schemeClr val="dk1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i</a:t>
            </a:r>
            <a:r>
              <a:rPr lang="en-GB" dirty="0">
                <a:solidFill>
                  <a:schemeClr val="dk1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*100 + j;</a:t>
            </a:r>
            <a:endParaRPr dirty="0">
              <a:solidFill>
                <a:schemeClr val="dk1"/>
              </a:solidFill>
              <a:latin typeface="Courier" pitchFamily="2" charset="0"/>
              <a:ea typeface="Courier New"/>
              <a:cs typeface="Courier New"/>
              <a:sym typeface="Courier New"/>
            </a:endParaRPr>
          </a:p>
          <a:p>
            <a:pPr marL="342900" lvl="0" indent="-342900" algn="l" rtl="0">
              <a:spcBef>
                <a:spcPts val="320"/>
              </a:spcBef>
              <a:spcAft>
                <a:spcPts val="0"/>
              </a:spcAft>
              <a:buNone/>
            </a:pPr>
            <a:r>
              <a:rPr lang="en-GB" dirty="0" err="1">
                <a:solidFill>
                  <a:schemeClr val="dk1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io.output</a:t>
            </a:r>
            <a:r>
              <a:rPr lang="en-GB" dirty="0">
                <a:solidFill>
                  <a:schemeClr val="dk1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(”output” , B , </a:t>
            </a:r>
            <a:r>
              <a:rPr lang="en-GB" dirty="0" err="1">
                <a:solidFill>
                  <a:schemeClr val="dk1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dfeUInt</a:t>
            </a:r>
            <a:r>
              <a:rPr lang="en-GB" dirty="0">
                <a:solidFill>
                  <a:schemeClr val="dk1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(32));</a:t>
            </a:r>
            <a:endParaRPr dirty="0">
              <a:solidFill>
                <a:schemeClr val="dk1"/>
              </a:solidFill>
              <a:latin typeface="Courier" pitchFamily="2" charset="0"/>
              <a:ea typeface="Courier New"/>
              <a:cs typeface="Courier New"/>
              <a:sym typeface="Courier New"/>
            </a:endParaRPr>
          </a:p>
          <a:p>
            <a:pPr marL="342900" lvl="0" indent="-165100" algn="l" rtl="0"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  <a:latin typeface="Courier" pitchFamily="2" charset="0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Courier" pitchFamily="2" charset="0"/>
              <a:ea typeface="Courier New"/>
              <a:cs typeface="Courier New"/>
              <a:sym typeface="Courier New"/>
            </a:endParaRPr>
          </a:p>
        </p:txBody>
      </p:sp>
      <p:sp>
        <p:nvSpPr>
          <p:cNvPr id="18" name="Google Shape;2447;p121">
            <a:extLst>
              <a:ext uri="{FF2B5EF4-FFF2-40B4-BE49-F238E27FC236}">
                <a16:creationId xmlns:a16="http://schemas.microsoft.com/office/drawing/2014/main" id="{4F7F48E9-0696-F846-96AB-5CAF0B584659}"/>
              </a:ext>
            </a:extLst>
          </p:cNvPr>
          <p:cNvSpPr/>
          <p:nvPr/>
        </p:nvSpPr>
        <p:spPr>
          <a:xfrm>
            <a:off x="7629219" y="1484183"/>
            <a:ext cx="568500" cy="379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60000" y="120000"/>
                </a:lnTo>
                <a:lnTo>
                  <a:pt x="120000" y="0"/>
                </a:lnTo>
                <a:close/>
              </a:path>
            </a:pathLst>
          </a:custGeom>
          <a:gradFill>
            <a:gsLst>
              <a:gs pos="0">
                <a:srgbClr val="7A7A7A"/>
              </a:gs>
              <a:gs pos="80000">
                <a:srgbClr val="A0A0A0"/>
              </a:gs>
              <a:gs pos="100000">
                <a:srgbClr val="A1A1A1"/>
              </a:gs>
            </a:gsLst>
            <a:lin ang="16200038" scaled="0"/>
          </a:gradFill>
          <a:ln w="9525" cap="flat" cmpd="sng">
            <a:solidFill>
              <a:srgbClr val="A2A2A2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  <a:latin typeface="Raleway" panose="020B0503030101060003" pitchFamily="34" charset="77"/>
                <a:ea typeface="Calibri"/>
                <a:cs typeface="Calibri"/>
                <a:sym typeface="Calibri"/>
              </a:rPr>
              <a:t>A</a:t>
            </a:r>
            <a:endParaRPr dirty="0">
              <a:latin typeface="Raleway" panose="020B0503030101060003" pitchFamily="34" charset="77"/>
            </a:endParaRPr>
          </a:p>
        </p:txBody>
      </p:sp>
      <p:sp>
        <p:nvSpPr>
          <p:cNvPr id="19" name="Google Shape;2448;p121">
            <a:extLst>
              <a:ext uri="{FF2B5EF4-FFF2-40B4-BE49-F238E27FC236}">
                <a16:creationId xmlns:a16="http://schemas.microsoft.com/office/drawing/2014/main" id="{F8550D00-1313-BA45-9C07-97ED107298B1}"/>
              </a:ext>
            </a:extLst>
          </p:cNvPr>
          <p:cNvSpPr/>
          <p:nvPr/>
        </p:nvSpPr>
        <p:spPr>
          <a:xfrm>
            <a:off x="7680405" y="2685704"/>
            <a:ext cx="504900" cy="495600"/>
          </a:xfrm>
          <a:prstGeom prst="ellipse">
            <a:avLst/>
          </a:prstGeom>
          <a:gradFill>
            <a:gsLst>
              <a:gs pos="0">
                <a:srgbClr val="7A7A7A"/>
              </a:gs>
              <a:gs pos="80000">
                <a:srgbClr val="A0A0A0"/>
              </a:gs>
              <a:gs pos="100000">
                <a:srgbClr val="A1A1A1"/>
              </a:gs>
            </a:gsLst>
            <a:lin ang="16200038" scaled="0"/>
          </a:gradFill>
          <a:ln w="9525" cap="flat" cmpd="sng">
            <a:solidFill>
              <a:srgbClr val="A2A2A2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rgbClr val="FFFFFF"/>
                </a:solidFill>
                <a:latin typeface="Raleway" panose="020B0503030101060003" pitchFamily="34" charset="77"/>
                <a:ea typeface="Calibri"/>
                <a:cs typeface="Calibri"/>
                <a:sym typeface="Calibri"/>
              </a:rPr>
              <a:t>+</a:t>
            </a:r>
            <a:endParaRPr dirty="0">
              <a:latin typeface="Raleway" panose="020B0503030101060003" pitchFamily="34" charset="77"/>
            </a:endParaRPr>
          </a:p>
        </p:txBody>
      </p:sp>
      <p:cxnSp>
        <p:nvCxnSpPr>
          <p:cNvPr id="20" name="Google Shape;2449;p121">
            <a:extLst>
              <a:ext uri="{FF2B5EF4-FFF2-40B4-BE49-F238E27FC236}">
                <a16:creationId xmlns:a16="http://schemas.microsoft.com/office/drawing/2014/main" id="{4FFF9D23-BE79-9142-95A8-652AF07596F2}"/>
              </a:ext>
            </a:extLst>
          </p:cNvPr>
          <p:cNvCxnSpPr>
            <a:stCxn id="19" idx="4"/>
          </p:cNvCxnSpPr>
          <p:nvPr/>
        </p:nvCxnSpPr>
        <p:spPr>
          <a:xfrm>
            <a:off x="7932855" y="3181304"/>
            <a:ext cx="2700" cy="965700"/>
          </a:xfrm>
          <a:prstGeom prst="straightConnector1">
            <a:avLst/>
          </a:prstGeom>
          <a:noFill/>
          <a:ln w="25400" cap="flat" cmpd="sng">
            <a:solidFill>
              <a:srgbClr val="333333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650"/>
              </a:srgbClr>
            </a:outerShdw>
          </a:effectLst>
        </p:spPr>
      </p:cxnSp>
      <p:cxnSp>
        <p:nvCxnSpPr>
          <p:cNvPr id="21" name="Google Shape;2450;p121">
            <a:extLst>
              <a:ext uri="{FF2B5EF4-FFF2-40B4-BE49-F238E27FC236}">
                <a16:creationId xmlns:a16="http://schemas.microsoft.com/office/drawing/2014/main" id="{2DFD491E-37B0-F643-9C95-4A3F536045E3}"/>
              </a:ext>
            </a:extLst>
          </p:cNvPr>
          <p:cNvCxnSpPr>
            <a:stCxn id="18" idx="1"/>
            <a:endCxn id="19" idx="0"/>
          </p:cNvCxnSpPr>
          <p:nvPr/>
        </p:nvCxnSpPr>
        <p:spPr>
          <a:xfrm>
            <a:off x="7912755" y="1864004"/>
            <a:ext cx="20100" cy="821700"/>
          </a:xfrm>
          <a:prstGeom prst="straightConnector1">
            <a:avLst/>
          </a:prstGeom>
          <a:noFill/>
          <a:ln w="25400" cap="flat" cmpd="sng">
            <a:solidFill>
              <a:srgbClr val="333333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650"/>
              </a:srgbClr>
            </a:outerShdw>
          </a:effectLst>
        </p:spPr>
      </p:cxnSp>
      <p:sp>
        <p:nvSpPr>
          <p:cNvPr id="22" name="Google Shape;2451;p121">
            <a:extLst>
              <a:ext uri="{FF2B5EF4-FFF2-40B4-BE49-F238E27FC236}">
                <a16:creationId xmlns:a16="http://schemas.microsoft.com/office/drawing/2014/main" id="{6D62F7EE-7FB7-6C4D-A989-3F8703E8B619}"/>
              </a:ext>
            </a:extLst>
          </p:cNvPr>
          <p:cNvSpPr/>
          <p:nvPr/>
        </p:nvSpPr>
        <p:spPr>
          <a:xfrm>
            <a:off x="7665588" y="4147196"/>
            <a:ext cx="541500" cy="414900"/>
          </a:xfrm>
          <a:prstGeom prst="triangle">
            <a:avLst>
              <a:gd name="adj" fmla="val 50000"/>
            </a:avLst>
          </a:prstGeom>
          <a:gradFill>
            <a:gsLst>
              <a:gs pos="0">
                <a:srgbClr val="7A7A7A"/>
              </a:gs>
              <a:gs pos="80000">
                <a:srgbClr val="A0A0A0"/>
              </a:gs>
              <a:gs pos="100000">
                <a:srgbClr val="A1A1A1"/>
              </a:gs>
            </a:gsLst>
            <a:lin ang="16200038" scaled="0"/>
          </a:gradFill>
          <a:ln w="9525" cap="flat" cmpd="sng">
            <a:solidFill>
              <a:srgbClr val="A2A2A2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  <a:latin typeface="Raleway" panose="020B0503030101060003" pitchFamily="34" charset="77"/>
                <a:ea typeface="Calibri"/>
                <a:cs typeface="Calibri"/>
                <a:sym typeface="Calibri"/>
              </a:rPr>
              <a:t>B</a:t>
            </a:r>
            <a:endParaRPr dirty="0">
              <a:latin typeface="Raleway" panose="020B0503030101060003" pitchFamily="34" charset="77"/>
            </a:endParaRPr>
          </a:p>
        </p:txBody>
      </p:sp>
      <p:sp>
        <p:nvSpPr>
          <p:cNvPr id="23" name="Google Shape;2452;p121">
            <a:extLst>
              <a:ext uri="{FF2B5EF4-FFF2-40B4-BE49-F238E27FC236}">
                <a16:creationId xmlns:a16="http://schemas.microsoft.com/office/drawing/2014/main" id="{F696BA38-EA04-5C47-A102-7DB2CC2CA4DE}"/>
              </a:ext>
            </a:extLst>
          </p:cNvPr>
          <p:cNvSpPr/>
          <p:nvPr/>
        </p:nvSpPr>
        <p:spPr>
          <a:xfrm>
            <a:off x="6946290" y="1336013"/>
            <a:ext cx="531900" cy="531900"/>
          </a:xfrm>
          <a:prstGeom prst="octagon">
            <a:avLst>
              <a:gd name="adj" fmla="val 29287"/>
            </a:avLst>
          </a:prstGeom>
          <a:gradFill>
            <a:gsLst>
              <a:gs pos="0">
                <a:srgbClr val="7A7A7A"/>
              </a:gs>
              <a:gs pos="80000">
                <a:srgbClr val="A0A0A0"/>
              </a:gs>
              <a:gs pos="100000">
                <a:srgbClr val="A1A1A1"/>
              </a:gs>
            </a:gsLst>
            <a:lin ang="16200038" scaled="0"/>
          </a:gradFill>
          <a:ln w="9525" cap="flat" cmpd="sng">
            <a:solidFill>
              <a:srgbClr val="A2A2A2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  <a:latin typeface="Raleway" panose="020B0503030101060003" pitchFamily="34" charset="77"/>
                <a:ea typeface="Calibri"/>
                <a:cs typeface="Calibri"/>
                <a:sym typeface="Calibri"/>
              </a:rPr>
              <a:t>j</a:t>
            </a:r>
            <a:endParaRPr dirty="0">
              <a:latin typeface="Raleway" panose="020B0503030101060003" pitchFamily="34" charset="77"/>
            </a:endParaRPr>
          </a:p>
        </p:txBody>
      </p:sp>
      <p:sp>
        <p:nvSpPr>
          <p:cNvPr id="24" name="Google Shape;2453;p121">
            <a:extLst>
              <a:ext uri="{FF2B5EF4-FFF2-40B4-BE49-F238E27FC236}">
                <a16:creationId xmlns:a16="http://schemas.microsoft.com/office/drawing/2014/main" id="{DCB7E54B-FAB0-1742-826D-18A605A59774}"/>
              </a:ext>
            </a:extLst>
          </p:cNvPr>
          <p:cNvSpPr/>
          <p:nvPr/>
        </p:nvSpPr>
        <p:spPr>
          <a:xfrm>
            <a:off x="5633092" y="1378439"/>
            <a:ext cx="489000" cy="468600"/>
          </a:xfrm>
          <a:prstGeom prst="rect">
            <a:avLst/>
          </a:prstGeom>
          <a:gradFill>
            <a:gsLst>
              <a:gs pos="0">
                <a:srgbClr val="7A7A7A"/>
              </a:gs>
              <a:gs pos="80000">
                <a:srgbClr val="A0A0A0"/>
              </a:gs>
              <a:gs pos="100000">
                <a:srgbClr val="A1A1A1"/>
              </a:gs>
            </a:gsLst>
            <a:lin ang="16200038" scaled="0"/>
          </a:gradFill>
          <a:ln w="9525" cap="flat" cmpd="sng">
            <a:solidFill>
              <a:srgbClr val="A2A2A2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  <a:latin typeface="Raleway" panose="020B0503030101060003" pitchFamily="34" charset="77"/>
                <a:ea typeface="Calibri"/>
                <a:cs typeface="Calibri"/>
                <a:sym typeface="Calibri"/>
              </a:rPr>
              <a:t>100</a:t>
            </a:r>
            <a:endParaRPr dirty="0">
              <a:latin typeface="Raleway" panose="020B0503030101060003" pitchFamily="34" charset="77"/>
            </a:endParaRPr>
          </a:p>
        </p:txBody>
      </p:sp>
      <p:sp>
        <p:nvSpPr>
          <p:cNvPr id="25" name="Google Shape;2454;p121">
            <a:extLst>
              <a:ext uri="{FF2B5EF4-FFF2-40B4-BE49-F238E27FC236}">
                <a16:creationId xmlns:a16="http://schemas.microsoft.com/office/drawing/2014/main" id="{F902B435-14EC-8F4D-BAAA-612A7A2DF5E2}"/>
              </a:ext>
            </a:extLst>
          </p:cNvPr>
          <p:cNvSpPr/>
          <p:nvPr/>
        </p:nvSpPr>
        <p:spPr>
          <a:xfrm>
            <a:off x="6345528" y="1346789"/>
            <a:ext cx="531900" cy="531900"/>
          </a:xfrm>
          <a:prstGeom prst="octagon">
            <a:avLst>
              <a:gd name="adj" fmla="val 29287"/>
            </a:avLst>
          </a:prstGeom>
          <a:gradFill>
            <a:gsLst>
              <a:gs pos="0">
                <a:srgbClr val="7A7A7A"/>
              </a:gs>
              <a:gs pos="80000">
                <a:srgbClr val="A0A0A0"/>
              </a:gs>
              <a:gs pos="100000">
                <a:srgbClr val="A1A1A1"/>
              </a:gs>
            </a:gsLst>
            <a:lin ang="16200038" scaled="0"/>
          </a:gradFill>
          <a:ln w="9525" cap="flat" cmpd="sng">
            <a:solidFill>
              <a:srgbClr val="A2A2A2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>
                <a:solidFill>
                  <a:srgbClr val="FFFFFF"/>
                </a:solidFill>
                <a:latin typeface="Raleway" panose="020B0503030101060003" pitchFamily="34" charset="77"/>
                <a:ea typeface="Calibri"/>
                <a:cs typeface="Calibri"/>
                <a:sym typeface="Calibri"/>
              </a:rPr>
              <a:t>i</a:t>
            </a:r>
            <a:endParaRPr dirty="0">
              <a:latin typeface="Raleway" panose="020B0503030101060003" pitchFamily="34" charset="77"/>
            </a:endParaRPr>
          </a:p>
        </p:txBody>
      </p:sp>
      <p:cxnSp>
        <p:nvCxnSpPr>
          <p:cNvPr id="26" name="Google Shape;2455;p121">
            <a:extLst>
              <a:ext uri="{FF2B5EF4-FFF2-40B4-BE49-F238E27FC236}">
                <a16:creationId xmlns:a16="http://schemas.microsoft.com/office/drawing/2014/main" id="{596D0134-0A4E-D446-86FC-E9613E363906}"/>
              </a:ext>
            </a:extLst>
          </p:cNvPr>
          <p:cNvCxnSpPr>
            <a:stCxn id="25" idx="2"/>
            <a:endCxn id="23" idx="2"/>
          </p:cNvCxnSpPr>
          <p:nvPr/>
        </p:nvCxnSpPr>
        <p:spPr>
          <a:xfrm rot="-5400000">
            <a:off x="7016701" y="1572839"/>
            <a:ext cx="10800" cy="600900"/>
          </a:xfrm>
          <a:prstGeom prst="bentConnector3">
            <a:avLst>
              <a:gd name="adj1" fmla="val 6383687"/>
            </a:avLst>
          </a:prstGeom>
          <a:noFill/>
          <a:ln w="25400" cap="flat" cmpd="sng">
            <a:solidFill>
              <a:srgbClr val="333333"/>
            </a:solidFill>
            <a:prstDash val="dot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650"/>
              </a:srgbClr>
            </a:outerShdw>
          </a:effectLst>
        </p:spPr>
      </p:cxnSp>
      <p:sp>
        <p:nvSpPr>
          <p:cNvPr id="27" name="Google Shape;2456;p121">
            <a:extLst>
              <a:ext uri="{FF2B5EF4-FFF2-40B4-BE49-F238E27FC236}">
                <a16:creationId xmlns:a16="http://schemas.microsoft.com/office/drawing/2014/main" id="{3F26107B-6F65-8A44-8318-5B40EFBBCEDA}"/>
              </a:ext>
            </a:extLst>
          </p:cNvPr>
          <p:cNvSpPr/>
          <p:nvPr/>
        </p:nvSpPr>
        <p:spPr>
          <a:xfrm>
            <a:off x="6943596" y="2685704"/>
            <a:ext cx="504900" cy="495600"/>
          </a:xfrm>
          <a:prstGeom prst="ellipse">
            <a:avLst/>
          </a:prstGeom>
          <a:gradFill>
            <a:gsLst>
              <a:gs pos="0">
                <a:srgbClr val="7A7A7A"/>
              </a:gs>
              <a:gs pos="80000">
                <a:srgbClr val="A0A0A0"/>
              </a:gs>
              <a:gs pos="100000">
                <a:srgbClr val="A1A1A1"/>
              </a:gs>
            </a:gsLst>
            <a:lin ang="16200038" scaled="0"/>
          </a:gradFill>
          <a:ln w="9525" cap="flat" cmpd="sng">
            <a:solidFill>
              <a:srgbClr val="A2A2A2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rgbClr val="FFFFFF"/>
                </a:solidFill>
                <a:latin typeface="Raleway" panose="020B0503030101060003" pitchFamily="34" charset="77"/>
                <a:ea typeface="Calibri"/>
                <a:cs typeface="Calibri"/>
                <a:sym typeface="Calibri"/>
              </a:rPr>
              <a:t>+</a:t>
            </a:r>
            <a:endParaRPr dirty="0">
              <a:latin typeface="Raleway" panose="020B0503030101060003" pitchFamily="34" charset="77"/>
            </a:endParaRPr>
          </a:p>
        </p:txBody>
      </p:sp>
      <p:cxnSp>
        <p:nvCxnSpPr>
          <p:cNvPr id="28" name="Google Shape;2457;p121">
            <a:extLst>
              <a:ext uri="{FF2B5EF4-FFF2-40B4-BE49-F238E27FC236}">
                <a16:creationId xmlns:a16="http://schemas.microsoft.com/office/drawing/2014/main" id="{8C6F5A49-3AA7-634D-8EA9-EA0FAEBBAB93}"/>
              </a:ext>
            </a:extLst>
          </p:cNvPr>
          <p:cNvCxnSpPr>
            <a:stCxn id="27" idx="6"/>
            <a:endCxn id="19" idx="2"/>
          </p:cNvCxnSpPr>
          <p:nvPr/>
        </p:nvCxnSpPr>
        <p:spPr>
          <a:xfrm>
            <a:off x="7448496" y="2933504"/>
            <a:ext cx="231900" cy="0"/>
          </a:xfrm>
          <a:prstGeom prst="straightConnector1">
            <a:avLst/>
          </a:prstGeom>
          <a:noFill/>
          <a:ln w="25400" cap="flat" cmpd="sng">
            <a:solidFill>
              <a:srgbClr val="333333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650"/>
              </a:srgbClr>
            </a:outerShdw>
          </a:effectLst>
        </p:spPr>
      </p:cxnSp>
      <p:cxnSp>
        <p:nvCxnSpPr>
          <p:cNvPr id="29" name="Google Shape;2458;p121">
            <a:extLst>
              <a:ext uri="{FF2B5EF4-FFF2-40B4-BE49-F238E27FC236}">
                <a16:creationId xmlns:a16="http://schemas.microsoft.com/office/drawing/2014/main" id="{E8295641-AB1E-E149-A434-F099153AB7E5}"/>
              </a:ext>
            </a:extLst>
          </p:cNvPr>
          <p:cNvCxnSpPr>
            <a:cxnSpLocks/>
            <a:stCxn id="23" idx="2"/>
            <a:endCxn id="27" idx="0"/>
          </p:cNvCxnSpPr>
          <p:nvPr/>
        </p:nvCxnSpPr>
        <p:spPr>
          <a:xfrm flipH="1">
            <a:off x="7196046" y="1867913"/>
            <a:ext cx="126366" cy="817791"/>
          </a:xfrm>
          <a:prstGeom prst="straightConnector1">
            <a:avLst/>
          </a:prstGeom>
          <a:noFill/>
          <a:ln w="25400" cap="flat" cmpd="sng">
            <a:solidFill>
              <a:srgbClr val="333333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650"/>
              </a:srgbClr>
            </a:outerShdw>
          </a:effectLst>
        </p:spPr>
      </p:cxnSp>
      <p:sp>
        <p:nvSpPr>
          <p:cNvPr id="30" name="Google Shape;2459;p121">
            <a:extLst>
              <a:ext uri="{FF2B5EF4-FFF2-40B4-BE49-F238E27FC236}">
                <a16:creationId xmlns:a16="http://schemas.microsoft.com/office/drawing/2014/main" id="{8874ED25-F9DC-5542-8A8B-2386E79AA245}"/>
              </a:ext>
            </a:extLst>
          </p:cNvPr>
          <p:cNvSpPr/>
          <p:nvPr/>
        </p:nvSpPr>
        <p:spPr>
          <a:xfrm>
            <a:off x="6042454" y="2114577"/>
            <a:ext cx="504900" cy="495600"/>
          </a:xfrm>
          <a:prstGeom prst="ellipse">
            <a:avLst/>
          </a:prstGeom>
          <a:gradFill>
            <a:gsLst>
              <a:gs pos="0">
                <a:srgbClr val="7A7A7A"/>
              </a:gs>
              <a:gs pos="80000">
                <a:srgbClr val="A0A0A0"/>
              </a:gs>
              <a:gs pos="100000">
                <a:srgbClr val="A1A1A1"/>
              </a:gs>
            </a:gsLst>
            <a:lin ang="16200038" scaled="0"/>
          </a:gradFill>
          <a:ln w="9525" cap="flat" cmpd="sng">
            <a:solidFill>
              <a:srgbClr val="A2A2A2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rgbClr val="FFFFFF"/>
                </a:solidFill>
                <a:latin typeface="Raleway" panose="020B0503030101060003" pitchFamily="34" charset="77"/>
                <a:ea typeface="Calibri"/>
                <a:cs typeface="Calibri"/>
                <a:sym typeface="Calibri"/>
              </a:rPr>
              <a:t>*</a:t>
            </a:r>
            <a:endParaRPr dirty="0">
              <a:latin typeface="Raleway" panose="020B0503030101060003" pitchFamily="34" charset="77"/>
            </a:endParaRPr>
          </a:p>
        </p:txBody>
      </p:sp>
      <p:cxnSp>
        <p:nvCxnSpPr>
          <p:cNvPr id="31" name="Google Shape;2460;p121">
            <a:extLst>
              <a:ext uri="{FF2B5EF4-FFF2-40B4-BE49-F238E27FC236}">
                <a16:creationId xmlns:a16="http://schemas.microsoft.com/office/drawing/2014/main" id="{B5C94A88-1263-4B47-9E88-5FB7A1C6D970}"/>
              </a:ext>
            </a:extLst>
          </p:cNvPr>
          <p:cNvCxnSpPr>
            <a:cxnSpLocks/>
            <a:stCxn id="24" idx="2"/>
            <a:endCxn id="30" idx="2"/>
          </p:cNvCxnSpPr>
          <p:nvPr/>
        </p:nvCxnSpPr>
        <p:spPr>
          <a:xfrm rot="16200000" flipH="1">
            <a:off x="5702354" y="2022277"/>
            <a:ext cx="515338" cy="164862"/>
          </a:xfrm>
          <a:prstGeom prst="bentConnector2">
            <a:avLst/>
          </a:prstGeom>
          <a:noFill/>
          <a:ln w="25400" cap="flat" cmpd="sng">
            <a:solidFill>
              <a:srgbClr val="333333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650"/>
              </a:srgbClr>
            </a:outerShdw>
          </a:effectLst>
        </p:spPr>
      </p:cxnSp>
      <p:cxnSp>
        <p:nvCxnSpPr>
          <p:cNvPr id="32" name="Google Shape;2461;p121">
            <a:extLst>
              <a:ext uri="{FF2B5EF4-FFF2-40B4-BE49-F238E27FC236}">
                <a16:creationId xmlns:a16="http://schemas.microsoft.com/office/drawing/2014/main" id="{6F800C26-5F14-C645-9F8A-F812D7D6CA0C}"/>
              </a:ext>
            </a:extLst>
          </p:cNvPr>
          <p:cNvCxnSpPr>
            <a:stCxn id="25" idx="2"/>
            <a:endCxn id="30" idx="6"/>
          </p:cNvCxnSpPr>
          <p:nvPr/>
        </p:nvCxnSpPr>
        <p:spPr>
          <a:xfrm rot="5400000">
            <a:off x="6392701" y="2033339"/>
            <a:ext cx="483600" cy="174300"/>
          </a:xfrm>
          <a:prstGeom prst="bentConnector2">
            <a:avLst/>
          </a:prstGeom>
          <a:noFill/>
          <a:ln w="25400" cap="flat" cmpd="sng">
            <a:solidFill>
              <a:srgbClr val="333333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650"/>
              </a:srgbClr>
            </a:outerShdw>
          </a:effectLst>
        </p:spPr>
      </p:cxnSp>
      <p:cxnSp>
        <p:nvCxnSpPr>
          <p:cNvPr id="33" name="Google Shape;2462;p121">
            <a:extLst>
              <a:ext uri="{FF2B5EF4-FFF2-40B4-BE49-F238E27FC236}">
                <a16:creationId xmlns:a16="http://schemas.microsoft.com/office/drawing/2014/main" id="{80BE770E-8692-5E43-A1F3-D1EF906B7ABF}"/>
              </a:ext>
            </a:extLst>
          </p:cNvPr>
          <p:cNvCxnSpPr>
            <a:stCxn id="30" idx="4"/>
            <a:endCxn id="27" idx="2"/>
          </p:cNvCxnSpPr>
          <p:nvPr/>
        </p:nvCxnSpPr>
        <p:spPr>
          <a:xfrm rot="-5400000" flipH="1">
            <a:off x="6457504" y="2447577"/>
            <a:ext cx="323400" cy="648600"/>
          </a:xfrm>
          <a:prstGeom prst="bentConnector2">
            <a:avLst/>
          </a:prstGeom>
          <a:noFill/>
          <a:ln w="25400" cap="flat" cmpd="sng">
            <a:solidFill>
              <a:srgbClr val="333333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65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396089982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2483;p123">
            <a:extLst>
              <a:ext uri="{FF2B5EF4-FFF2-40B4-BE49-F238E27FC236}">
                <a16:creationId xmlns:a16="http://schemas.microsoft.com/office/drawing/2014/main" id="{21FF5E80-348A-FD4B-B05F-B254D5A24EDA}"/>
              </a:ext>
            </a:extLst>
          </p:cNvPr>
          <p:cNvSpPr/>
          <p:nvPr/>
        </p:nvSpPr>
        <p:spPr>
          <a:xfrm>
            <a:off x="1694520" y="2517908"/>
            <a:ext cx="255000" cy="255000"/>
          </a:xfrm>
          <a:prstGeom prst="ellipse">
            <a:avLst/>
          </a:prstGeom>
          <a:gradFill>
            <a:gsLst>
              <a:gs pos="0">
                <a:srgbClr val="7A7A7A"/>
              </a:gs>
              <a:gs pos="80000">
                <a:srgbClr val="A0A0A0"/>
              </a:gs>
              <a:gs pos="100000">
                <a:srgbClr val="A1A1A1"/>
              </a:gs>
            </a:gsLst>
            <a:lin ang="16200038" scaled="0"/>
          </a:gradFill>
          <a:ln w="9525" cap="flat" cmpd="sng">
            <a:solidFill>
              <a:srgbClr val="A2A2A2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  <a:latin typeface="Raleway" panose="020B0503030101060003" pitchFamily="34" charset="77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2484;p123">
            <a:extLst>
              <a:ext uri="{FF2B5EF4-FFF2-40B4-BE49-F238E27FC236}">
                <a16:creationId xmlns:a16="http://schemas.microsoft.com/office/drawing/2014/main" id="{2E08DF21-779E-DA43-8F36-0C9A21D9690A}"/>
              </a:ext>
            </a:extLst>
          </p:cNvPr>
          <p:cNvSpPr/>
          <p:nvPr/>
        </p:nvSpPr>
        <p:spPr>
          <a:xfrm>
            <a:off x="1320945" y="2517908"/>
            <a:ext cx="255000" cy="255000"/>
          </a:xfrm>
          <a:prstGeom prst="ellipse">
            <a:avLst/>
          </a:prstGeom>
          <a:gradFill>
            <a:gsLst>
              <a:gs pos="0">
                <a:srgbClr val="7A7A7A"/>
              </a:gs>
              <a:gs pos="80000">
                <a:srgbClr val="A0A0A0"/>
              </a:gs>
              <a:gs pos="100000">
                <a:srgbClr val="A1A1A1"/>
              </a:gs>
            </a:gsLst>
            <a:lin ang="16200038" scaled="0"/>
          </a:gradFill>
          <a:ln w="9525" cap="flat" cmpd="sng">
            <a:solidFill>
              <a:srgbClr val="A2A2A2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  <a:latin typeface="Raleway" panose="020B0503030101060003" pitchFamily="34" charset="77"/>
              <a:ea typeface="Calibri"/>
              <a:cs typeface="Calibri"/>
              <a:sym typeface="Calibri"/>
            </a:endParaRPr>
          </a:p>
        </p:txBody>
      </p:sp>
      <p:cxnSp>
        <p:nvCxnSpPr>
          <p:cNvPr id="20" name="Google Shape;2494;p123">
            <a:extLst>
              <a:ext uri="{FF2B5EF4-FFF2-40B4-BE49-F238E27FC236}">
                <a16:creationId xmlns:a16="http://schemas.microsoft.com/office/drawing/2014/main" id="{F943055D-DE92-4A44-9735-356109511D3A}"/>
              </a:ext>
            </a:extLst>
          </p:cNvPr>
          <p:cNvCxnSpPr>
            <a:stCxn id="18" idx="1"/>
            <a:endCxn id="19" idx="7"/>
          </p:cNvCxnSpPr>
          <p:nvPr/>
        </p:nvCxnSpPr>
        <p:spPr>
          <a:xfrm rot="5400000">
            <a:off x="1634964" y="2458952"/>
            <a:ext cx="600" cy="193200"/>
          </a:xfrm>
          <a:prstGeom prst="curvedConnector3">
            <a:avLst>
              <a:gd name="adj1" fmla="val -48474297"/>
            </a:avLst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stealth" w="med" len="med"/>
          </a:ln>
          <a:effectLst>
            <a:outerShdw blurRad="40000" dist="20000" dir="5400000" rotWithShape="0">
              <a:srgbClr val="000000">
                <a:alpha val="37650"/>
              </a:srgbClr>
            </a:outerShdw>
          </a:effectLst>
        </p:spPr>
      </p:cxnSp>
      <p:cxnSp>
        <p:nvCxnSpPr>
          <p:cNvPr id="21" name="Google Shape;2495;p123">
            <a:extLst>
              <a:ext uri="{FF2B5EF4-FFF2-40B4-BE49-F238E27FC236}">
                <a16:creationId xmlns:a16="http://schemas.microsoft.com/office/drawing/2014/main" id="{483020C4-4F77-924E-B549-7DB42EFE9212}"/>
              </a:ext>
            </a:extLst>
          </p:cNvPr>
          <p:cNvCxnSpPr/>
          <p:nvPr/>
        </p:nvCxnSpPr>
        <p:spPr>
          <a:xfrm>
            <a:off x="1543200" y="2731175"/>
            <a:ext cx="193200" cy="9000"/>
          </a:xfrm>
          <a:prstGeom prst="curvedConnector3">
            <a:avLst>
              <a:gd name="adj1" fmla="val 0"/>
            </a:avLst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stealth" w="med" len="med"/>
          </a:ln>
          <a:effectLst>
            <a:outerShdw blurRad="40000" dist="20000" dir="5400000" rotWithShape="0">
              <a:srgbClr val="000000">
                <a:alpha val="37650"/>
              </a:srgbClr>
            </a:outerShdw>
          </a:effectLst>
        </p:spPr>
      </p:cxnSp>
      <p:sp>
        <p:nvSpPr>
          <p:cNvPr id="17" name="Google Shape;2478;p122">
            <a:extLst>
              <a:ext uri="{FF2B5EF4-FFF2-40B4-BE49-F238E27FC236}">
                <a16:creationId xmlns:a16="http://schemas.microsoft.com/office/drawing/2014/main" id="{22791C18-3C9D-854C-80BA-390536BC1BE0}"/>
              </a:ext>
            </a:extLst>
          </p:cNvPr>
          <p:cNvSpPr/>
          <p:nvPr/>
        </p:nvSpPr>
        <p:spPr>
          <a:xfrm>
            <a:off x="644302" y="1414142"/>
            <a:ext cx="5729866" cy="4258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2875" rIns="0" bIns="182875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dirty="0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for (</a:t>
            </a:r>
            <a:r>
              <a:rPr lang="en-GB" sz="1300" dirty="0" err="1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i</a:t>
            </a:r>
            <a:r>
              <a:rPr lang="en-GB" sz="1300" dirty="0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 = 0; ; </a:t>
            </a:r>
            <a:r>
              <a:rPr lang="en-GB" sz="1300" dirty="0" err="1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i</a:t>
            </a:r>
            <a:r>
              <a:rPr lang="en-GB" sz="1300" dirty="0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 += 1)  {</a:t>
            </a:r>
            <a:endParaRPr sz="1300" dirty="0">
              <a:solidFill>
                <a:schemeClr val="dk1"/>
              </a:solidFill>
              <a:latin typeface="Raleway" panose="020B0503030101060003" pitchFamily="34" charset="77"/>
            </a:endParaRPr>
          </a:p>
          <a:p>
            <a:pPr marL="342900" lvl="0" indent="-342900" algn="l" rtl="0">
              <a:spcBef>
                <a:spcPts val="320"/>
              </a:spcBef>
              <a:spcAft>
                <a:spcPts val="0"/>
              </a:spcAft>
              <a:buNone/>
            </a:pPr>
            <a:r>
              <a:rPr lang="en-GB" sz="1300" dirty="0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   float d = input[</a:t>
            </a:r>
            <a:r>
              <a:rPr lang="en-GB" sz="1300" dirty="0" err="1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i</a:t>
            </a:r>
            <a:r>
              <a:rPr lang="en-GB" sz="1300" dirty="0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];</a:t>
            </a:r>
            <a:endParaRPr sz="1300" dirty="0">
              <a:solidFill>
                <a:schemeClr val="dk1"/>
              </a:solidFill>
              <a:latin typeface="Raleway" panose="020B0503030101060003" pitchFamily="34" charset="77"/>
            </a:endParaRPr>
          </a:p>
          <a:p>
            <a:pPr marL="342900" lvl="0" indent="-342900" algn="l" rtl="0">
              <a:spcBef>
                <a:spcPts val="320"/>
              </a:spcBef>
              <a:spcAft>
                <a:spcPts val="0"/>
              </a:spcAft>
              <a:buNone/>
            </a:pPr>
            <a:r>
              <a:rPr lang="en-GB" sz="1300" dirty="0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   float v = 2.91 – 2.0*d;</a:t>
            </a:r>
            <a:endParaRPr sz="1300" dirty="0">
              <a:solidFill>
                <a:schemeClr val="dk1"/>
              </a:solidFill>
              <a:latin typeface="Raleway" panose="020B0503030101060003" pitchFamily="34" charset="77"/>
            </a:endParaRPr>
          </a:p>
          <a:p>
            <a:pPr marL="342900" lvl="0" indent="-342900" algn="l" rtl="0">
              <a:spcBef>
                <a:spcPts val="320"/>
              </a:spcBef>
              <a:spcAft>
                <a:spcPts val="0"/>
              </a:spcAft>
              <a:buNone/>
            </a:pPr>
            <a:r>
              <a:rPr lang="en-GB" sz="1300" dirty="0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   for (</a:t>
            </a:r>
            <a:r>
              <a:rPr lang="en-GB" sz="1300" dirty="0" err="1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iter</a:t>
            </a:r>
            <a:r>
              <a:rPr lang="en-GB" sz="1300" dirty="0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=0; </a:t>
            </a:r>
            <a:r>
              <a:rPr lang="en-GB" sz="1300" dirty="0" err="1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iter</a:t>
            </a:r>
            <a:r>
              <a:rPr lang="en-GB" sz="1300" dirty="0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 &lt; 4; </a:t>
            </a:r>
            <a:r>
              <a:rPr lang="en-GB" sz="1300" dirty="0" err="1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iter</a:t>
            </a:r>
            <a:r>
              <a:rPr lang="en-GB" sz="1300" dirty="0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 += 1) </a:t>
            </a:r>
            <a:endParaRPr sz="1300" dirty="0">
              <a:solidFill>
                <a:schemeClr val="dk1"/>
              </a:solidFill>
              <a:latin typeface="Raleway" panose="020B0503030101060003" pitchFamily="34" charset="77"/>
            </a:endParaRPr>
          </a:p>
          <a:p>
            <a:pPr marL="342900" lvl="0" indent="-342900" algn="l" rtl="0">
              <a:spcBef>
                <a:spcPts val="320"/>
              </a:spcBef>
              <a:spcAft>
                <a:spcPts val="0"/>
              </a:spcAft>
              <a:buNone/>
            </a:pPr>
            <a:r>
              <a:rPr lang="en-GB" sz="1300" dirty="0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	    v = v * (2.0 - d * v);</a:t>
            </a:r>
            <a:endParaRPr sz="1300" dirty="0">
              <a:solidFill>
                <a:schemeClr val="dk1"/>
              </a:solidFill>
              <a:latin typeface="Raleway" panose="020B0503030101060003" pitchFamily="34" charset="77"/>
            </a:endParaRPr>
          </a:p>
          <a:p>
            <a:pPr marL="342900" lvl="0" indent="-342900" algn="l" rtl="0">
              <a:spcBef>
                <a:spcPts val="320"/>
              </a:spcBef>
              <a:spcAft>
                <a:spcPts val="0"/>
              </a:spcAft>
              <a:buNone/>
            </a:pPr>
            <a:r>
              <a:rPr lang="en-GB" sz="1300" dirty="0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   output[</a:t>
            </a:r>
            <a:r>
              <a:rPr lang="en-GB" sz="1300" dirty="0" err="1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i</a:t>
            </a:r>
            <a:r>
              <a:rPr lang="en-GB" sz="1300" dirty="0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] = v;</a:t>
            </a:r>
            <a:endParaRPr sz="1300" dirty="0">
              <a:solidFill>
                <a:schemeClr val="dk1"/>
              </a:solidFill>
              <a:latin typeface="Raleway" panose="020B0503030101060003" pitchFamily="34" charset="77"/>
            </a:endParaRPr>
          </a:p>
          <a:p>
            <a:pPr marL="342900" lvl="0" indent="-342900" algn="l" rtl="0">
              <a:spcBef>
                <a:spcPts val="320"/>
              </a:spcBef>
              <a:spcAft>
                <a:spcPts val="0"/>
              </a:spcAft>
              <a:buNone/>
            </a:pPr>
            <a:r>
              <a:rPr lang="en-GB" sz="1300" dirty="0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}</a:t>
            </a:r>
            <a:endParaRPr sz="1300" dirty="0">
              <a:solidFill>
                <a:srgbClr val="333333"/>
              </a:solidFill>
              <a:latin typeface="Courier" pitchFamily="2" charset="0"/>
              <a:ea typeface="Courier New"/>
              <a:cs typeface="Courier New"/>
              <a:sym typeface="Courier New"/>
            </a:endParaRPr>
          </a:p>
          <a:p>
            <a:pPr marL="342900" lvl="0" indent="-342900" algn="l" rtl="0">
              <a:spcBef>
                <a:spcPts val="320"/>
              </a:spcBef>
              <a:spcAft>
                <a:spcPts val="0"/>
              </a:spcAft>
              <a:buNone/>
            </a:pPr>
            <a:endParaRPr sz="1300" dirty="0">
              <a:solidFill>
                <a:srgbClr val="333333"/>
              </a:solidFill>
              <a:latin typeface="Courier" pitchFamily="2" charset="0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dirty="0" err="1">
                <a:solidFill>
                  <a:schemeClr val="dk1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DFEVar</a:t>
            </a:r>
            <a:r>
              <a:rPr lang="en-GB" sz="1300" dirty="0">
                <a:solidFill>
                  <a:schemeClr val="dk1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 d = </a:t>
            </a:r>
            <a:r>
              <a:rPr lang="en-GB" sz="1300" dirty="0" err="1">
                <a:solidFill>
                  <a:schemeClr val="dk1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io.input</a:t>
            </a:r>
            <a:r>
              <a:rPr lang="en-GB" sz="1300" dirty="0">
                <a:solidFill>
                  <a:schemeClr val="dk1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(”d”, </a:t>
            </a:r>
            <a:r>
              <a:rPr lang="en-GB" sz="1300" dirty="0" err="1">
                <a:solidFill>
                  <a:schemeClr val="dk1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dfeFix</a:t>
            </a:r>
            <a:r>
              <a:rPr lang="en-GB" sz="1300" dirty="0">
                <a:solidFill>
                  <a:schemeClr val="dk1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(24,12));</a:t>
            </a:r>
            <a:endParaRPr sz="1300" dirty="0">
              <a:solidFill>
                <a:schemeClr val="dk1"/>
              </a:solidFill>
              <a:latin typeface="Courier" pitchFamily="2" charset="0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dirty="0" err="1">
                <a:solidFill>
                  <a:schemeClr val="dk1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DFEVar</a:t>
            </a:r>
            <a:r>
              <a:rPr lang="en-GB" sz="1300" dirty="0">
                <a:solidFill>
                  <a:schemeClr val="dk1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 TWO = </a:t>
            </a:r>
            <a:r>
              <a:rPr lang="en-GB" sz="1300" dirty="0" err="1">
                <a:solidFill>
                  <a:schemeClr val="dk1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constant.var</a:t>
            </a:r>
            <a:r>
              <a:rPr lang="en-GB" sz="1300" dirty="0">
                <a:solidFill>
                  <a:schemeClr val="dk1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(</a:t>
            </a:r>
            <a:r>
              <a:rPr lang="en-GB" sz="1300" dirty="0" err="1">
                <a:solidFill>
                  <a:schemeClr val="dk1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dfeFix</a:t>
            </a:r>
            <a:r>
              <a:rPr lang="en-GB" sz="1300" dirty="0">
                <a:solidFill>
                  <a:schemeClr val="dk1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(24,12), 2.0);</a:t>
            </a:r>
            <a:endParaRPr sz="1300" dirty="0">
              <a:solidFill>
                <a:schemeClr val="dk1"/>
              </a:solidFill>
              <a:latin typeface="Courier" pitchFamily="2" charset="0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dirty="0" err="1">
                <a:solidFill>
                  <a:schemeClr val="dk1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DFEVar</a:t>
            </a:r>
            <a:r>
              <a:rPr lang="en-GB" sz="1300" dirty="0">
                <a:solidFill>
                  <a:schemeClr val="dk1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 v = </a:t>
            </a:r>
            <a:r>
              <a:rPr lang="en-GB" sz="1300" dirty="0" err="1">
                <a:solidFill>
                  <a:schemeClr val="dk1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constant.var</a:t>
            </a:r>
            <a:r>
              <a:rPr lang="en-GB" sz="1300" dirty="0">
                <a:solidFill>
                  <a:schemeClr val="dk1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(</a:t>
            </a:r>
            <a:r>
              <a:rPr lang="en-GB" sz="1300" dirty="0" err="1">
                <a:solidFill>
                  <a:schemeClr val="dk1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dfeFix</a:t>
            </a:r>
            <a:r>
              <a:rPr lang="en-GB" sz="1300" dirty="0">
                <a:solidFill>
                  <a:schemeClr val="dk1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(24,12), 2.91) − TWO*d;</a:t>
            </a:r>
            <a:endParaRPr sz="1300" dirty="0">
              <a:solidFill>
                <a:schemeClr val="dk1"/>
              </a:solidFill>
              <a:latin typeface="Courier" pitchFamily="2" charset="0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solidFill>
                <a:schemeClr val="dk1"/>
              </a:solidFill>
              <a:latin typeface="Courier" pitchFamily="2" charset="0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dirty="0">
                <a:solidFill>
                  <a:schemeClr val="dk1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for ( int iteration = 0; iteration &lt; 4; iteration += 1) {</a:t>
            </a:r>
            <a:endParaRPr sz="1300" dirty="0">
              <a:solidFill>
                <a:schemeClr val="dk1"/>
              </a:solidFill>
              <a:latin typeface="Courier" pitchFamily="2" charset="0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dirty="0">
                <a:solidFill>
                  <a:schemeClr val="dk1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	v = v*(TWO− d*v);</a:t>
            </a:r>
            <a:endParaRPr sz="1300" dirty="0">
              <a:solidFill>
                <a:schemeClr val="dk1"/>
              </a:solidFill>
              <a:latin typeface="Courier" pitchFamily="2" charset="0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dirty="0">
                <a:solidFill>
                  <a:schemeClr val="dk1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}</a:t>
            </a:r>
            <a:endParaRPr sz="1300" dirty="0">
              <a:solidFill>
                <a:schemeClr val="dk1"/>
              </a:solidFill>
              <a:latin typeface="Courier" pitchFamily="2" charset="0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dirty="0" err="1">
                <a:solidFill>
                  <a:schemeClr val="dk1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io.output</a:t>
            </a:r>
            <a:r>
              <a:rPr lang="en-GB" sz="1300" dirty="0">
                <a:solidFill>
                  <a:schemeClr val="dk1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(”output” , v, </a:t>
            </a:r>
            <a:r>
              <a:rPr lang="en-GB" sz="1300" dirty="0" err="1">
                <a:solidFill>
                  <a:schemeClr val="dk1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dfeFix</a:t>
            </a:r>
            <a:r>
              <a:rPr lang="en-GB" sz="1300" dirty="0">
                <a:solidFill>
                  <a:schemeClr val="dk1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(24,12));</a:t>
            </a:r>
            <a:endParaRPr sz="1300" dirty="0">
              <a:solidFill>
                <a:schemeClr val="dk1"/>
              </a:solidFill>
              <a:latin typeface="Courier" pitchFamily="2" charset="0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solidFill>
                <a:schemeClr val="dk1"/>
              </a:solidFill>
              <a:latin typeface="Courier" pitchFamily="2" charset="0"/>
              <a:ea typeface="Courier New"/>
              <a:cs typeface="Courier New"/>
              <a:sym typeface="Courier New"/>
            </a:endParaRPr>
          </a:p>
        </p:txBody>
      </p:sp>
      <p:sp>
        <p:nvSpPr>
          <p:cNvPr id="138" name="Google Shape;138;p28"/>
          <p:cNvSpPr/>
          <p:nvPr/>
        </p:nvSpPr>
        <p:spPr>
          <a:xfrm>
            <a:off x="789885" y="515754"/>
            <a:ext cx="7946152" cy="5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500" b="1" dirty="0">
                <a:solidFill>
                  <a:srgbClr val="595959"/>
                </a:solidFill>
                <a:latin typeface="Raleway"/>
                <a:ea typeface="Raleway"/>
                <a:cs typeface="Raleway"/>
                <a:sym typeface="Raleway"/>
              </a:rPr>
              <a:t>Kernel: </a:t>
            </a:r>
            <a:r>
              <a:rPr lang="en-GB" sz="3500" dirty="0">
                <a:solidFill>
                  <a:srgbClr val="595959"/>
                </a:solidFill>
                <a:latin typeface="Raleway"/>
                <a:ea typeface="Raleway"/>
                <a:cs typeface="Raleway"/>
                <a:sym typeface="Raleway"/>
              </a:rPr>
              <a:t>Unrolling with Dependence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latin typeface="Raleway" panose="020B0503030101060003" pitchFamily="34" charset="77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solidFill>
                <a:srgbClr val="7F7F7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40" name="Google Shape;140;p28"/>
          <p:cNvSpPr txBox="1"/>
          <p:nvPr/>
        </p:nvSpPr>
        <p:spPr>
          <a:xfrm>
            <a:off x="8475260" y="6356354"/>
            <a:ext cx="409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rgbClr val="888888"/>
                </a:solidFill>
                <a:latin typeface="Raleway" panose="020B0503030101060003" pitchFamily="34" charset="77"/>
                <a:ea typeface="Calibri"/>
                <a:cs typeface="Calibri"/>
                <a:sym typeface="Calibri"/>
              </a:rPr>
              <a:t>83</a:t>
            </a:fld>
            <a:endParaRPr sz="1200" dirty="0">
              <a:solidFill>
                <a:srgbClr val="888888"/>
              </a:solidFill>
              <a:latin typeface="Raleway" panose="020B0503030101060003" pitchFamily="34" charset="77"/>
              <a:ea typeface="Calibri"/>
              <a:cs typeface="Calibri"/>
              <a:sym typeface="Calibri"/>
            </a:endParaRPr>
          </a:p>
        </p:txBody>
      </p:sp>
      <p:pic>
        <p:nvPicPr>
          <p:cNvPr id="16" name="Google Shape;2470;p122" descr="Fig_unroll_graph">
            <a:extLst>
              <a:ext uri="{FF2B5EF4-FFF2-40B4-BE49-F238E27FC236}">
                <a16:creationId xmlns:a16="http://schemas.microsoft.com/office/drawing/2014/main" id="{7844CDC9-7AE0-7547-BBBA-4ADB14D07B8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14843" y="1329047"/>
            <a:ext cx="2421194" cy="5013199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499;p123">
            <a:extLst>
              <a:ext uri="{FF2B5EF4-FFF2-40B4-BE49-F238E27FC236}">
                <a16:creationId xmlns:a16="http://schemas.microsoft.com/office/drawing/2014/main" id="{56DEE601-BDE8-8C40-9FF4-9FF103046B87}"/>
              </a:ext>
            </a:extLst>
          </p:cNvPr>
          <p:cNvSpPr txBox="1"/>
          <p:nvPr/>
        </p:nvSpPr>
        <p:spPr>
          <a:xfrm>
            <a:off x="4147995" y="2045862"/>
            <a:ext cx="2086800" cy="5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aleway"/>
              <a:buChar char="●"/>
            </a:pPr>
            <a:r>
              <a:rPr lang="en-GB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The software loop has a cyclic dependency (v)</a:t>
            </a:r>
            <a:endParaRPr>
              <a:solidFill>
                <a:schemeClr val="accen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aleway"/>
              <a:buChar char="●"/>
            </a:pPr>
            <a:r>
              <a:rPr lang="en-GB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But the unrolled datapath is acyclic</a:t>
            </a:r>
            <a:endParaRPr>
              <a:solidFill>
                <a:schemeClr val="accen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23" name="Google Shape;2496;p123">
            <a:extLst>
              <a:ext uri="{FF2B5EF4-FFF2-40B4-BE49-F238E27FC236}">
                <a16:creationId xmlns:a16="http://schemas.microsoft.com/office/drawing/2014/main" id="{E8630E9F-A6D4-6544-B3D0-1DA0E945B542}"/>
              </a:ext>
            </a:extLst>
          </p:cNvPr>
          <p:cNvCxnSpPr/>
          <p:nvPr/>
        </p:nvCxnSpPr>
        <p:spPr>
          <a:xfrm>
            <a:off x="7700638" y="3194977"/>
            <a:ext cx="0" cy="2880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stealth" w="med" len="med"/>
          </a:ln>
          <a:effectLst>
            <a:outerShdw blurRad="40000" dist="20000" dir="5400000" rotWithShape="0">
              <a:srgbClr val="000000">
                <a:alpha val="37650"/>
              </a:srgbClr>
            </a:outerShdw>
          </a:effectLst>
        </p:spPr>
      </p:cxnSp>
      <p:cxnSp>
        <p:nvCxnSpPr>
          <p:cNvPr id="24" name="Google Shape;2496;p123">
            <a:extLst>
              <a:ext uri="{FF2B5EF4-FFF2-40B4-BE49-F238E27FC236}">
                <a16:creationId xmlns:a16="http://schemas.microsoft.com/office/drawing/2014/main" id="{A3F2FC52-2B60-7F4B-89C2-9F7E9CA6CFC0}"/>
              </a:ext>
            </a:extLst>
          </p:cNvPr>
          <p:cNvCxnSpPr/>
          <p:nvPr/>
        </p:nvCxnSpPr>
        <p:spPr>
          <a:xfrm>
            <a:off x="7700638" y="4025039"/>
            <a:ext cx="0" cy="2880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stealth" w="med" len="med"/>
          </a:ln>
          <a:effectLst>
            <a:outerShdw blurRad="40000" dist="20000" dir="5400000" rotWithShape="0">
              <a:srgbClr val="000000">
                <a:alpha val="37650"/>
              </a:srgbClr>
            </a:outerShdw>
          </a:effectLst>
        </p:spPr>
      </p:cxnSp>
      <p:cxnSp>
        <p:nvCxnSpPr>
          <p:cNvPr id="25" name="Google Shape;2496;p123">
            <a:extLst>
              <a:ext uri="{FF2B5EF4-FFF2-40B4-BE49-F238E27FC236}">
                <a16:creationId xmlns:a16="http://schemas.microsoft.com/office/drawing/2014/main" id="{84A9BEED-CD42-5642-B463-F8E73EED160E}"/>
              </a:ext>
            </a:extLst>
          </p:cNvPr>
          <p:cNvCxnSpPr/>
          <p:nvPr/>
        </p:nvCxnSpPr>
        <p:spPr>
          <a:xfrm>
            <a:off x="7700638" y="4863979"/>
            <a:ext cx="0" cy="2880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stealth" w="med" len="med"/>
          </a:ln>
          <a:effectLst>
            <a:outerShdw blurRad="40000" dist="20000" dir="5400000" rotWithShape="0">
              <a:srgbClr val="000000">
                <a:alpha val="3765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1277751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2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8"/>
          <p:cNvSpPr/>
          <p:nvPr/>
        </p:nvSpPr>
        <p:spPr>
          <a:xfrm>
            <a:off x="789885" y="515754"/>
            <a:ext cx="7946152" cy="5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500" b="1" dirty="0">
                <a:solidFill>
                  <a:srgbClr val="595959"/>
                </a:solidFill>
                <a:latin typeface="Raleway"/>
                <a:ea typeface="Raleway"/>
                <a:cs typeface="Raleway"/>
                <a:sym typeface="Raleway"/>
              </a:rPr>
              <a:t>Kernel: </a:t>
            </a:r>
            <a:r>
              <a:rPr lang="en-GB" sz="3500" dirty="0">
                <a:solidFill>
                  <a:srgbClr val="595959"/>
                </a:solidFill>
                <a:latin typeface="Raleway"/>
                <a:ea typeface="Raleway"/>
                <a:cs typeface="Raleway"/>
                <a:sym typeface="Raleway"/>
              </a:rPr>
              <a:t>Variable Length Loop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latin typeface="Raleway" panose="020B0503030101060003" pitchFamily="34" charset="77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solidFill>
                <a:srgbClr val="7F7F7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40" name="Google Shape;140;p28"/>
          <p:cNvSpPr txBox="1"/>
          <p:nvPr/>
        </p:nvSpPr>
        <p:spPr>
          <a:xfrm>
            <a:off x="8475260" y="6356354"/>
            <a:ext cx="409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rgbClr val="888888"/>
                </a:solidFill>
                <a:latin typeface="Raleway" panose="020B0503030101060003" pitchFamily="34" charset="77"/>
                <a:ea typeface="Calibri"/>
                <a:cs typeface="Calibri"/>
                <a:sym typeface="Calibri"/>
              </a:rPr>
              <a:t>84</a:t>
            </a:fld>
            <a:endParaRPr sz="1200" dirty="0">
              <a:solidFill>
                <a:srgbClr val="888888"/>
              </a:solidFill>
              <a:latin typeface="Raleway" panose="020B0503030101060003" pitchFamily="34" charset="77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2511;p124">
            <a:extLst>
              <a:ext uri="{FF2B5EF4-FFF2-40B4-BE49-F238E27FC236}">
                <a16:creationId xmlns:a16="http://schemas.microsoft.com/office/drawing/2014/main" id="{CE2C030A-458E-694A-A80F-8BD2A224B70A}"/>
              </a:ext>
            </a:extLst>
          </p:cNvPr>
          <p:cNvSpPr/>
          <p:nvPr/>
        </p:nvSpPr>
        <p:spPr>
          <a:xfrm>
            <a:off x="832925" y="1457050"/>
            <a:ext cx="4684200" cy="46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2875" rIns="0" bIns="18287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dirty="0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for (count=0; ; count += 1) {</a:t>
            </a:r>
            <a:endParaRPr sz="1000" dirty="0">
              <a:solidFill>
                <a:schemeClr val="dk1"/>
              </a:solidFill>
              <a:latin typeface="Raleway" panose="020B0503030101060003" pitchFamily="34" charset="77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dirty="0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  int d = input[count];</a:t>
            </a:r>
            <a:endParaRPr sz="1000" dirty="0">
              <a:solidFill>
                <a:schemeClr val="dk1"/>
              </a:solidFill>
              <a:latin typeface="Raleway" panose="020B0503030101060003" pitchFamily="34" charset="77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dirty="0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  int shift = 0;</a:t>
            </a:r>
            <a:endParaRPr sz="1000" dirty="0">
              <a:solidFill>
                <a:schemeClr val="dk1"/>
              </a:solidFill>
              <a:latin typeface="Raleway" panose="020B0503030101060003" pitchFamily="34" charset="77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dirty="0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  while (d != 0 &amp;&amp; ((d &amp; 0x3FF) != 0x291)) {</a:t>
            </a:r>
            <a:endParaRPr sz="1000" dirty="0">
              <a:solidFill>
                <a:schemeClr val="dk1"/>
              </a:solidFill>
              <a:latin typeface="Raleway" panose="020B0503030101060003" pitchFamily="34" charset="77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dirty="0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   shift = shift + 1;</a:t>
            </a:r>
            <a:endParaRPr sz="1000" dirty="0">
              <a:solidFill>
                <a:schemeClr val="dk1"/>
              </a:solidFill>
              <a:latin typeface="Raleway" panose="020B0503030101060003" pitchFamily="34" charset="77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dirty="0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   d = d &gt;&gt; 1;</a:t>
            </a:r>
            <a:endParaRPr sz="1000" dirty="0">
              <a:solidFill>
                <a:schemeClr val="dk1"/>
              </a:solidFill>
              <a:latin typeface="Raleway" panose="020B0503030101060003" pitchFamily="34" charset="77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dirty="0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  }</a:t>
            </a:r>
            <a:endParaRPr sz="1000" dirty="0">
              <a:solidFill>
                <a:schemeClr val="dk1"/>
              </a:solidFill>
              <a:latin typeface="Raleway" panose="020B0503030101060003" pitchFamily="34" charset="77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dirty="0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  output[count] = shift;</a:t>
            </a:r>
            <a:endParaRPr sz="1000" dirty="0">
              <a:solidFill>
                <a:srgbClr val="333333"/>
              </a:solidFill>
              <a:latin typeface="Courier" pitchFamily="2" charset="0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333333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dirty="0">
                <a:solidFill>
                  <a:srgbClr val="333333"/>
                </a:solidFill>
                <a:latin typeface="Raleway"/>
                <a:ea typeface="Raleway"/>
                <a:cs typeface="Raleway"/>
                <a:sym typeface="Raleway"/>
              </a:rPr>
              <a:t>What do we do with a while loop (or a loop with a “break”)?</a:t>
            </a:r>
            <a:endParaRPr sz="1200" b="1" dirty="0">
              <a:solidFill>
                <a:srgbClr val="333333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rgbClr val="333333"/>
              </a:solidFill>
              <a:latin typeface="Raleway" panose="020B0503030101060003" pitchFamily="34" charset="77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dirty="0">
                <a:solidFill>
                  <a:srgbClr val="7030A0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// converted to fixed length</a:t>
            </a:r>
            <a:endParaRPr sz="1000" dirty="0">
              <a:solidFill>
                <a:schemeClr val="dk1"/>
              </a:solidFill>
              <a:latin typeface="Raleway" panose="020B0503030101060003" pitchFamily="34" charset="77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dirty="0">
                <a:solidFill>
                  <a:srgbClr val="7030A0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for (count=0; ; count += 1) {</a:t>
            </a:r>
            <a:endParaRPr sz="1000" dirty="0">
              <a:solidFill>
                <a:schemeClr val="dk1"/>
              </a:solidFill>
              <a:latin typeface="Raleway" panose="020B0503030101060003" pitchFamily="34" charset="77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dirty="0">
                <a:solidFill>
                  <a:srgbClr val="7030A0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  int d = input[count];</a:t>
            </a:r>
            <a:endParaRPr sz="1000" dirty="0">
              <a:solidFill>
                <a:schemeClr val="dk1"/>
              </a:solidFill>
              <a:latin typeface="Raleway" panose="020B0503030101060003" pitchFamily="34" charset="77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dirty="0">
                <a:solidFill>
                  <a:srgbClr val="7030A0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  int shift = 0;</a:t>
            </a:r>
            <a:endParaRPr sz="1000" dirty="0">
              <a:solidFill>
                <a:schemeClr val="dk1"/>
              </a:solidFill>
              <a:latin typeface="Raleway" panose="020B0503030101060003" pitchFamily="34" charset="77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dirty="0">
                <a:solidFill>
                  <a:srgbClr val="7030A0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  bool finished = false;</a:t>
            </a:r>
            <a:endParaRPr sz="1000" dirty="0">
              <a:solidFill>
                <a:schemeClr val="dk1"/>
              </a:solidFill>
              <a:latin typeface="Raleway" panose="020B0503030101060003" pitchFamily="34" charset="77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dirty="0">
                <a:solidFill>
                  <a:srgbClr val="7030A0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  for (int </a:t>
            </a:r>
            <a:r>
              <a:rPr lang="en-GB" sz="1000" dirty="0" err="1">
                <a:solidFill>
                  <a:srgbClr val="7030A0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i</a:t>
            </a:r>
            <a:r>
              <a:rPr lang="en-GB" sz="1000" dirty="0">
                <a:solidFill>
                  <a:srgbClr val="7030A0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 = 0; </a:t>
            </a:r>
            <a:r>
              <a:rPr lang="en-GB" sz="1000" dirty="0" err="1">
                <a:solidFill>
                  <a:srgbClr val="7030A0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i</a:t>
            </a:r>
            <a:r>
              <a:rPr lang="en-GB" sz="1000" dirty="0">
                <a:solidFill>
                  <a:srgbClr val="7030A0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 &lt; 22; ++</a:t>
            </a:r>
            <a:r>
              <a:rPr lang="en-GB" sz="1000" dirty="0" err="1">
                <a:solidFill>
                  <a:srgbClr val="7030A0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i</a:t>
            </a:r>
            <a:r>
              <a:rPr lang="en-GB" sz="1000" dirty="0">
                <a:solidFill>
                  <a:srgbClr val="7030A0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) {</a:t>
            </a:r>
            <a:endParaRPr sz="1000" dirty="0">
              <a:solidFill>
                <a:schemeClr val="dk1"/>
              </a:solidFill>
              <a:latin typeface="Raleway" panose="020B0503030101060003" pitchFamily="34" charset="77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dirty="0">
                <a:solidFill>
                  <a:srgbClr val="7030A0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    bool condition = (d != 0 &amp;&amp; ((d &amp; 0x3FF) != 0x291));</a:t>
            </a:r>
            <a:endParaRPr sz="1000" dirty="0">
              <a:solidFill>
                <a:schemeClr val="dk1"/>
              </a:solidFill>
              <a:latin typeface="Raleway" panose="020B0503030101060003" pitchFamily="34" charset="77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dirty="0">
                <a:solidFill>
                  <a:srgbClr val="7030A0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    </a:t>
            </a:r>
            <a:r>
              <a:rPr lang="en-GB" sz="1000" dirty="0">
                <a:solidFill>
                  <a:srgbClr val="FF0000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finished = condition ? true : finished; // loop-carried</a:t>
            </a:r>
            <a:endParaRPr sz="1000" dirty="0">
              <a:solidFill>
                <a:schemeClr val="dk1"/>
              </a:solidFill>
              <a:latin typeface="Raleway" panose="020B0503030101060003" pitchFamily="34" charset="77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dirty="0">
                <a:solidFill>
                  <a:srgbClr val="FF0000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    shift = finished ? shift : shift + 1;   // dependencies</a:t>
            </a:r>
            <a:endParaRPr sz="1000" dirty="0">
              <a:solidFill>
                <a:schemeClr val="dk1"/>
              </a:solidFill>
              <a:latin typeface="Raleway" panose="020B0503030101060003" pitchFamily="34" charset="77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dirty="0">
                <a:solidFill>
                  <a:srgbClr val="7030A0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    d = d &gt;&gt; 1;</a:t>
            </a:r>
            <a:endParaRPr sz="1000" dirty="0">
              <a:solidFill>
                <a:schemeClr val="dk1"/>
              </a:solidFill>
              <a:latin typeface="Raleway" panose="020B0503030101060003" pitchFamily="34" charset="77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dirty="0">
                <a:solidFill>
                  <a:srgbClr val="7030A0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  }</a:t>
            </a:r>
            <a:endParaRPr sz="1000" dirty="0">
              <a:solidFill>
                <a:schemeClr val="dk1"/>
              </a:solidFill>
              <a:latin typeface="Raleway" panose="020B0503030101060003" pitchFamily="34" charset="77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dirty="0">
                <a:solidFill>
                  <a:srgbClr val="7030A0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  output[count] = shift;</a:t>
            </a:r>
            <a:endParaRPr sz="1000" dirty="0">
              <a:solidFill>
                <a:schemeClr val="dk1"/>
              </a:solidFill>
              <a:latin typeface="Raleway" panose="020B0503030101060003" pitchFamily="34" charset="77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dirty="0">
                <a:solidFill>
                  <a:srgbClr val="7030A0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}</a:t>
            </a:r>
            <a:endParaRPr sz="1000" dirty="0">
              <a:solidFill>
                <a:srgbClr val="7030A0"/>
              </a:solidFill>
              <a:latin typeface="Courier" pitchFamily="2" charset="0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rgbClr val="333333"/>
              </a:solidFill>
              <a:latin typeface="Courier" pitchFamily="2" charset="0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rgbClr val="333333"/>
              </a:solidFill>
              <a:latin typeface="Courier" pitchFamily="2" charset="0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rgbClr val="333333"/>
              </a:solidFill>
              <a:latin typeface="Courier" pitchFamily="2" charset="0"/>
              <a:ea typeface="Courier New"/>
              <a:cs typeface="Courier New"/>
              <a:sym typeface="Courier New"/>
            </a:endParaRPr>
          </a:p>
        </p:txBody>
      </p:sp>
      <p:graphicFrame>
        <p:nvGraphicFramePr>
          <p:cNvPr id="18" name="Google Shape;2512;p124">
            <a:extLst>
              <a:ext uri="{FF2B5EF4-FFF2-40B4-BE49-F238E27FC236}">
                <a16:creationId xmlns:a16="http://schemas.microsoft.com/office/drawing/2014/main" id="{1C414859-3A16-DD4B-B444-543666AAF0C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61533131"/>
              </p:ext>
            </p:extLst>
          </p:nvPr>
        </p:nvGraphicFramePr>
        <p:xfrm>
          <a:off x="5828191" y="1841466"/>
          <a:ext cx="3077561" cy="3770275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6288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42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56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6876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988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u="none" strike="noStrike" cap="none" dirty="0">
                          <a:latin typeface="Raleway" panose="020B0503030101060003" pitchFamily="34" charset="77"/>
                        </a:rPr>
                        <a:t>Count</a:t>
                      </a:r>
                      <a:endParaRPr sz="1000" dirty="0">
                        <a:latin typeface="Raleway" panose="020B0503030101060003" pitchFamily="34" charset="77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dirty="0">
                          <a:latin typeface="Raleway" panose="020B0503030101060003" pitchFamily="34" charset="77"/>
                        </a:rPr>
                        <a:t>Condition</a:t>
                      </a:r>
                      <a:endParaRPr sz="1000" dirty="0">
                        <a:latin typeface="Raleway" panose="020B0503030101060003" pitchFamily="34" charset="77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dirty="0">
                          <a:latin typeface="Raleway" panose="020B0503030101060003" pitchFamily="34" charset="77"/>
                        </a:rPr>
                        <a:t>Finished</a:t>
                      </a:r>
                      <a:endParaRPr sz="1000" dirty="0">
                        <a:latin typeface="Raleway" panose="020B0503030101060003" pitchFamily="34" charset="77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dirty="0">
                          <a:latin typeface="Raleway" panose="020B0503030101060003" pitchFamily="34" charset="77"/>
                        </a:rPr>
                        <a:t>Shift</a:t>
                      </a:r>
                      <a:endParaRPr sz="1000" dirty="0">
                        <a:latin typeface="Raleway" panose="020B0503030101060003" pitchFamily="34" charset="77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90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latin typeface="Raleway" panose="020B0503030101060003" pitchFamily="34" charset="77"/>
                        </a:rPr>
                        <a:t>1</a:t>
                      </a:r>
                      <a:endParaRPr sz="1000">
                        <a:latin typeface="Raleway" panose="020B0503030101060003" pitchFamily="34" charset="77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latin typeface="Raleway" panose="020B0503030101060003" pitchFamily="34" charset="77"/>
                        </a:rPr>
                        <a:t>f</a:t>
                      </a:r>
                      <a:endParaRPr sz="1000">
                        <a:latin typeface="Raleway" panose="020B0503030101060003" pitchFamily="34" charset="77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latin typeface="Raleway" panose="020B0503030101060003" pitchFamily="34" charset="77"/>
                        </a:rPr>
                        <a:t>f</a:t>
                      </a:r>
                      <a:endParaRPr sz="1000">
                        <a:latin typeface="Raleway" panose="020B0503030101060003" pitchFamily="34" charset="77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latin typeface="Raleway" panose="020B0503030101060003" pitchFamily="34" charset="77"/>
                        </a:rPr>
                        <a:t>1</a:t>
                      </a:r>
                      <a:endParaRPr sz="1000">
                        <a:latin typeface="Raleway" panose="020B0503030101060003" pitchFamily="34" charset="77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90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latin typeface="Raleway" panose="020B0503030101060003" pitchFamily="34" charset="77"/>
                        </a:rPr>
                        <a:t>2</a:t>
                      </a:r>
                      <a:endParaRPr sz="1000">
                        <a:latin typeface="Raleway" panose="020B0503030101060003" pitchFamily="34" charset="77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latin typeface="Raleway" panose="020B0503030101060003" pitchFamily="34" charset="77"/>
                        </a:rPr>
                        <a:t>f</a:t>
                      </a:r>
                      <a:endParaRPr sz="1000">
                        <a:latin typeface="Raleway" panose="020B0503030101060003" pitchFamily="34" charset="77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dirty="0">
                          <a:latin typeface="Raleway" panose="020B0503030101060003" pitchFamily="34" charset="77"/>
                        </a:rPr>
                        <a:t>f</a:t>
                      </a:r>
                      <a:endParaRPr sz="1000" dirty="0">
                        <a:latin typeface="Raleway" panose="020B0503030101060003" pitchFamily="34" charset="77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latin typeface="Raleway" panose="020B0503030101060003" pitchFamily="34" charset="77"/>
                        </a:rPr>
                        <a:t>2</a:t>
                      </a:r>
                      <a:endParaRPr sz="1000">
                        <a:latin typeface="Raleway" panose="020B0503030101060003" pitchFamily="34" charset="77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90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latin typeface="Raleway" panose="020B0503030101060003" pitchFamily="34" charset="77"/>
                        </a:rPr>
                        <a:t>3</a:t>
                      </a:r>
                      <a:endParaRPr sz="1000">
                        <a:latin typeface="Raleway" panose="020B0503030101060003" pitchFamily="34" charset="77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latin typeface="Raleway" panose="020B0503030101060003" pitchFamily="34" charset="77"/>
                        </a:rPr>
                        <a:t>f</a:t>
                      </a:r>
                      <a:endParaRPr sz="1000">
                        <a:latin typeface="Raleway" panose="020B0503030101060003" pitchFamily="34" charset="77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latin typeface="Raleway" panose="020B0503030101060003" pitchFamily="34" charset="77"/>
                        </a:rPr>
                        <a:t>f</a:t>
                      </a:r>
                      <a:endParaRPr sz="1000">
                        <a:latin typeface="Raleway" panose="020B0503030101060003" pitchFamily="34" charset="77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latin typeface="Raleway" panose="020B0503030101060003" pitchFamily="34" charset="77"/>
                        </a:rPr>
                        <a:t>3</a:t>
                      </a:r>
                      <a:endParaRPr sz="1000">
                        <a:latin typeface="Raleway" panose="020B0503030101060003" pitchFamily="34" charset="77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90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latin typeface="Raleway" panose="020B0503030101060003" pitchFamily="34" charset="77"/>
                        </a:rPr>
                        <a:t>4</a:t>
                      </a:r>
                      <a:endParaRPr sz="1000">
                        <a:latin typeface="Raleway" panose="020B0503030101060003" pitchFamily="34" charset="77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latin typeface="Raleway" panose="020B0503030101060003" pitchFamily="34" charset="77"/>
                        </a:rPr>
                        <a:t>f</a:t>
                      </a:r>
                      <a:endParaRPr sz="1000">
                        <a:latin typeface="Raleway" panose="020B0503030101060003" pitchFamily="34" charset="77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latin typeface="Raleway" panose="020B0503030101060003" pitchFamily="34" charset="77"/>
                        </a:rPr>
                        <a:t>f</a:t>
                      </a:r>
                      <a:endParaRPr sz="1000">
                        <a:latin typeface="Raleway" panose="020B0503030101060003" pitchFamily="34" charset="77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latin typeface="Raleway" panose="020B0503030101060003" pitchFamily="34" charset="77"/>
                        </a:rPr>
                        <a:t>4</a:t>
                      </a:r>
                      <a:endParaRPr sz="1000">
                        <a:latin typeface="Raleway" panose="020B0503030101060003" pitchFamily="34" charset="77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90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latin typeface="Raleway" panose="020B0503030101060003" pitchFamily="34" charset="77"/>
                        </a:rPr>
                        <a:t>5</a:t>
                      </a:r>
                      <a:endParaRPr sz="1000">
                        <a:latin typeface="Raleway" panose="020B0503030101060003" pitchFamily="34" charset="77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latin typeface="Raleway" panose="020B0503030101060003" pitchFamily="34" charset="77"/>
                        </a:rPr>
                        <a:t>t</a:t>
                      </a:r>
                      <a:endParaRPr sz="1000" b="1">
                        <a:solidFill>
                          <a:srgbClr val="FF0000"/>
                        </a:solidFill>
                        <a:latin typeface="Raleway" panose="020B0503030101060003" pitchFamily="34" charset="77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latin typeface="Raleway" panose="020B0503030101060003" pitchFamily="34" charset="77"/>
                        </a:rPr>
                        <a:t>t</a:t>
                      </a:r>
                      <a:endParaRPr sz="1000" b="1">
                        <a:solidFill>
                          <a:srgbClr val="FF0000"/>
                        </a:solidFill>
                        <a:latin typeface="Raleway" panose="020B0503030101060003" pitchFamily="34" charset="77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latin typeface="Raleway" panose="020B0503030101060003" pitchFamily="34" charset="77"/>
                        </a:rPr>
                        <a:t>5</a:t>
                      </a:r>
                      <a:endParaRPr sz="1000">
                        <a:latin typeface="Raleway" panose="020B0503030101060003" pitchFamily="34" charset="77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90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latin typeface="Raleway" panose="020B0503030101060003" pitchFamily="34" charset="77"/>
                        </a:rPr>
                        <a:t>6</a:t>
                      </a:r>
                      <a:endParaRPr sz="1000">
                        <a:latin typeface="Raleway" panose="020B0503030101060003" pitchFamily="34" charset="77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latin typeface="Raleway" panose="020B0503030101060003" pitchFamily="34" charset="77"/>
                        </a:rPr>
                        <a:t>f</a:t>
                      </a:r>
                      <a:endParaRPr sz="1000">
                        <a:latin typeface="Raleway" panose="020B0503030101060003" pitchFamily="34" charset="77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latin typeface="Raleway" panose="020B0503030101060003" pitchFamily="34" charset="77"/>
                        </a:rPr>
                        <a:t>t</a:t>
                      </a:r>
                      <a:endParaRPr sz="1000" b="1">
                        <a:solidFill>
                          <a:srgbClr val="FF0000"/>
                        </a:solidFill>
                        <a:latin typeface="Raleway" panose="020B0503030101060003" pitchFamily="34" charset="77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latin typeface="Raleway" panose="020B0503030101060003" pitchFamily="34" charset="77"/>
                        </a:rPr>
                        <a:t>5</a:t>
                      </a:r>
                      <a:endParaRPr sz="1000">
                        <a:solidFill>
                          <a:srgbClr val="FF0000"/>
                        </a:solidFill>
                        <a:latin typeface="Raleway" panose="020B0503030101060003" pitchFamily="34" charset="77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90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dirty="0">
                          <a:latin typeface="Raleway" panose="020B0503030101060003" pitchFamily="34" charset="77"/>
                        </a:rPr>
                        <a:t>7</a:t>
                      </a:r>
                      <a:endParaRPr sz="1000" dirty="0">
                        <a:latin typeface="Raleway" panose="020B0503030101060003" pitchFamily="34" charset="77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latin typeface="Raleway" panose="020B0503030101060003" pitchFamily="34" charset="77"/>
                        </a:rPr>
                        <a:t>f</a:t>
                      </a:r>
                      <a:endParaRPr sz="1000">
                        <a:latin typeface="Raleway" panose="020B0503030101060003" pitchFamily="34" charset="77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latin typeface="Raleway" panose="020B0503030101060003" pitchFamily="34" charset="77"/>
                        </a:rPr>
                        <a:t>t</a:t>
                      </a:r>
                      <a:endParaRPr sz="1000" b="1">
                        <a:solidFill>
                          <a:srgbClr val="FF0000"/>
                        </a:solidFill>
                        <a:latin typeface="Raleway" panose="020B0503030101060003" pitchFamily="34" charset="77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latin typeface="Raleway" panose="020B0503030101060003" pitchFamily="34" charset="77"/>
                        </a:rPr>
                        <a:t>5</a:t>
                      </a:r>
                      <a:endParaRPr sz="1000">
                        <a:solidFill>
                          <a:srgbClr val="FF0000"/>
                        </a:solidFill>
                        <a:latin typeface="Raleway" panose="020B0503030101060003" pitchFamily="34" charset="77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90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latin typeface="Raleway" panose="020B0503030101060003" pitchFamily="34" charset="77"/>
                        </a:rPr>
                        <a:t>8</a:t>
                      </a:r>
                      <a:endParaRPr sz="1000">
                        <a:latin typeface="Raleway" panose="020B0503030101060003" pitchFamily="34" charset="77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latin typeface="Raleway" panose="020B0503030101060003" pitchFamily="34" charset="77"/>
                        </a:rPr>
                        <a:t>f</a:t>
                      </a:r>
                      <a:endParaRPr sz="1000">
                        <a:latin typeface="Raleway" panose="020B0503030101060003" pitchFamily="34" charset="77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latin typeface="Raleway" panose="020B0503030101060003" pitchFamily="34" charset="77"/>
                        </a:rPr>
                        <a:t>t</a:t>
                      </a:r>
                      <a:endParaRPr sz="1000" b="1">
                        <a:solidFill>
                          <a:srgbClr val="FF0000"/>
                        </a:solidFill>
                        <a:latin typeface="Raleway" panose="020B0503030101060003" pitchFamily="34" charset="77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latin typeface="Raleway" panose="020B0503030101060003" pitchFamily="34" charset="77"/>
                        </a:rPr>
                        <a:t>5</a:t>
                      </a:r>
                      <a:endParaRPr sz="1000">
                        <a:solidFill>
                          <a:srgbClr val="FF0000"/>
                        </a:solidFill>
                        <a:latin typeface="Raleway" panose="020B0503030101060003" pitchFamily="34" charset="77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190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latin typeface="Raleway" panose="020B0503030101060003" pitchFamily="34" charset="77"/>
                        </a:rPr>
                        <a:t>9</a:t>
                      </a:r>
                      <a:endParaRPr sz="1000">
                        <a:latin typeface="Raleway" panose="020B0503030101060003" pitchFamily="34" charset="77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latin typeface="Raleway" panose="020B0503030101060003" pitchFamily="34" charset="77"/>
                        </a:rPr>
                        <a:t>F</a:t>
                      </a:r>
                      <a:endParaRPr sz="1000">
                        <a:latin typeface="Raleway" panose="020B0503030101060003" pitchFamily="34" charset="77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latin typeface="Raleway" panose="020B0503030101060003" pitchFamily="34" charset="77"/>
                        </a:rPr>
                        <a:t>t</a:t>
                      </a:r>
                      <a:endParaRPr sz="1000" b="1">
                        <a:solidFill>
                          <a:srgbClr val="FF0000"/>
                        </a:solidFill>
                        <a:latin typeface="Raleway" panose="020B0503030101060003" pitchFamily="34" charset="77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dirty="0">
                          <a:latin typeface="Raleway" panose="020B0503030101060003" pitchFamily="34" charset="77"/>
                        </a:rPr>
                        <a:t>5</a:t>
                      </a:r>
                      <a:endParaRPr sz="1000" dirty="0">
                        <a:solidFill>
                          <a:srgbClr val="FF0000"/>
                        </a:solidFill>
                        <a:latin typeface="Raleway" panose="020B0503030101060003" pitchFamily="34" charset="77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19" name="Google Shape;139;p28">
            <a:extLst>
              <a:ext uri="{FF2B5EF4-FFF2-40B4-BE49-F238E27FC236}">
                <a16:creationId xmlns:a16="http://schemas.microsoft.com/office/drawing/2014/main" id="{05BAD279-7221-F145-96DB-4CDEC011734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38461" y="4875068"/>
            <a:ext cx="8049000" cy="139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noAutofit/>
          </a:bodyPr>
          <a:lstStyle/>
          <a:p>
            <a:pPr marL="285750" indent="-285750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SzPts val="2220"/>
            </a:pPr>
            <a:r>
              <a:rPr lang="en-GB" sz="1800" dirty="0">
                <a:solidFill>
                  <a:schemeClr val="tx1"/>
                </a:solidFill>
                <a:latin typeface="Raleway"/>
                <a:sym typeface="Raleway"/>
              </a:rPr>
              <a:t>Find maximum number of iterations</a:t>
            </a:r>
          </a:p>
          <a:p>
            <a:pPr marL="285750" indent="-285750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SzPts val="2220"/>
            </a:pPr>
            <a:r>
              <a:rPr lang="en-GB" sz="1800" dirty="0">
                <a:solidFill>
                  <a:schemeClr val="tx1"/>
                </a:solidFill>
                <a:latin typeface="Raleway"/>
                <a:sym typeface="Raleway"/>
              </a:rPr>
              <a:t>Execute all of them</a:t>
            </a:r>
          </a:p>
          <a:p>
            <a:pPr marL="285750" indent="-285750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SzPts val="2220"/>
            </a:pPr>
            <a:r>
              <a:rPr lang="en-GB" sz="1800" dirty="0">
                <a:solidFill>
                  <a:schemeClr val="tx1"/>
                </a:solidFill>
                <a:latin typeface="Raleway"/>
                <a:sym typeface="Raleway"/>
              </a:rPr>
              <a:t>Use bool to keep track of loop condition and keep result</a:t>
            </a:r>
          </a:p>
        </p:txBody>
      </p:sp>
    </p:spTree>
    <p:extLst>
      <p:ext uri="{BB962C8B-B14F-4D97-AF65-F5344CB8AC3E}">
        <p14:creationId xmlns:p14="http://schemas.microsoft.com/office/powerpoint/2010/main" val="419951581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8"/>
          <p:cNvSpPr/>
          <p:nvPr/>
        </p:nvSpPr>
        <p:spPr>
          <a:xfrm>
            <a:off x="789885" y="515754"/>
            <a:ext cx="7946152" cy="5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500" b="1" dirty="0">
                <a:solidFill>
                  <a:srgbClr val="595959"/>
                </a:solidFill>
                <a:latin typeface="Raleway"/>
                <a:ea typeface="Raleway"/>
                <a:cs typeface="Raleway"/>
                <a:sym typeface="Raleway"/>
              </a:rPr>
              <a:t>Kernel: </a:t>
            </a:r>
            <a:r>
              <a:rPr lang="en-GB" sz="3500" dirty="0">
                <a:solidFill>
                  <a:srgbClr val="595959"/>
                </a:solidFill>
                <a:latin typeface="Raleway"/>
                <a:ea typeface="Raleway"/>
                <a:cs typeface="Raleway"/>
                <a:sym typeface="Raleway"/>
              </a:rPr>
              <a:t>Variable Length Loop in HW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sz="1600" dirty="0">
              <a:latin typeface="Raleway" panose="020B0503030101060003" pitchFamily="34" charset="77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solidFill>
                <a:srgbClr val="7F7F7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40" name="Google Shape;140;p28"/>
          <p:cNvSpPr txBox="1"/>
          <p:nvPr/>
        </p:nvSpPr>
        <p:spPr>
          <a:xfrm>
            <a:off x="8475260" y="6356354"/>
            <a:ext cx="409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rgbClr val="888888"/>
                </a:solidFill>
                <a:latin typeface="Raleway" panose="020B0503030101060003" pitchFamily="34" charset="77"/>
                <a:ea typeface="Calibri"/>
                <a:cs typeface="Calibri"/>
                <a:sym typeface="Calibri"/>
              </a:rPr>
              <a:t>85</a:t>
            </a:fld>
            <a:endParaRPr sz="1200" dirty="0">
              <a:solidFill>
                <a:srgbClr val="888888"/>
              </a:solidFill>
              <a:latin typeface="Raleway" panose="020B0503030101060003" pitchFamily="34" charset="77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2525;p125">
            <a:extLst>
              <a:ext uri="{FF2B5EF4-FFF2-40B4-BE49-F238E27FC236}">
                <a16:creationId xmlns:a16="http://schemas.microsoft.com/office/drawing/2014/main" id="{C5DEA0AD-AF80-274C-817B-C4D4B85A0B0F}"/>
              </a:ext>
            </a:extLst>
          </p:cNvPr>
          <p:cNvSpPr/>
          <p:nvPr/>
        </p:nvSpPr>
        <p:spPr>
          <a:xfrm>
            <a:off x="807222" y="1207504"/>
            <a:ext cx="5699341" cy="25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2875" rIns="0" bIns="182875" anchor="t" anchorCtr="0">
            <a:noAutofit/>
          </a:bodyPr>
          <a:lstStyle/>
          <a:p>
            <a:pPr marL="342900" lvl="0" indent="-34290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dk1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for (count=0; ; count += 1) {</a:t>
            </a:r>
            <a:endParaRPr dirty="0">
              <a:solidFill>
                <a:schemeClr val="dk1"/>
              </a:solidFill>
              <a:latin typeface="Courier" pitchFamily="2" charset="0"/>
              <a:ea typeface="Courier New"/>
              <a:cs typeface="Courier New"/>
              <a:sym typeface="Courier New"/>
            </a:endParaRPr>
          </a:p>
          <a:p>
            <a:pPr marL="342900" lvl="0" indent="-342900" algn="l" rtl="0">
              <a:lnSpc>
                <a:spcPct val="70000"/>
              </a:lnSpc>
              <a:spcBef>
                <a:spcPts val="32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dk1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  int d = input[count];</a:t>
            </a:r>
            <a:endParaRPr dirty="0">
              <a:solidFill>
                <a:schemeClr val="dk1"/>
              </a:solidFill>
              <a:latin typeface="Courier" pitchFamily="2" charset="0"/>
              <a:ea typeface="Courier New"/>
              <a:cs typeface="Courier New"/>
              <a:sym typeface="Courier New"/>
            </a:endParaRPr>
          </a:p>
          <a:p>
            <a:pPr marL="342900" lvl="0" indent="-342900" algn="l" rtl="0">
              <a:lnSpc>
                <a:spcPct val="70000"/>
              </a:lnSpc>
              <a:spcBef>
                <a:spcPts val="32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dk1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  int shift = 0;</a:t>
            </a:r>
            <a:endParaRPr dirty="0">
              <a:solidFill>
                <a:schemeClr val="dk1"/>
              </a:solidFill>
              <a:latin typeface="Courier" pitchFamily="2" charset="0"/>
              <a:ea typeface="Courier New"/>
              <a:cs typeface="Courier New"/>
              <a:sym typeface="Courier New"/>
            </a:endParaRPr>
          </a:p>
          <a:p>
            <a:pPr marL="342900" lvl="0" indent="-342900" algn="l" rtl="0">
              <a:lnSpc>
                <a:spcPct val="70000"/>
              </a:lnSpc>
              <a:spcBef>
                <a:spcPts val="32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dk1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  bool finished = false;</a:t>
            </a:r>
            <a:endParaRPr dirty="0">
              <a:solidFill>
                <a:schemeClr val="dk1"/>
              </a:solidFill>
              <a:latin typeface="Courier" pitchFamily="2" charset="0"/>
              <a:ea typeface="Courier New"/>
              <a:cs typeface="Courier New"/>
              <a:sym typeface="Courier New"/>
            </a:endParaRPr>
          </a:p>
          <a:p>
            <a:pPr marL="342900" lvl="0" indent="-342900" algn="l" rtl="0">
              <a:lnSpc>
                <a:spcPct val="70000"/>
              </a:lnSpc>
              <a:spcBef>
                <a:spcPts val="32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dk1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  for (int </a:t>
            </a:r>
            <a:r>
              <a:rPr lang="en-GB" dirty="0" err="1">
                <a:solidFill>
                  <a:schemeClr val="dk1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i</a:t>
            </a:r>
            <a:r>
              <a:rPr lang="en-GB" dirty="0">
                <a:solidFill>
                  <a:schemeClr val="dk1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 = 0; </a:t>
            </a:r>
            <a:r>
              <a:rPr lang="en-GB" dirty="0" err="1">
                <a:solidFill>
                  <a:schemeClr val="dk1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i</a:t>
            </a:r>
            <a:r>
              <a:rPr lang="en-GB" dirty="0">
                <a:solidFill>
                  <a:schemeClr val="dk1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 &lt; 22; ++</a:t>
            </a:r>
            <a:r>
              <a:rPr lang="en-GB" dirty="0" err="1">
                <a:solidFill>
                  <a:schemeClr val="dk1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i</a:t>
            </a:r>
            <a:r>
              <a:rPr lang="en-GB" dirty="0">
                <a:solidFill>
                  <a:schemeClr val="dk1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) {</a:t>
            </a:r>
            <a:endParaRPr dirty="0">
              <a:solidFill>
                <a:schemeClr val="dk1"/>
              </a:solidFill>
              <a:latin typeface="Courier" pitchFamily="2" charset="0"/>
              <a:ea typeface="Courier New"/>
              <a:cs typeface="Courier New"/>
              <a:sym typeface="Courier New"/>
            </a:endParaRPr>
          </a:p>
          <a:p>
            <a:pPr marL="342900" lvl="0" indent="-342900" algn="l" rtl="0">
              <a:lnSpc>
                <a:spcPct val="70000"/>
              </a:lnSpc>
              <a:spcBef>
                <a:spcPts val="32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dk1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    bool condition=(d!=0&amp;&amp;((d&amp;0x3FF)!=0x291));</a:t>
            </a:r>
            <a:endParaRPr dirty="0">
              <a:solidFill>
                <a:schemeClr val="dk1"/>
              </a:solidFill>
              <a:latin typeface="Courier" pitchFamily="2" charset="0"/>
              <a:ea typeface="Courier New"/>
              <a:cs typeface="Courier New"/>
              <a:sym typeface="Courier New"/>
            </a:endParaRPr>
          </a:p>
          <a:p>
            <a:pPr marL="342900" lvl="0" indent="-342900" algn="l" rtl="0">
              <a:lnSpc>
                <a:spcPct val="70000"/>
              </a:lnSpc>
              <a:spcBef>
                <a:spcPts val="32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dk1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    finished = condition ? true : finished;</a:t>
            </a:r>
            <a:endParaRPr dirty="0">
              <a:solidFill>
                <a:schemeClr val="dk1"/>
              </a:solidFill>
              <a:latin typeface="Courier" pitchFamily="2" charset="0"/>
              <a:ea typeface="Courier New"/>
              <a:cs typeface="Courier New"/>
              <a:sym typeface="Courier New"/>
            </a:endParaRPr>
          </a:p>
          <a:p>
            <a:pPr marL="342900" lvl="0" indent="-342900" algn="l" rtl="0">
              <a:lnSpc>
                <a:spcPct val="70000"/>
              </a:lnSpc>
              <a:spcBef>
                <a:spcPts val="32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dk1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    shift = finished ? shift : shift + 1;</a:t>
            </a:r>
            <a:endParaRPr dirty="0">
              <a:solidFill>
                <a:schemeClr val="dk1"/>
              </a:solidFill>
              <a:latin typeface="Courier" pitchFamily="2" charset="0"/>
              <a:ea typeface="Courier New"/>
              <a:cs typeface="Courier New"/>
              <a:sym typeface="Courier New"/>
            </a:endParaRPr>
          </a:p>
          <a:p>
            <a:pPr marL="342900" lvl="0" indent="-342900" algn="l" rtl="0">
              <a:lnSpc>
                <a:spcPct val="70000"/>
              </a:lnSpc>
              <a:spcBef>
                <a:spcPts val="32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dk1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    d = d &gt;&gt; 1;</a:t>
            </a:r>
            <a:endParaRPr dirty="0">
              <a:solidFill>
                <a:schemeClr val="dk1"/>
              </a:solidFill>
              <a:latin typeface="Courier" pitchFamily="2" charset="0"/>
              <a:ea typeface="Courier New"/>
              <a:cs typeface="Courier New"/>
              <a:sym typeface="Courier New"/>
            </a:endParaRPr>
          </a:p>
          <a:p>
            <a:pPr marL="342900" lvl="0" indent="-342900" algn="l" rtl="0">
              <a:lnSpc>
                <a:spcPct val="70000"/>
              </a:lnSpc>
              <a:spcBef>
                <a:spcPts val="32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dk1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  }</a:t>
            </a:r>
            <a:endParaRPr dirty="0">
              <a:solidFill>
                <a:schemeClr val="dk1"/>
              </a:solidFill>
              <a:latin typeface="Courier" pitchFamily="2" charset="0"/>
              <a:ea typeface="Courier New"/>
              <a:cs typeface="Courier New"/>
              <a:sym typeface="Courier New"/>
            </a:endParaRPr>
          </a:p>
          <a:p>
            <a:pPr marL="342900" lvl="0" indent="-342900" algn="l" rtl="0">
              <a:lnSpc>
                <a:spcPct val="70000"/>
              </a:lnSpc>
              <a:spcBef>
                <a:spcPts val="32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dk1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  output[count] = shift;</a:t>
            </a:r>
            <a:endParaRPr dirty="0">
              <a:solidFill>
                <a:schemeClr val="dk1"/>
              </a:solidFill>
              <a:latin typeface="Courier" pitchFamily="2" charset="0"/>
              <a:ea typeface="Courier New"/>
              <a:cs typeface="Courier New"/>
              <a:sym typeface="Courier New"/>
            </a:endParaRPr>
          </a:p>
          <a:p>
            <a:pPr marL="342900" lvl="0" indent="-342900" algn="l" rtl="0">
              <a:lnSpc>
                <a:spcPct val="70000"/>
              </a:lnSpc>
              <a:spcBef>
                <a:spcPts val="32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dk1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}</a:t>
            </a:r>
            <a:endParaRPr dirty="0">
              <a:solidFill>
                <a:schemeClr val="dk1"/>
              </a:solidFill>
              <a:latin typeface="Courier" pitchFamily="2" charset="0"/>
              <a:ea typeface="Courier New"/>
              <a:cs typeface="Courier New"/>
              <a:sym typeface="Courier New"/>
            </a:endParaRPr>
          </a:p>
          <a:p>
            <a:pPr marL="342900" lvl="0" indent="-342900" algn="l" rtl="0">
              <a:lnSpc>
                <a:spcPct val="70000"/>
              </a:lnSpc>
              <a:spcBef>
                <a:spcPts val="32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Courier" pitchFamily="2" charset="0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333333"/>
              </a:solidFill>
              <a:latin typeface="Courier" pitchFamily="2" charset="0"/>
              <a:ea typeface="Courier New"/>
              <a:cs typeface="Courier New"/>
              <a:sym typeface="Courier New"/>
            </a:endParaRPr>
          </a:p>
        </p:txBody>
      </p:sp>
      <p:sp>
        <p:nvSpPr>
          <p:cNvPr id="17" name="Google Shape;2526;p125">
            <a:extLst>
              <a:ext uri="{FF2B5EF4-FFF2-40B4-BE49-F238E27FC236}">
                <a16:creationId xmlns:a16="http://schemas.microsoft.com/office/drawing/2014/main" id="{1550A16F-CF7A-CE43-91ED-96ACFD8090FA}"/>
              </a:ext>
            </a:extLst>
          </p:cNvPr>
          <p:cNvSpPr/>
          <p:nvPr/>
        </p:nvSpPr>
        <p:spPr>
          <a:xfrm>
            <a:off x="789885" y="3595219"/>
            <a:ext cx="5335391" cy="24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2875" rIns="0" bIns="182875" anchor="t" anchorCtr="0">
            <a:noAutofit/>
          </a:bodyPr>
          <a:lstStyle/>
          <a:p>
            <a:pPr marL="342900" lvl="0" indent="-342900" algn="l" rtl="0">
              <a:lnSpc>
                <a:spcPct val="70000"/>
              </a:lnSpc>
              <a:spcBef>
                <a:spcPts val="320"/>
              </a:spcBef>
              <a:spcAft>
                <a:spcPts val="0"/>
              </a:spcAft>
              <a:buNone/>
            </a:pPr>
            <a:r>
              <a:rPr lang="en-GB" dirty="0" err="1">
                <a:solidFill>
                  <a:schemeClr val="dk1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DFEVar</a:t>
            </a:r>
            <a:r>
              <a:rPr lang="en-GB" dirty="0">
                <a:solidFill>
                  <a:schemeClr val="dk1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 d = </a:t>
            </a:r>
            <a:r>
              <a:rPr lang="en-GB" dirty="0" err="1">
                <a:solidFill>
                  <a:schemeClr val="dk1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io.input</a:t>
            </a:r>
            <a:r>
              <a:rPr lang="en-GB" dirty="0">
                <a:solidFill>
                  <a:schemeClr val="dk1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(”d”, </a:t>
            </a:r>
            <a:r>
              <a:rPr lang="en-GB" dirty="0" err="1">
                <a:solidFill>
                  <a:schemeClr val="dk1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dfeUInt</a:t>
            </a:r>
            <a:r>
              <a:rPr lang="en-GB" dirty="0">
                <a:solidFill>
                  <a:schemeClr val="dk1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(32));</a:t>
            </a:r>
            <a:endParaRPr dirty="0">
              <a:solidFill>
                <a:schemeClr val="dk1"/>
              </a:solidFill>
              <a:latin typeface="Courier" pitchFamily="2" charset="0"/>
              <a:ea typeface="Courier New"/>
              <a:cs typeface="Courier New"/>
              <a:sym typeface="Courier New"/>
            </a:endParaRPr>
          </a:p>
          <a:p>
            <a:pPr marL="342900" lvl="0" indent="-342900" algn="l" rtl="0">
              <a:lnSpc>
                <a:spcPct val="70000"/>
              </a:lnSpc>
              <a:spcBef>
                <a:spcPts val="320"/>
              </a:spcBef>
              <a:spcAft>
                <a:spcPts val="0"/>
              </a:spcAft>
              <a:buNone/>
            </a:pPr>
            <a:r>
              <a:rPr lang="en-GB" dirty="0" err="1">
                <a:solidFill>
                  <a:schemeClr val="dk1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DFEVar</a:t>
            </a:r>
            <a:r>
              <a:rPr lang="en-GB" dirty="0">
                <a:solidFill>
                  <a:schemeClr val="dk1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 shift = </a:t>
            </a:r>
            <a:r>
              <a:rPr lang="en-GB" dirty="0" err="1">
                <a:solidFill>
                  <a:schemeClr val="dk1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constant.var</a:t>
            </a:r>
            <a:r>
              <a:rPr lang="en-GB" dirty="0">
                <a:solidFill>
                  <a:schemeClr val="dk1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(</a:t>
            </a:r>
            <a:r>
              <a:rPr lang="en-GB" dirty="0" err="1">
                <a:solidFill>
                  <a:schemeClr val="dk1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dfeUInt</a:t>
            </a:r>
            <a:r>
              <a:rPr lang="en-GB" dirty="0">
                <a:solidFill>
                  <a:schemeClr val="dk1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(5), 0);</a:t>
            </a:r>
            <a:endParaRPr dirty="0">
              <a:solidFill>
                <a:schemeClr val="dk1"/>
              </a:solidFill>
              <a:latin typeface="Courier" pitchFamily="2" charset="0"/>
              <a:ea typeface="Courier New"/>
              <a:cs typeface="Courier New"/>
              <a:sym typeface="Courier New"/>
            </a:endParaRPr>
          </a:p>
          <a:p>
            <a:pPr marL="342900" lvl="0" indent="-342900" algn="l" rtl="0">
              <a:lnSpc>
                <a:spcPct val="70000"/>
              </a:lnSpc>
              <a:spcBef>
                <a:spcPts val="320"/>
              </a:spcBef>
              <a:spcAft>
                <a:spcPts val="0"/>
              </a:spcAft>
              <a:buNone/>
            </a:pPr>
            <a:r>
              <a:rPr lang="en-GB" dirty="0" err="1">
                <a:solidFill>
                  <a:schemeClr val="dk1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DFEVar</a:t>
            </a:r>
            <a:r>
              <a:rPr lang="en-GB" dirty="0">
                <a:solidFill>
                  <a:schemeClr val="dk1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 finished = </a:t>
            </a:r>
            <a:r>
              <a:rPr lang="en-GB" dirty="0" err="1">
                <a:solidFill>
                  <a:schemeClr val="dk1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constant.var</a:t>
            </a:r>
            <a:r>
              <a:rPr lang="en-GB" dirty="0">
                <a:solidFill>
                  <a:schemeClr val="dk1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(</a:t>
            </a:r>
            <a:r>
              <a:rPr lang="en-GB" dirty="0" err="1">
                <a:solidFill>
                  <a:schemeClr val="dk1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dfeBool</a:t>
            </a:r>
            <a:r>
              <a:rPr lang="en-GB" dirty="0">
                <a:solidFill>
                  <a:schemeClr val="dk1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(), 0);</a:t>
            </a:r>
            <a:endParaRPr dirty="0">
              <a:solidFill>
                <a:schemeClr val="dk1"/>
              </a:solidFill>
              <a:latin typeface="Courier" pitchFamily="2" charset="0"/>
              <a:ea typeface="Courier New"/>
              <a:cs typeface="Courier New"/>
              <a:sym typeface="Courier New"/>
            </a:endParaRPr>
          </a:p>
          <a:p>
            <a:pPr marL="342900" lvl="0" indent="-342900" algn="l" rtl="0">
              <a:lnSpc>
                <a:spcPct val="70000"/>
              </a:lnSpc>
              <a:spcBef>
                <a:spcPts val="32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dk1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for ( int </a:t>
            </a:r>
            <a:r>
              <a:rPr lang="en-GB" dirty="0" err="1">
                <a:solidFill>
                  <a:schemeClr val="dk1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i</a:t>
            </a:r>
            <a:r>
              <a:rPr lang="en-GB" dirty="0">
                <a:solidFill>
                  <a:schemeClr val="dk1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 = 0; </a:t>
            </a:r>
            <a:r>
              <a:rPr lang="en-GB" dirty="0" err="1">
                <a:solidFill>
                  <a:schemeClr val="dk1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i</a:t>
            </a:r>
            <a:r>
              <a:rPr lang="en-GB" dirty="0">
                <a:solidFill>
                  <a:schemeClr val="dk1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 &lt; 22; ++</a:t>
            </a:r>
            <a:r>
              <a:rPr lang="en-GB" dirty="0" err="1">
                <a:solidFill>
                  <a:schemeClr val="dk1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i</a:t>
            </a:r>
            <a:r>
              <a:rPr lang="en-GB" dirty="0">
                <a:solidFill>
                  <a:schemeClr val="dk1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) {  </a:t>
            </a:r>
            <a:r>
              <a:rPr lang="en-GB" dirty="0">
                <a:solidFill>
                  <a:srgbClr val="FF0000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// unrolled</a:t>
            </a:r>
            <a:endParaRPr dirty="0">
              <a:solidFill>
                <a:schemeClr val="dk1"/>
              </a:solidFill>
              <a:latin typeface="Courier" pitchFamily="2" charset="0"/>
              <a:ea typeface="Courier New"/>
              <a:cs typeface="Courier New"/>
              <a:sym typeface="Courier New"/>
            </a:endParaRPr>
          </a:p>
          <a:p>
            <a:pPr marL="342900" lvl="0" indent="-342900" algn="l" rtl="0">
              <a:lnSpc>
                <a:spcPct val="70000"/>
              </a:lnSpc>
              <a:spcBef>
                <a:spcPts val="32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dk1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	</a:t>
            </a:r>
            <a:r>
              <a:rPr lang="en-GB" dirty="0" err="1">
                <a:solidFill>
                  <a:schemeClr val="dk1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DFEVar</a:t>
            </a:r>
            <a:r>
              <a:rPr lang="en-GB" dirty="0">
                <a:solidFill>
                  <a:schemeClr val="dk1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 condition = 	</a:t>
            </a:r>
            <a:r>
              <a:rPr lang="en-GB" dirty="0" err="1">
                <a:solidFill>
                  <a:schemeClr val="dk1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d.neq</a:t>
            </a:r>
            <a:r>
              <a:rPr lang="en-GB" dirty="0">
                <a:solidFill>
                  <a:schemeClr val="dk1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(0)&amp;((d&amp;0x3FF).</a:t>
            </a:r>
            <a:r>
              <a:rPr lang="en-GB" dirty="0" err="1">
                <a:solidFill>
                  <a:schemeClr val="dk1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neq</a:t>
            </a:r>
            <a:r>
              <a:rPr lang="en-GB" dirty="0">
                <a:solidFill>
                  <a:schemeClr val="dk1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(0x291)); </a:t>
            </a:r>
            <a:endParaRPr dirty="0">
              <a:solidFill>
                <a:schemeClr val="dk1"/>
              </a:solidFill>
              <a:latin typeface="Courier" pitchFamily="2" charset="0"/>
              <a:ea typeface="Courier New"/>
              <a:cs typeface="Courier New"/>
              <a:sym typeface="Courier New"/>
            </a:endParaRPr>
          </a:p>
          <a:p>
            <a:pPr marL="342900" lvl="0" indent="-342900" algn="l" rtl="0">
              <a:lnSpc>
                <a:spcPct val="70000"/>
              </a:lnSpc>
              <a:spcBef>
                <a:spcPts val="32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dk1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	finished = condition ? </a:t>
            </a:r>
            <a:r>
              <a:rPr lang="en-GB" dirty="0" err="1">
                <a:solidFill>
                  <a:schemeClr val="dk1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constant.var</a:t>
            </a:r>
            <a:r>
              <a:rPr lang="en-GB" dirty="0">
                <a:solidFill>
                  <a:schemeClr val="dk1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(1) : 	finished ;</a:t>
            </a:r>
            <a:endParaRPr dirty="0">
              <a:solidFill>
                <a:schemeClr val="dk1"/>
              </a:solidFill>
              <a:latin typeface="Courier" pitchFamily="2" charset="0"/>
              <a:ea typeface="Courier New"/>
              <a:cs typeface="Courier New"/>
              <a:sym typeface="Courier New"/>
            </a:endParaRPr>
          </a:p>
          <a:p>
            <a:pPr marL="342900" lvl="0" indent="-342900" algn="l" rtl="0">
              <a:lnSpc>
                <a:spcPct val="70000"/>
              </a:lnSpc>
              <a:spcBef>
                <a:spcPts val="32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dk1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	shift = finished ? shift : shift + 	</a:t>
            </a:r>
            <a:r>
              <a:rPr lang="en-GB" dirty="0" err="1">
                <a:solidFill>
                  <a:schemeClr val="dk1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constant.var</a:t>
            </a:r>
            <a:r>
              <a:rPr lang="en-GB" dirty="0">
                <a:solidFill>
                  <a:schemeClr val="dk1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(1);</a:t>
            </a:r>
            <a:endParaRPr dirty="0">
              <a:solidFill>
                <a:schemeClr val="dk1"/>
              </a:solidFill>
              <a:latin typeface="Courier" pitchFamily="2" charset="0"/>
              <a:ea typeface="Courier New"/>
              <a:cs typeface="Courier New"/>
              <a:sym typeface="Courier New"/>
            </a:endParaRPr>
          </a:p>
          <a:p>
            <a:pPr marL="342900" lvl="0" indent="-342900" algn="l" rtl="0">
              <a:lnSpc>
                <a:spcPct val="70000"/>
              </a:lnSpc>
              <a:spcBef>
                <a:spcPts val="32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dk1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	d = d &gt;&gt; 1;</a:t>
            </a:r>
            <a:endParaRPr dirty="0">
              <a:solidFill>
                <a:schemeClr val="dk1"/>
              </a:solidFill>
              <a:latin typeface="Courier" pitchFamily="2" charset="0"/>
              <a:ea typeface="Courier New"/>
              <a:cs typeface="Courier New"/>
              <a:sym typeface="Courier New"/>
            </a:endParaRPr>
          </a:p>
          <a:p>
            <a:pPr marL="342900" lvl="0" indent="-342900" algn="l" rtl="0">
              <a:lnSpc>
                <a:spcPct val="70000"/>
              </a:lnSpc>
              <a:spcBef>
                <a:spcPts val="32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dk1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}</a:t>
            </a:r>
            <a:endParaRPr dirty="0">
              <a:solidFill>
                <a:schemeClr val="dk1"/>
              </a:solidFill>
              <a:latin typeface="Courier" pitchFamily="2" charset="0"/>
              <a:ea typeface="Courier New"/>
              <a:cs typeface="Courier New"/>
              <a:sym typeface="Courier New"/>
            </a:endParaRPr>
          </a:p>
          <a:p>
            <a:pPr marL="342900" lvl="0" indent="-342900" algn="l" rtl="0">
              <a:lnSpc>
                <a:spcPct val="70000"/>
              </a:lnSpc>
              <a:spcBef>
                <a:spcPts val="32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dk1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// Output</a:t>
            </a:r>
            <a:endParaRPr dirty="0">
              <a:solidFill>
                <a:schemeClr val="dk1"/>
              </a:solidFill>
              <a:latin typeface="Courier" pitchFamily="2" charset="0"/>
              <a:ea typeface="Courier New"/>
              <a:cs typeface="Courier New"/>
              <a:sym typeface="Courier New"/>
            </a:endParaRPr>
          </a:p>
          <a:p>
            <a:pPr marL="342900" lvl="0" indent="-342900" algn="l" rtl="0">
              <a:lnSpc>
                <a:spcPct val="70000"/>
              </a:lnSpc>
              <a:spcBef>
                <a:spcPts val="320"/>
              </a:spcBef>
              <a:spcAft>
                <a:spcPts val="0"/>
              </a:spcAft>
              <a:buNone/>
            </a:pPr>
            <a:r>
              <a:rPr lang="en-GB" dirty="0" err="1">
                <a:solidFill>
                  <a:schemeClr val="dk1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io.output</a:t>
            </a:r>
            <a:r>
              <a:rPr lang="en-GB" dirty="0">
                <a:solidFill>
                  <a:schemeClr val="dk1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(”output” , shift , </a:t>
            </a:r>
            <a:r>
              <a:rPr lang="en-GB" dirty="0" err="1">
                <a:solidFill>
                  <a:schemeClr val="dk1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dfeUInt</a:t>
            </a:r>
            <a:r>
              <a:rPr lang="en-GB" dirty="0">
                <a:solidFill>
                  <a:schemeClr val="dk1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(5));</a:t>
            </a:r>
            <a:endParaRPr dirty="0">
              <a:solidFill>
                <a:schemeClr val="dk1"/>
              </a:solidFill>
              <a:latin typeface="Courier" pitchFamily="2" charset="0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333333"/>
              </a:solidFill>
              <a:latin typeface="Courier" pitchFamily="2" charset="0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333333"/>
              </a:solidFill>
              <a:latin typeface="Courier" pitchFamily="2" charset="0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333333"/>
              </a:solidFill>
              <a:latin typeface="Courier" pitchFamily="2" charset="0"/>
              <a:ea typeface="Courier New"/>
              <a:cs typeface="Courier New"/>
              <a:sym typeface="Courier New"/>
            </a:endParaRPr>
          </a:p>
        </p:txBody>
      </p:sp>
      <p:pic>
        <p:nvPicPr>
          <p:cNvPr id="18" name="Google Shape;2542;p126" descr="Fig_predicated_unroll_graph.png">
            <a:extLst>
              <a:ext uri="{FF2B5EF4-FFF2-40B4-BE49-F238E27FC236}">
                <a16:creationId xmlns:a16="http://schemas.microsoft.com/office/drawing/2014/main" id="{497455DE-5B8C-DF44-8B9C-37D3DB38815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2515"/>
          <a:stretch/>
        </p:blipFill>
        <p:spPr>
          <a:xfrm>
            <a:off x="6204304" y="1217888"/>
            <a:ext cx="2601428" cy="51434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872466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8"/>
          <p:cNvSpPr/>
          <p:nvPr/>
        </p:nvSpPr>
        <p:spPr>
          <a:xfrm>
            <a:off x="789885" y="515754"/>
            <a:ext cx="7946152" cy="5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500" b="1" dirty="0">
                <a:solidFill>
                  <a:srgbClr val="595959"/>
                </a:solidFill>
                <a:latin typeface="Raleway"/>
                <a:ea typeface="Raleway"/>
                <a:cs typeface="Raleway"/>
                <a:sym typeface="Raleway"/>
              </a:rPr>
              <a:t>Kernel: </a:t>
            </a:r>
            <a:r>
              <a:rPr lang="en-GB" sz="3500" dirty="0">
                <a:solidFill>
                  <a:srgbClr val="595959"/>
                </a:solidFill>
                <a:latin typeface="Raleway"/>
                <a:ea typeface="Raleway"/>
                <a:cs typeface="Raleway"/>
                <a:sym typeface="Raleway"/>
              </a:rPr>
              <a:t>To Unroll or Not To Unroll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latin typeface="Raleway" panose="020B0503030101060003" pitchFamily="34" charset="77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solidFill>
                <a:srgbClr val="7F7F7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40" name="Google Shape;140;p28"/>
          <p:cNvSpPr txBox="1"/>
          <p:nvPr/>
        </p:nvSpPr>
        <p:spPr>
          <a:xfrm>
            <a:off x="8475260" y="6356354"/>
            <a:ext cx="409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rgbClr val="888888"/>
                </a:solidFill>
                <a:latin typeface="Raleway" panose="020B0503030101060003" pitchFamily="34" charset="77"/>
                <a:ea typeface="Calibri"/>
                <a:cs typeface="Calibri"/>
                <a:sym typeface="Calibri"/>
              </a:rPr>
              <a:t>86</a:t>
            </a:fld>
            <a:endParaRPr sz="1200" dirty="0">
              <a:solidFill>
                <a:srgbClr val="888888"/>
              </a:solidFill>
              <a:latin typeface="Raleway" panose="020B0503030101060003" pitchFamily="34" charset="77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39;p28">
            <a:extLst>
              <a:ext uri="{FF2B5EF4-FFF2-40B4-BE49-F238E27FC236}">
                <a16:creationId xmlns:a16="http://schemas.microsoft.com/office/drawing/2014/main" id="{AE80C96A-FF08-CA45-85F7-9800C21C4F0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51792" y="1324000"/>
            <a:ext cx="8049000" cy="46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noAutofit/>
          </a:bodyPr>
          <a:lstStyle/>
          <a:p>
            <a:pPr marL="285750" indent="-285750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SzPts val="2220"/>
            </a:pPr>
            <a:r>
              <a:rPr lang="en-GB" sz="2000" dirty="0">
                <a:solidFill>
                  <a:schemeClr val="tx1"/>
                </a:solidFill>
                <a:latin typeface="Raleway"/>
                <a:sym typeface="Raleway"/>
              </a:rPr>
              <a:t>Loop Unrolling</a:t>
            </a:r>
          </a:p>
          <a:p>
            <a:pPr marL="742950" lvl="1" indent="-285750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SzPts val="2220"/>
            </a:pPr>
            <a:r>
              <a:rPr lang="en-GB" sz="1800" dirty="0">
                <a:solidFill>
                  <a:schemeClr val="tx1"/>
                </a:solidFill>
                <a:latin typeface="Raleway"/>
                <a:sym typeface="Raleway"/>
              </a:rPr>
              <a:t>Gets rid of loop-carried dependency by creating a long pipeline</a:t>
            </a:r>
          </a:p>
          <a:p>
            <a:pPr marL="742950" lvl="1" indent="-285750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SzPts val="2220"/>
            </a:pPr>
            <a:r>
              <a:rPr lang="en-GB" sz="1800" dirty="0">
                <a:solidFill>
                  <a:schemeClr val="tx1"/>
                </a:solidFill>
                <a:latin typeface="Raleway"/>
                <a:sym typeface="Raleway"/>
              </a:rPr>
              <a:t>Requires O(N) space on the chip...what if it does not fit?</a:t>
            </a:r>
          </a:p>
          <a:p>
            <a:pPr marL="742950" lvl="1" indent="-285750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SzPts val="2220"/>
            </a:pPr>
            <a:r>
              <a:rPr lang="en-GB" sz="1800" dirty="0">
                <a:solidFill>
                  <a:schemeClr val="tx1"/>
                </a:solidFill>
                <a:latin typeface="Raleway"/>
                <a:sym typeface="Raleway"/>
              </a:rPr>
              <a:t>If we can’t unroll, we end up with a cycle in the dataflow graph</a:t>
            </a:r>
          </a:p>
          <a:p>
            <a:pPr marL="742950" lvl="1" indent="-285750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SzPts val="2220"/>
            </a:pPr>
            <a:r>
              <a:rPr lang="en-GB" sz="1800" dirty="0">
                <a:solidFill>
                  <a:schemeClr val="tx1"/>
                </a:solidFill>
                <a:latin typeface="Raleway"/>
                <a:sym typeface="Raleway"/>
              </a:rPr>
              <a:t>We need to make sure the cycle in the graph is compatible with the pipeline depth</a:t>
            </a:r>
          </a:p>
          <a:p>
            <a:pPr marL="285750" indent="-285750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SzPts val="2220"/>
            </a:pPr>
            <a:r>
              <a:rPr lang="en-GB" sz="2000" dirty="0">
                <a:solidFill>
                  <a:schemeClr val="tx1"/>
                </a:solidFill>
                <a:latin typeface="Raleway"/>
                <a:sym typeface="Raleway"/>
              </a:rPr>
              <a:t>Variable-length loop (with loop-carried dependency)</a:t>
            </a:r>
          </a:p>
          <a:p>
            <a:pPr marL="742950" lvl="1" indent="-285750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SzPts val="2220"/>
            </a:pPr>
            <a:r>
              <a:rPr lang="en-GB" sz="1800" dirty="0">
                <a:solidFill>
                  <a:schemeClr val="tx1"/>
                </a:solidFill>
                <a:latin typeface="Raleway"/>
                <a:sym typeface="Raleway"/>
              </a:rPr>
              <a:t>Can be fully unrolled, BUT need to know maximal number of iterations </a:t>
            </a:r>
          </a:p>
          <a:p>
            <a:pPr marL="742950" lvl="1" indent="-285750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SzPts val="2220"/>
            </a:pPr>
            <a:r>
              <a:rPr lang="en-GB" sz="1800" dirty="0">
                <a:solidFill>
                  <a:schemeClr val="tx1"/>
                </a:solidFill>
                <a:latin typeface="Raleway"/>
                <a:sym typeface="Raleway"/>
              </a:rPr>
              <a:t>Utilization depends on actual data...</a:t>
            </a:r>
          </a:p>
          <a:p>
            <a:pPr marL="742950" lvl="1" indent="-285750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SzPts val="2220"/>
            </a:pPr>
            <a:r>
              <a:rPr lang="en-GB" sz="1800" dirty="0">
                <a:solidFill>
                  <a:schemeClr val="tx1"/>
                </a:solidFill>
                <a:latin typeface="Raleway"/>
                <a:sym typeface="Raleway"/>
              </a:rPr>
              <a:t>What if max iterations is much larger than average? Or max is not known? Or max iterations don’t fit on the chip?</a:t>
            </a:r>
          </a:p>
        </p:txBody>
      </p:sp>
    </p:spTree>
    <p:extLst>
      <p:ext uri="{BB962C8B-B14F-4D97-AF65-F5344CB8AC3E}">
        <p14:creationId xmlns:p14="http://schemas.microsoft.com/office/powerpoint/2010/main" val="286393321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27" descr="FullLogoVector_Inverted2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2702" y="5029874"/>
            <a:ext cx="2412554" cy="112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7"/>
          <p:cNvSpPr txBox="1"/>
          <p:nvPr/>
        </p:nvSpPr>
        <p:spPr>
          <a:xfrm>
            <a:off x="-231228" y="500958"/>
            <a:ext cx="9375229" cy="30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875" tIns="104875" rIns="104875" bIns="104875" anchor="t" anchorCtr="0">
            <a:noAutofit/>
          </a:bodyPr>
          <a:lstStyle/>
          <a:p>
            <a:pPr lvl="0" algn="r">
              <a:buClr>
                <a:schemeClr val="dk1"/>
              </a:buClr>
              <a:buSzPts val="1100"/>
            </a:pPr>
            <a:r>
              <a:rPr lang="de-DE" sz="4800" dirty="0" err="1">
                <a:solidFill>
                  <a:schemeClr val="lt1"/>
                </a:solidFill>
                <a:latin typeface="Raleway" panose="020B0503030101060003" pitchFamily="34" charset="77"/>
                <a:ea typeface="Calibri"/>
                <a:cs typeface="Calibri"/>
                <a:sym typeface="Calibri"/>
              </a:rPr>
              <a:t>Dataflow</a:t>
            </a:r>
            <a:r>
              <a:rPr lang="de-DE" sz="4800" dirty="0">
                <a:solidFill>
                  <a:schemeClr val="lt1"/>
                </a:solidFill>
                <a:latin typeface="Raleway" panose="020B0503030101060003" pitchFamily="34" charset="77"/>
                <a:ea typeface="Calibri"/>
                <a:cs typeface="Calibri"/>
                <a:sym typeface="Calibri"/>
              </a:rPr>
              <a:t> </a:t>
            </a:r>
            <a:r>
              <a:rPr lang="de-DE" sz="4800" dirty="0" err="1">
                <a:solidFill>
                  <a:schemeClr val="lt1"/>
                </a:solidFill>
                <a:latin typeface="Raleway" panose="020B0503030101060003" pitchFamily="34" charset="77"/>
                <a:ea typeface="Calibri"/>
                <a:cs typeface="Calibri"/>
                <a:sym typeface="Calibri"/>
              </a:rPr>
              <a:t>Programming</a:t>
            </a:r>
            <a:r>
              <a:rPr lang="de-DE" sz="4800" dirty="0">
                <a:solidFill>
                  <a:schemeClr val="lt1"/>
                </a:solidFill>
                <a:latin typeface="Raleway" panose="020B0503030101060003" pitchFamily="34" charset="77"/>
                <a:ea typeface="Calibri"/>
                <a:cs typeface="Calibri"/>
                <a:sym typeface="Calibri"/>
              </a:rPr>
              <a:t> </a:t>
            </a:r>
            <a:r>
              <a:rPr lang="de-DE" sz="4800" dirty="0" err="1">
                <a:solidFill>
                  <a:schemeClr val="lt1"/>
                </a:solidFill>
                <a:latin typeface="Raleway" panose="020B0503030101060003" pitchFamily="34" charset="77"/>
                <a:ea typeface="Calibri"/>
                <a:cs typeface="Calibri"/>
                <a:sym typeface="Calibri"/>
              </a:rPr>
              <a:t>Introduction</a:t>
            </a:r>
            <a:r>
              <a:rPr lang="de-DE" sz="4800" dirty="0">
                <a:solidFill>
                  <a:schemeClr val="lt1"/>
                </a:solidFill>
                <a:latin typeface="Raleway" panose="020B0503030101060003" pitchFamily="34" charset="77"/>
                <a:ea typeface="Calibri"/>
                <a:cs typeface="Calibri"/>
                <a:sym typeface="Calibri"/>
              </a:rPr>
              <a:t>:</a:t>
            </a:r>
          </a:p>
          <a:p>
            <a:pPr lvl="0" algn="r">
              <a:buClr>
                <a:schemeClr val="dk1"/>
              </a:buClr>
              <a:buSzPts val="1100"/>
            </a:pPr>
            <a:r>
              <a:rPr lang="de-DE" sz="4800" u="none" strike="noStrike" cap="none" dirty="0">
                <a:solidFill>
                  <a:schemeClr val="lt1"/>
                </a:solidFill>
                <a:latin typeface="Raleway" panose="020B0503030101060003" pitchFamily="34" charset="77"/>
                <a:ea typeface="Calibri"/>
                <a:cs typeface="Calibri"/>
                <a:sym typeface="Calibri"/>
              </a:rPr>
              <a:t>CPU Integration</a:t>
            </a:r>
            <a:endParaRPr sz="4800" u="none" strike="noStrike" cap="none" dirty="0">
              <a:solidFill>
                <a:srgbClr val="FFFFFF"/>
              </a:solidFill>
              <a:latin typeface="Raleway" panose="020B0503030101060003" pitchFamily="34" charset="77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alibri"/>
              <a:buNone/>
            </a:pPr>
            <a:endParaRPr sz="2000" u="none" strike="noStrike" cap="none" dirty="0">
              <a:solidFill>
                <a:srgbClr val="FFFFFF"/>
              </a:solidFill>
              <a:latin typeface="Raleway" panose="020B0503030101060003" pitchFamily="34" charset="77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27"/>
          <p:cNvSpPr txBox="1"/>
          <p:nvPr/>
        </p:nvSpPr>
        <p:spPr>
          <a:xfrm>
            <a:off x="6951350" y="5274250"/>
            <a:ext cx="1940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lt1"/>
                </a:solidFill>
                <a:latin typeface="Raleway" panose="020B0503030101060003" pitchFamily="34" charset="77"/>
                <a:ea typeface="Calibri"/>
                <a:cs typeface="Calibri"/>
                <a:sym typeface="Calibri"/>
              </a:rPr>
              <a:t>10.7.2019</a:t>
            </a:r>
            <a:endParaRPr dirty="0">
              <a:latin typeface="Raleway" panose="020B05030301010600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77621804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8"/>
          <p:cNvSpPr/>
          <p:nvPr/>
        </p:nvSpPr>
        <p:spPr>
          <a:xfrm>
            <a:off x="789885" y="515754"/>
            <a:ext cx="7946152" cy="5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500" b="1" dirty="0">
                <a:solidFill>
                  <a:srgbClr val="595959"/>
                </a:solidFill>
                <a:latin typeface="Raleway"/>
                <a:ea typeface="Raleway"/>
                <a:cs typeface="Raleway"/>
                <a:sym typeface="Raleway"/>
              </a:rPr>
              <a:t>CPU: </a:t>
            </a:r>
            <a:r>
              <a:rPr lang="en-GB" sz="3500" dirty="0">
                <a:solidFill>
                  <a:srgbClr val="595959"/>
                </a:solidFill>
                <a:latin typeface="Raleway"/>
                <a:ea typeface="Raleway"/>
                <a:cs typeface="Raleway"/>
                <a:sym typeface="Raleway"/>
              </a:rPr>
              <a:t>Application Execution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latin typeface="Raleway" panose="020B0503030101060003" pitchFamily="34" charset="77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solidFill>
                <a:srgbClr val="7F7F7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40" name="Google Shape;140;p28"/>
          <p:cNvSpPr txBox="1"/>
          <p:nvPr/>
        </p:nvSpPr>
        <p:spPr>
          <a:xfrm>
            <a:off x="8475260" y="6356354"/>
            <a:ext cx="409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rgbClr val="888888"/>
                </a:solidFill>
                <a:latin typeface="Raleway" panose="020B0503030101060003" pitchFamily="34" charset="77"/>
                <a:ea typeface="Calibri"/>
                <a:cs typeface="Calibri"/>
                <a:sym typeface="Calibri"/>
              </a:rPr>
              <a:t>88</a:t>
            </a:fld>
            <a:endParaRPr sz="1200" dirty="0">
              <a:solidFill>
                <a:srgbClr val="888888"/>
              </a:solidFill>
              <a:latin typeface="Raleway" panose="020B0503030101060003" pitchFamily="34" charset="77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2564;p128">
            <a:extLst>
              <a:ext uri="{FF2B5EF4-FFF2-40B4-BE49-F238E27FC236}">
                <a16:creationId xmlns:a16="http://schemas.microsoft.com/office/drawing/2014/main" id="{EFDC8E09-F97E-1842-AC27-A92A8602A1C7}"/>
              </a:ext>
            </a:extLst>
          </p:cNvPr>
          <p:cNvSpPr/>
          <p:nvPr/>
        </p:nvSpPr>
        <p:spPr>
          <a:xfrm>
            <a:off x="1777668" y="2548984"/>
            <a:ext cx="1004100" cy="774300"/>
          </a:xfrm>
          <a:prstGeom prst="rect">
            <a:avLst/>
          </a:prstGeom>
          <a:gradFill>
            <a:gsLst>
              <a:gs pos="0">
                <a:srgbClr val="FFDE7E"/>
              </a:gs>
              <a:gs pos="50000">
                <a:srgbClr val="FFE9B1"/>
              </a:gs>
              <a:gs pos="100000">
                <a:srgbClr val="FFF2D9"/>
              </a:gs>
            </a:gsLst>
            <a:lin ang="5400012" scaled="0"/>
          </a:gradFill>
          <a:ln w="9525" cap="flat" cmpd="sng">
            <a:solidFill>
              <a:srgbClr val="A2A2A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Application</a:t>
            </a:r>
            <a:endParaRPr sz="1200" dirty="0"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  <a:latin typeface="Raleway" panose="020B0503030101060003" pitchFamily="34" charset="77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  <a:latin typeface="Raleway" panose="020B0503030101060003" pitchFamily="34" charset="77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  <a:latin typeface="Raleway" panose="020B0503030101060003" pitchFamily="34" charset="77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2565;p128">
            <a:extLst>
              <a:ext uri="{FF2B5EF4-FFF2-40B4-BE49-F238E27FC236}">
                <a16:creationId xmlns:a16="http://schemas.microsoft.com/office/drawing/2014/main" id="{1A29D9E8-E9BF-1341-A41A-41EC639E1ABA}"/>
              </a:ext>
            </a:extLst>
          </p:cNvPr>
          <p:cNvSpPr/>
          <p:nvPr/>
        </p:nvSpPr>
        <p:spPr>
          <a:xfrm rot="-5400000">
            <a:off x="1335279" y="3546674"/>
            <a:ext cx="830100" cy="553500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9168"/>
            </a:avLst>
          </a:prstGeom>
          <a:gradFill>
            <a:gsLst>
              <a:gs pos="0">
                <a:srgbClr val="FFFF7E"/>
              </a:gs>
              <a:gs pos="50000">
                <a:srgbClr val="FFFFB1"/>
              </a:gs>
              <a:gs pos="100000">
                <a:srgbClr val="FFFFD9"/>
              </a:gs>
            </a:gsLst>
            <a:lin ang="2700006" scaled="0"/>
          </a:gradFill>
          <a:ln w="9525" cap="flat" cmpd="sng">
            <a:solidFill>
              <a:srgbClr val="004E88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5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Raleway" panose="020B0503030101060003" pitchFamily="34" charset="77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2566;p128">
            <a:extLst>
              <a:ext uri="{FF2B5EF4-FFF2-40B4-BE49-F238E27FC236}">
                <a16:creationId xmlns:a16="http://schemas.microsoft.com/office/drawing/2014/main" id="{6AF930B4-FAF2-BC47-9AD2-77EB1D193E92}"/>
              </a:ext>
            </a:extLst>
          </p:cNvPr>
          <p:cNvSpPr txBox="1"/>
          <p:nvPr/>
        </p:nvSpPr>
        <p:spPr>
          <a:xfrm>
            <a:off x="1121093" y="1814546"/>
            <a:ext cx="413100" cy="50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400" dirty="0">
                <a:solidFill>
                  <a:schemeClr val="dk1"/>
                </a:solidFill>
                <a:latin typeface="Raleway" panose="020B0503030101060003" pitchFamily="34" charset="77"/>
                <a:ea typeface="Calibri"/>
                <a:cs typeface="Calibri"/>
                <a:sym typeface="Calibri"/>
              </a:rPr>
              <a:t>1</a:t>
            </a:r>
            <a:endParaRPr sz="4400" dirty="0">
              <a:solidFill>
                <a:schemeClr val="dk1"/>
              </a:solidFill>
              <a:latin typeface="Raleway" panose="020B0503030101060003" pitchFamily="34" charset="77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2567;p128">
            <a:extLst>
              <a:ext uri="{FF2B5EF4-FFF2-40B4-BE49-F238E27FC236}">
                <a16:creationId xmlns:a16="http://schemas.microsoft.com/office/drawing/2014/main" id="{440F8B9F-B65E-DB41-AFB9-6FD52F7DC82C}"/>
              </a:ext>
            </a:extLst>
          </p:cNvPr>
          <p:cNvSpPr txBox="1"/>
          <p:nvPr/>
        </p:nvSpPr>
        <p:spPr>
          <a:xfrm>
            <a:off x="1481844" y="1955246"/>
            <a:ext cx="2048400" cy="4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Application done! </a:t>
            </a:r>
            <a:endParaRPr dirty="0"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I’m ready to run it...</a:t>
            </a:r>
            <a:endParaRPr dirty="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1" name="Google Shape;2568;p128">
            <a:extLst>
              <a:ext uri="{FF2B5EF4-FFF2-40B4-BE49-F238E27FC236}">
                <a16:creationId xmlns:a16="http://schemas.microsoft.com/office/drawing/2014/main" id="{0B79D96E-8BDE-5D43-80C1-D0F91381E5FD}"/>
              </a:ext>
            </a:extLst>
          </p:cNvPr>
          <p:cNvSpPr/>
          <p:nvPr/>
        </p:nvSpPr>
        <p:spPr>
          <a:xfrm>
            <a:off x="4557404" y="2696557"/>
            <a:ext cx="632400" cy="474300"/>
          </a:xfrm>
          <a:prstGeom prst="rect">
            <a:avLst/>
          </a:prstGeom>
          <a:gradFill>
            <a:gsLst>
              <a:gs pos="0">
                <a:srgbClr val="401660"/>
              </a:gs>
              <a:gs pos="50000">
                <a:srgbClr val="5D218B"/>
              </a:gs>
              <a:gs pos="100000">
                <a:srgbClr val="7127A8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5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lt1"/>
                </a:solidFill>
                <a:latin typeface="Raleway" panose="020B0503030101060003" pitchFamily="34" charset="77"/>
                <a:ea typeface="Calibri"/>
                <a:cs typeface="Calibri"/>
                <a:sym typeface="Calibri"/>
              </a:rPr>
              <a:t>CPU</a:t>
            </a:r>
            <a:endParaRPr dirty="0">
              <a:solidFill>
                <a:schemeClr val="lt1"/>
              </a:solidFill>
              <a:latin typeface="Raleway" panose="020B0503030101060003" pitchFamily="34" charset="77"/>
              <a:ea typeface="Calibri"/>
              <a:cs typeface="Calibri"/>
              <a:sym typeface="Calibri"/>
            </a:endParaRPr>
          </a:p>
        </p:txBody>
      </p:sp>
      <p:cxnSp>
        <p:nvCxnSpPr>
          <p:cNvPr id="12" name="Google Shape;2569;p128">
            <a:extLst>
              <a:ext uri="{FF2B5EF4-FFF2-40B4-BE49-F238E27FC236}">
                <a16:creationId xmlns:a16="http://schemas.microsoft.com/office/drawing/2014/main" id="{FF1D5199-8F1F-5245-A848-162BB7F39839}"/>
              </a:ext>
            </a:extLst>
          </p:cNvPr>
          <p:cNvCxnSpPr>
            <a:stCxn id="7" idx="3"/>
            <a:endCxn id="11" idx="1"/>
          </p:cNvCxnSpPr>
          <p:nvPr/>
        </p:nvCxnSpPr>
        <p:spPr>
          <a:xfrm rot="10800000" flipH="1">
            <a:off x="2781768" y="2933734"/>
            <a:ext cx="1775700" cy="2400"/>
          </a:xfrm>
          <a:prstGeom prst="straightConnector1">
            <a:avLst/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stealth" w="med" len="med"/>
          </a:ln>
          <a:effectLst>
            <a:outerShdw blurRad="40000" dist="23000" dir="5400000" rotWithShape="0">
              <a:srgbClr val="000000">
                <a:alpha val="34900"/>
              </a:srgbClr>
            </a:outerShdw>
          </a:effectLst>
        </p:spPr>
      </p:cxnSp>
      <p:sp>
        <p:nvSpPr>
          <p:cNvPr id="13" name="Google Shape;2570;p128">
            <a:extLst>
              <a:ext uri="{FF2B5EF4-FFF2-40B4-BE49-F238E27FC236}">
                <a16:creationId xmlns:a16="http://schemas.microsoft.com/office/drawing/2014/main" id="{2FC53AB3-AA98-BD43-B820-6FBC02C2C55E}"/>
              </a:ext>
            </a:extLst>
          </p:cNvPr>
          <p:cNvSpPr txBox="1"/>
          <p:nvPr/>
        </p:nvSpPr>
        <p:spPr>
          <a:xfrm>
            <a:off x="4151404" y="1790403"/>
            <a:ext cx="413100" cy="50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400" dirty="0">
                <a:solidFill>
                  <a:schemeClr val="dk1"/>
                </a:solidFill>
                <a:latin typeface="Raleway" panose="020B0503030101060003" pitchFamily="34" charset="77"/>
                <a:ea typeface="Calibri"/>
                <a:cs typeface="Calibri"/>
                <a:sym typeface="Calibri"/>
              </a:rPr>
              <a:t>2</a:t>
            </a:r>
            <a:endParaRPr sz="4400" dirty="0">
              <a:solidFill>
                <a:schemeClr val="dk1"/>
              </a:solidFill>
              <a:latin typeface="Raleway" panose="020B0503030101060003" pitchFamily="34" charset="77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2571;p128">
            <a:extLst>
              <a:ext uri="{FF2B5EF4-FFF2-40B4-BE49-F238E27FC236}">
                <a16:creationId xmlns:a16="http://schemas.microsoft.com/office/drawing/2014/main" id="{C8647BC8-5A66-0B4D-A417-A9CEC8D392C0}"/>
              </a:ext>
            </a:extLst>
          </p:cNvPr>
          <p:cNvSpPr txBox="1"/>
          <p:nvPr/>
        </p:nvSpPr>
        <p:spPr>
          <a:xfrm>
            <a:off x="4564493" y="1919996"/>
            <a:ext cx="1890900" cy="4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MaxelerOS</a:t>
            </a:r>
            <a:r>
              <a:rPr lang="en-GB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 allocates a DFE</a:t>
            </a:r>
            <a:endParaRPr dirty="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5" name="Google Shape;2572;p128">
            <a:extLst>
              <a:ext uri="{FF2B5EF4-FFF2-40B4-BE49-F238E27FC236}">
                <a16:creationId xmlns:a16="http://schemas.microsoft.com/office/drawing/2014/main" id="{31295334-9F62-6E48-90A8-91CD2CEEC925}"/>
              </a:ext>
            </a:extLst>
          </p:cNvPr>
          <p:cNvSpPr/>
          <p:nvPr/>
        </p:nvSpPr>
        <p:spPr>
          <a:xfrm>
            <a:off x="5189983" y="2577948"/>
            <a:ext cx="1265400" cy="716400"/>
          </a:xfrm>
          <a:prstGeom prst="rect">
            <a:avLst/>
          </a:prstGeom>
          <a:gradFill>
            <a:gsLst>
              <a:gs pos="0">
                <a:srgbClr val="92A4C4"/>
              </a:gs>
              <a:gs pos="50000">
                <a:srgbClr val="BDC7D9"/>
              </a:gs>
              <a:gs pos="100000">
                <a:srgbClr val="DFE2EC"/>
              </a:gs>
            </a:gsLst>
            <a:lin ang="16200038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>
                <a:solidFill>
                  <a:schemeClr val="dk1"/>
                </a:solidFill>
                <a:latin typeface="Raleway" panose="020B0503030101060003" pitchFamily="34" charset="77"/>
                <a:ea typeface="Calibri"/>
                <a:cs typeface="Calibri"/>
                <a:sym typeface="Calibri"/>
              </a:rPr>
              <a:t>MaxelerOS</a:t>
            </a:r>
            <a:endParaRPr dirty="0">
              <a:solidFill>
                <a:schemeClr val="dk1"/>
              </a:solidFill>
              <a:latin typeface="Raleway" panose="020B0503030101060003" pitchFamily="34" charset="77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2573;p128">
            <a:extLst>
              <a:ext uri="{FF2B5EF4-FFF2-40B4-BE49-F238E27FC236}">
                <a16:creationId xmlns:a16="http://schemas.microsoft.com/office/drawing/2014/main" id="{870E8075-C731-7D47-A04B-AB8E6AAA96B7}"/>
              </a:ext>
            </a:extLst>
          </p:cNvPr>
          <p:cNvSpPr/>
          <p:nvPr/>
        </p:nvSpPr>
        <p:spPr>
          <a:xfrm>
            <a:off x="7093770" y="3360485"/>
            <a:ext cx="1324836" cy="657288"/>
          </a:xfrm>
          <a:prstGeom prst="cloud">
            <a:avLst/>
          </a:prstGeom>
          <a:solidFill>
            <a:srgbClr val="B4DDFF"/>
          </a:solidFill>
          <a:ln w="9525" cap="flat" cmpd="sng">
            <a:solidFill>
              <a:srgbClr val="B4DDFF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0"/>
              </a:srgbClr>
            </a:outerShdw>
          </a:effectLst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dk1"/>
                </a:solidFill>
                <a:latin typeface="Raleway" panose="020B0503030101060003" pitchFamily="34" charset="77"/>
                <a:ea typeface="Calibri"/>
                <a:cs typeface="Calibri"/>
                <a:sym typeface="Calibri"/>
              </a:rPr>
              <a:t>PCIe, InfiniBand</a:t>
            </a:r>
            <a:endParaRPr dirty="0">
              <a:solidFill>
                <a:schemeClr val="dk1"/>
              </a:solidFill>
              <a:latin typeface="Raleway" panose="020B0503030101060003" pitchFamily="34" charset="77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2574;p128">
            <a:extLst>
              <a:ext uri="{FF2B5EF4-FFF2-40B4-BE49-F238E27FC236}">
                <a16:creationId xmlns:a16="http://schemas.microsoft.com/office/drawing/2014/main" id="{E0911653-1A1A-194A-A984-7CDA821DB4DB}"/>
              </a:ext>
            </a:extLst>
          </p:cNvPr>
          <p:cNvSpPr/>
          <p:nvPr/>
        </p:nvSpPr>
        <p:spPr>
          <a:xfrm>
            <a:off x="6494679" y="4683258"/>
            <a:ext cx="973401" cy="504088"/>
          </a:xfrm>
          <a:prstGeom prst="flowChartMagneticDrum">
            <a:avLst/>
          </a:prstGeom>
          <a:gradFill>
            <a:gsLst>
              <a:gs pos="0">
                <a:srgbClr val="D8D8D8"/>
              </a:gs>
              <a:gs pos="35000">
                <a:srgbClr val="E3E3E3"/>
              </a:gs>
              <a:gs pos="100000">
                <a:srgbClr val="F4F4F4"/>
              </a:gs>
            </a:gsLst>
            <a:lin ang="16200038" scaled="0"/>
          </a:gradFill>
          <a:ln w="9525" cap="flat" cmpd="sng">
            <a:solidFill>
              <a:srgbClr val="A2A2A2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50"/>
              </a:srgbClr>
            </a:outerShdw>
          </a:effectLst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dk1"/>
                </a:solidFill>
                <a:latin typeface="Raleway" panose="020B0503030101060003" pitchFamily="34" charset="77"/>
                <a:ea typeface="Calibri"/>
                <a:cs typeface="Calibri"/>
                <a:sym typeface="Calibri"/>
              </a:rPr>
              <a:t>DFE</a:t>
            </a:r>
            <a:endParaRPr dirty="0">
              <a:solidFill>
                <a:schemeClr val="dk1"/>
              </a:solidFill>
              <a:latin typeface="Raleway" panose="020B0503030101060003" pitchFamily="34" charset="77"/>
              <a:ea typeface="Calibri"/>
              <a:cs typeface="Calibri"/>
              <a:sym typeface="Calibri"/>
            </a:endParaRPr>
          </a:p>
        </p:txBody>
      </p:sp>
      <p:cxnSp>
        <p:nvCxnSpPr>
          <p:cNvPr id="18" name="Google Shape;2575;p128">
            <a:extLst>
              <a:ext uri="{FF2B5EF4-FFF2-40B4-BE49-F238E27FC236}">
                <a16:creationId xmlns:a16="http://schemas.microsoft.com/office/drawing/2014/main" id="{3F22037C-7F46-FF40-8666-A49D449C064D}"/>
              </a:ext>
            </a:extLst>
          </p:cNvPr>
          <p:cNvCxnSpPr>
            <a:stCxn id="15" idx="3"/>
            <a:endCxn id="16" idx="3"/>
          </p:cNvCxnSpPr>
          <p:nvPr/>
        </p:nvCxnSpPr>
        <p:spPr>
          <a:xfrm>
            <a:off x="6455383" y="2936148"/>
            <a:ext cx="1300800" cy="462000"/>
          </a:xfrm>
          <a:prstGeom prst="bentConnector2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stealth" w="med" len="med"/>
          </a:ln>
          <a:effectLst>
            <a:outerShdw blurRad="40000" dist="20000" dir="5400000" rotWithShape="0">
              <a:srgbClr val="000000">
                <a:alpha val="37650"/>
              </a:srgbClr>
            </a:outerShdw>
          </a:effectLst>
        </p:spPr>
      </p:cxnSp>
      <p:cxnSp>
        <p:nvCxnSpPr>
          <p:cNvPr id="19" name="Google Shape;2576;p128">
            <a:extLst>
              <a:ext uri="{FF2B5EF4-FFF2-40B4-BE49-F238E27FC236}">
                <a16:creationId xmlns:a16="http://schemas.microsoft.com/office/drawing/2014/main" id="{3F40EEB5-31C1-E349-B4CE-41C137CDF38C}"/>
              </a:ext>
            </a:extLst>
          </p:cNvPr>
          <p:cNvCxnSpPr>
            <a:stCxn id="16" idx="1"/>
            <a:endCxn id="17" idx="0"/>
          </p:cNvCxnSpPr>
          <p:nvPr/>
        </p:nvCxnSpPr>
        <p:spPr>
          <a:xfrm flipH="1">
            <a:off x="6981288" y="4017073"/>
            <a:ext cx="774900" cy="6663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stealth" w="med" len="med"/>
          </a:ln>
          <a:effectLst>
            <a:outerShdw blurRad="40000" dist="20000" dir="5400000" rotWithShape="0">
              <a:srgbClr val="000000">
                <a:alpha val="37650"/>
              </a:srgbClr>
            </a:outerShdw>
          </a:effectLst>
        </p:spPr>
      </p:cxnSp>
      <p:sp>
        <p:nvSpPr>
          <p:cNvPr id="20" name="Google Shape;2577;p128">
            <a:extLst>
              <a:ext uri="{FF2B5EF4-FFF2-40B4-BE49-F238E27FC236}">
                <a16:creationId xmlns:a16="http://schemas.microsoft.com/office/drawing/2014/main" id="{CB15A47F-951E-F14A-AFFB-19CE48F7F263}"/>
              </a:ext>
            </a:extLst>
          </p:cNvPr>
          <p:cNvSpPr/>
          <p:nvPr/>
        </p:nvSpPr>
        <p:spPr>
          <a:xfrm>
            <a:off x="7705312" y="4238474"/>
            <a:ext cx="687106" cy="355827"/>
          </a:xfrm>
          <a:prstGeom prst="flowChartMagneticDrum">
            <a:avLst/>
          </a:prstGeom>
          <a:gradFill>
            <a:gsLst>
              <a:gs pos="0">
                <a:srgbClr val="D8D8D8"/>
              </a:gs>
              <a:gs pos="35000">
                <a:srgbClr val="E3E3E3"/>
              </a:gs>
              <a:gs pos="100000">
                <a:srgbClr val="F4F4F4"/>
              </a:gs>
            </a:gsLst>
            <a:lin ang="16200038" scaled="0"/>
          </a:gradFill>
          <a:ln w="9525" cap="flat" cmpd="sng">
            <a:solidFill>
              <a:srgbClr val="A2A2A2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50"/>
              </a:srgbClr>
            </a:outerShdw>
          </a:effectLst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Raleway" panose="020B0503030101060003" pitchFamily="34" charset="77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2578;p128">
            <a:extLst>
              <a:ext uri="{FF2B5EF4-FFF2-40B4-BE49-F238E27FC236}">
                <a16:creationId xmlns:a16="http://schemas.microsoft.com/office/drawing/2014/main" id="{79DB5239-E577-6A4C-A430-3CB33530EBD3}"/>
              </a:ext>
            </a:extLst>
          </p:cNvPr>
          <p:cNvSpPr/>
          <p:nvPr/>
        </p:nvSpPr>
        <p:spPr>
          <a:xfrm>
            <a:off x="7705312" y="4683258"/>
            <a:ext cx="687106" cy="355827"/>
          </a:xfrm>
          <a:prstGeom prst="flowChartMagneticDrum">
            <a:avLst/>
          </a:prstGeom>
          <a:gradFill>
            <a:gsLst>
              <a:gs pos="0">
                <a:srgbClr val="D8D8D8"/>
              </a:gs>
              <a:gs pos="35000">
                <a:srgbClr val="E3E3E3"/>
              </a:gs>
              <a:gs pos="100000">
                <a:srgbClr val="F4F4F4"/>
              </a:gs>
            </a:gsLst>
            <a:lin ang="16200038" scaled="0"/>
          </a:gradFill>
          <a:ln w="9525" cap="flat" cmpd="sng">
            <a:solidFill>
              <a:srgbClr val="A2A2A2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50"/>
              </a:srgbClr>
            </a:outerShdw>
          </a:effectLst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Raleway" panose="020B0503030101060003" pitchFamily="34" charset="77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2579;p128">
            <a:extLst>
              <a:ext uri="{FF2B5EF4-FFF2-40B4-BE49-F238E27FC236}">
                <a16:creationId xmlns:a16="http://schemas.microsoft.com/office/drawing/2014/main" id="{C8D222E8-E44D-7E4F-BAE7-91299471F693}"/>
              </a:ext>
            </a:extLst>
          </p:cNvPr>
          <p:cNvSpPr/>
          <p:nvPr/>
        </p:nvSpPr>
        <p:spPr>
          <a:xfrm>
            <a:off x="4241114" y="4683258"/>
            <a:ext cx="973401" cy="504088"/>
          </a:xfrm>
          <a:prstGeom prst="flowChartMagneticDrum">
            <a:avLst/>
          </a:prstGeom>
          <a:gradFill>
            <a:gsLst>
              <a:gs pos="0">
                <a:srgbClr val="FFDE7E"/>
              </a:gs>
              <a:gs pos="50000">
                <a:srgbClr val="FFE9B1"/>
              </a:gs>
              <a:gs pos="100000">
                <a:srgbClr val="FFF2D9"/>
              </a:gs>
            </a:gsLst>
            <a:lin ang="5400012" scaled="0"/>
          </a:gradFill>
          <a:ln w="9525" cap="flat" cmpd="sng">
            <a:solidFill>
              <a:srgbClr val="A2A2A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  <a:latin typeface="Raleway" panose="020B0503030101060003" pitchFamily="34" charset="77"/>
                <a:ea typeface="Calibri"/>
                <a:cs typeface="Calibri"/>
                <a:sym typeface="Calibri"/>
              </a:rPr>
              <a:t>DFE</a:t>
            </a:r>
            <a:endParaRPr sz="1200" dirty="0">
              <a:latin typeface="Raleway" panose="020B0503030101060003" pitchFamily="34" charset="77"/>
            </a:endParaRPr>
          </a:p>
        </p:txBody>
      </p:sp>
      <p:cxnSp>
        <p:nvCxnSpPr>
          <p:cNvPr id="23" name="Google Shape;2580;p128">
            <a:extLst>
              <a:ext uri="{FF2B5EF4-FFF2-40B4-BE49-F238E27FC236}">
                <a16:creationId xmlns:a16="http://schemas.microsoft.com/office/drawing/2014/main" id="{813E4813-004A-A649-AE7C-57A14164044C}"/>
              </a:ext>
            </a:extLst>
          </p:cNvPr>
          <p:cNvCxnSpPr>
            <a:stCxn id="17" idx="1"/>
            <a:endCxn id="22" idx="4"/>
          </p:cNvCxnSpPr>
          <p:nvPr/>
        </p:nvCxnSpPr>
        <p:spPr>
          <a:xfrm rot="10800000">
            <a:off x="5214579" y="4935302"/>
            <a:ext cx="1280100" cy="0"/>
          </a:xfrm>
          <a:prstGeom prst="straightConnector1">
            <a:avLst/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stealth" w="med" len="med"/>
          </a:ln>
          <a:effectLst>
            <a:outerShdw blurRad="40000" dist="23000" dir="5400000" rotWithShape="0">
              <a:srgbClr val="000000">
                <a:alpha val="34900"/>
              </a:srgbClr>
            </a:outerShdw>
          </a:effectLst>
        </p:spPr>
      </p:cxnSp>
      <p:sp>
        <p:nvSpPr>
          <p:cNvPr id="24" name="Google Shape;2581;p128">
            <a:extLst>
              <a:ext uri="{FF2B5EF4-FFF2-40B4-BE49-F238E27FC236}">
                <a16:creationId xmlns:a16="http://schemas.microsoft.com/office/drawing/2014/main" id="{D721E40F-8753-894B-99D7-DA200C62AC97}"/>
              </a:ext>
            </a:extLst>
          </p:cNvPr>
          <p:cNvSpPr txBox="1"/>
          <p:nvPr/>
        </p:nvSpPr>
        <p:spPr>
          <a:xfrm>
            <a:off x="4125480" y="3840338"/>
            <a:ext cx="413100" cy="50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400" dirty="0">
                <a:solidFill>
                  <a:schemeClr val="dk1"/>
                </a:solidFill>
                <a:latin typeface="Raleway" panose="020B0503030101060003" pitchFamily="34" charset="77"/>
                <a:ea typeface="Calibri"/>
                <a:cs typeface="Calibri"/>
                <a:sym typeface="Calibri"/>
              </a:rPr>
              <a:t>3</a:t>
            </a:r>
            <a:endParaRPr sz="4400" dirty="0">
              <a:solidFill>
                <a:schemeClr val="dk1"/>
              </a:solidFill>
              <a:latin typeface="Raleway" panose="020B0503030101060003" pitchFamily="34" charset="77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2582;p128">
            <a:extLst>
              <a:ext uri="{FF2B5EF4-FFF2-40B4-BE49-F238E27FC236}">
                <a16:creationId xmlns:a16="http://schemas.microsoft.com/office/drawing/2014/main" id="{276AF14C-CC50-4744-976B-FEC2DB9B0988}"/>
              </a:ext>
            </a:extLst>
          </p:cNvPr>
          <p:cNvSpPr txBox="1"/>
          <p:nvPr/>
        </p:nvSpPr>
        <p:spPr>
          <a:xfrm>
            <a:off x="4488968" y="3985884"/>
            <a:ext cx="1775700" cy="6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DFE is configured using .max-file</a:t>
            </a:r>
            <a:r>
              <a:rPr lang="en-GB" sz="1800" dirty="0">
                <a:solidFill>
                  <a:schemeClr val="dk1"/>
                </a:solidFill>
                <a:latin typeface="Raleway" panose="020B0503030101060003" pitchFamily="34" charset="77"/>
                <a:ea typeface="Calibri"/>
                <a:cs typeface="Calibri"/>
                <a:sym typeface="Calibri"/>
              </a:rPr>
              <a:t> </a:t>
            </a:r>
            <a:endParaRPr sz="1800" dirty="0">
              <a:solidFill>
                <a:schemeClr val="dk1"/>
              </a:solidFill>
              <a:latin typeface="Raleway" panose="020B0503030101060003" pitchFamily="34" charset="77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2583;p128">
            <a:extLst>
              <a:ext uri="{FF2B5EF4-FFF2-40B4-BE49-F238E27FC236}">
                <a16:creationId xmlns:a16="http://schemas.microsoft.com/office/drawing/2014/main" id="{EC4CE46F-3DC4-314C-8D03-D6BA2EE3AF72}"/>
              </a:ext>
            </a:extLst>
          </p:cNvPr>
          <p:cNvSpPr/>
          <p:nvPr/>
        </p:nvSpPr>
        <p:spPr>
          <a:xfrm>
            <a:off x="1868940" y="3882647"/>
            <a:ext cx="973401" cy="504088"/>
          </a:xfrm>
          <a:prstGeom prst="flowChartMagneticDrum">
            <a:avLst/>
          </a:prstGeom>
          <a:gradFill>
            <a:gsLst>
              <a:gs pos="0">
                <a:srgbClr val="FFDE7E"/>
              </a:gs>
              <a:gs pos="50000">
                <a:srgbClr val="FFE9B1"/>
              </a:gs>
              <a:gs pos="100000">
                <a:srgbClr val="FFF2D9"/>
              </a:gs>
            </a:gsLst>
            <a:lin ang="5400012" scaled="0"/>
          </a:gradFill>
          <a:ln w="9525" cap="flat" cmpd="sng">
            <a:solidFill>
              <a:srgbClr val="A2A2A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  <a:latin typeface="Raleway" panose="020B0503030101060003" pitchFamily="34" charset="77"/>
                <a:ea typeface="Calibri"/>
                <a:cs typeface="Calibri"/>
                <a:sym typeface="Calibri"/>
              </a:rPr>
              <a:t>DFE</a:t>
            </a:r>
            <a:endParaRPr sz="1200" dirty="0">
              <a:latin typeface="Raleway" panose="020B0503030101060003" pitchFamily="34" charset="77"/>
            </a:endParaRPr>
          </a:p>
        </p:txBody>
      </p:sp>
      <p:sp>
        <p:nvSpPr>
          <p:cNvPr id="27" name="Google Shape;2584;p128">
            <a:extLst>
              <a:ext uri="{FF2B5EF4-FFF2-40B4-BE49-F238E27FC236}">
                <a16:creationId xmlns:a16="http://schemas.microsoft.com/office/drawing/2014/main" id="{0D8FB6BF-D1A6-8546-A703-409B210AE66D}"/>
              </a:ext>
            </a:extLst>
          </p:cNvPr>
          <p:cNvSpPr/>
          <p:nvPr/>
        </p:nvSpPr>
        <p:spPr>
          <a:xfrm rot="10800000">
            <a:off x="2659736" y="3408374"/>
            <a:ext cx="513900" cy="830100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3750"/>
            </a:avLst>
          </a:prstGeom>
          <a:gradFill>
            <a:gsLst>
              <a:gs pos="0">
                <a:srgbClr val="FFFF7E"/>
              </a:gs>
              <a:gs pos="50000">
                <a:srgbClr val="FFFFB1"/>
              </a:gs>
              <a:gs pos="100000">
                <a:srgbClr val="FFFFD9"/>
              </a:gs>
            </a:gsLst>
            <a:lin ang="2700006" scaled="0"/>
          </a:gradFill>
          <a:ln w="9525" cap="flat" cmpd="sng">
            <a:solidFill>
              <a:srgbClr val="004E88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5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Raleway" panose="020B0503030101060003" pitchFamily="34" charset="77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2585;p128">
            <a:extLst>
              <a:ext uri="{FF2B5EF4-FFF2-40B4-BE49-F238E27FC236}">
                <a16:creationId xmlns:a16="http://schemas.microsoft.com/office/drawing/2014/main" id="{C0399524-D54F-9A49-A60F-8F2E009B5484}"/>
              </a:ext>
            </a:extLst>
          </p:cNvPr>
          <p:cNvSpPr txBox="1"/>
          <p:nvPr/>
        </p:nvSpPr>
        <p:spPr>
          <a:xfrm>
            <a:off x="1121058" y="4607676"/>
            <a:ext cx="413100" cy="50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400" dirty="0">
                <a:solidFill>
                  <a:schemeClr val="dk1"/>
                </a:solidFill>
                <a:latin typeface="Raleway" panose="020B0503030101060003" pitchFamily="34" charset="77"/>
                <a:ea typeface="Calibri"/>
                <a:cs typeface="Calibri"/>
                <a:sym typeface="Calibri"/>
              </a:rPr>
              <a:t>4</a:t>
            </a:r>
            <a:endParaRPr sz="4400" dirty="0">
              <a:solidFill>
                <a:schemeClr val="dk1"/>
              </a:solidFill>
              <a:latin typeface="Raleway" panose="020B0503030101060003" pitchFamily="34" charset="77"/>
              <a:ea typeface="Calibri"/>
              <a:cs typeface="Calibri"/>
              <a:sym typeface="Calibri"/>
            </a:endParaRPr>
          </a:p>
        </p:txBody>
      </p:sp>
      <p:sp>
        <p:nvSpPr>
          <p:cNvPr id="29" name="Google Shape;2586;p128">
            <a:extLst>
              <a:ext uri="{FF2B5EF4-FFF2-40B4-BE49-F238E27FC236}">
                <a16:creationId xmlns:a16="http://schemas.microsoft.com/office/drawing/2014/main" id="{EE7089EA-33DD-8B40-AC00-D3C607FFF391}"/>
              </a:ext>
            </a:extLst>
          </p:cNvPr>
          <p:cNvSpPr txBox="1"/>
          <p:nvPr/>
        </p:nvSpPr>
        <p:spPr>
          <a:xfrm>
            <a:off x="1534181" y="4724017"/>
            <a:ext cx="1383900" cy="4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dk1"/>
                </a:solidFill>
                <a:latin typeface="Raleway" panose="020B0503030101060003" pitchFamily="34" charset="77"/>
                <a:ea typeface="Calibri"/>
                <a:cs typeface="Calibri"/>
                <a:sym typeface="Calibri"/>
              </a:rPr>
              <a:t>DFE is Ready to use</a:t>
            </a:r>
            <a:endParaRPr dirty="0">
              <a:solidFill>
                <a:schemeClr val="dk1"/>
              </a:solidFill>
              <a:latin typeface="Raleway" panose="020B0503030101060003" pitchFamily="34" charset="77"/>
              <a:ea typeface="Calibri"/>
              <a:cs typeface="Calibri"/>
              <a:sym typeface="Calibri"/>
            </a:endParaRPr>
          </a:p>
        </p:txBody>
      </p:sp>
      <p:cxnSp>
        <p:nvCxnSpPr>
          <p:cNvPr id="30" name="Google Shape;2587;p128">
            <a:extLst>
              <a:ext uri="{FF2B5EF4-FFF2-40B4-BE49-F238E27FC236}">
                <a16:creationId xmlns:a16="http://schemas.microsoft.com/office/drawing/2014/main" id="{CB53F3AF-4FB2-4B4F-919B-CE9FE12532E4}"/>
              </a:ext>
            </a:extLst>
          </p:cNvPr>
          <p:cNvCxnSpPr>
            <a:stCxn id="22" idx="1"/>
            <a:endCxn id="29" idx="3"/>
          </p:cNvCxnSpPr>
          <p:nvPr/>
        </p:nvCxnSpPr>
        <p:spPr>
          <a:xfrm flipH="1">
            <a:off x="2918114" y="4935302"/>
            <a:ext cx="1323000" cy="1500"/>
          </a:xfrm>
          <a:prstGeom prst="bentConnector3">
            <a:avLst>
              <a:gd name="adj1" fmla="val 50001"/>
            </a:avLst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stealth" w="med" len="med"/>
          </a:ln>
          <a:effectLst>
            <a:outerShdw blurRad="40000" dist="20000" dir="5400000" rotWithShape="0">
              <a:srgbClr val="000000">
                <a:alpha val="37650"/>
              </a:srgbClr>
            </a:outerShdw>
          </a:effectLst>
        </p:spPr>
      </p:cxnSp>
      <p:sp>
        <p:nvSpPr>
          <p:cNvPr id="31" name="Google Shape;2588;p128">
            <a:extLst>
              <a:ext uri="{FF2B5EF4-FFF2-40B4-BE49-F238E27FC236}">
                <a16:creationId xmlns:a16="http://schemas.microsoft.com/office/drawing/2014/main" id="{4D505A4A-7760-B541-9563-2856033B893A}"/>
              </a:ext>
            </a:extLst>
          </p:cNvPr>
          <p:cNvSpPr/>
          <p:nvPr/>
        </p:nvSpPr>
        <p:spPr>
          <a:xfrm>
            <a:off x="2044043" y="2832034"/>
            <a:ext cx="553500" cy="380225"/>
          </a:xfrm>
          <a:prstGeom prst="flowChartPunchedCard">
            <a:avLst/>
          </a:prstGeom>
          <a:gradFill>
            <a:gsLst>
              <a:gs pos="0">
                <a:srgbClr val="D8D8D8"/>
              </a:gs>
              <a:gs pos="35000">
                <a:srgbClr val="E3E3E3"/>
              </a:gs>
              <a:gs pos="100000">
                <a:srgbClr val="F4F4F4"/>
              </a:gs>
            </a:gsLst>
            <a:lin ang="16200038" scaled="0"/>
          </a:gradFill>
          <a:ln w="9525" cap="flat" cmpd="sng">
            <a:solidFill>
              <a:srgbClr val="A2A2A2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5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.max</a:t>
            </a:r>
            <a:endParaRPr sz="1200" dirty="0"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file</a:t>
            </a:r>
            <a:endParaRPr sz="1200" dirty="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3168520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8"/>
          <p:cNvSpPr/>
          <p:nvPr/>
        </p:nvSpPr>
        <p:spPr>
          <a:xfrm>
            <a:off x="789885" y="515754"/>
            <a:ext cx="7946152" cy="5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500" b="1" dirty="0">
                <a:solidFill>
                  <a:srgbClr val="595959"/>
                </a:solidFill>
                <a:latin typeface="Raleway"/>
                <a:ea typeface="Raleway"/>
                <a:cs typeface="Raleway"/>
                <a:sym typeface="Raleway"/>
              </a:rPr>
              <a:t>CPU: </a:t>
            </a:r>
            <a:r>
              <a:rPr lang="en-GB" sz="3500" dirty="0">
                <a:solidFill>
                  <a:srgbClr val="595959"/>
                </a:solidFill>
                <a:latin typeface="Raleway"/>
                <a:ea typeface="Raleway"/>
                <a:cs typeface="Raleway"/>
                <a:sym typeface="Raleway"/>
              </a:rPr>
              <a:t>Exportable DFE Configurations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latin typeface="Raleway" panose="020B0503030101060003" pitchFamily="34" charset="77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solidFill>
                <a:srgbClr val="7F7F7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40" name="Google Shape;140;p28"/>
          <p:cNvSpPr txBox="1"/>
          <p:nvPr/>
        </p:nvSpPr>
        <p:spPr>
          <a:xfrm>
            <a:off x="8475260" y="6356354"/>
            <a:ext cx="409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rgbClr val="888888"/>
                </a:solidFill>
                <a:latin typeface="Raleway" panose="020B0503030101060003" pitchFamily="34" charset="77"/>
                <a:ea typeface="Calibri"/>
                <a:cs typeface="Calibri"/>
                <a:sym typeface="Calibri"/>
              </a:rPr>
              <a:t>89</a:t>
            </a:fld>
            <a:endParaRPr sz="1200" dirty="0">
              <a:solidFill>
                <a:srgbClr val="888888"/>
              </a:solidFill>
              <a:latin typeface="Raleway" panose="020B0503030101060003" pitchFamily="34" charset="77"/>
              <a:ea typeface="Calibri"/>
              <a:cs typeface="Calibri"/>
              <a:sym typeface="Calibri"/>
            </a:endParaRPr>
          </a:p>
        </p:txBody>
      </p:sp>
      <p:sp>
        <p:nvSpPr>
          <p:cNvPr id="41" name="Google Shape;2603;p129">
            <a:extLst>
              <a:ext uri="{FF2B5EF4-FFF2-40B4-BE49-F238E27FC236}">
                <a16:creationId xmlns:a16="http://schemas.microsoft.com/office/drawing/2014/main" id="{899B188B-2820-9D4D-B641-12F3DC47E862}"/>
              </a:ext>
            </a:extLst>
          </p:cNvPr>
          <p:cNvSpPr/>
          <p:nvPr/>
        </p:nvSpPr>
        <p:spPr>
          <a:xfrm>
            <a:off x="5257287" y="3343654"/>
            <a:ext cx="2901600" cy="1280400"/>
          </a:xfrm>
          <a:prstGeom prst="rect">
            <a:avLst/>
          </a:prstGeom>
          <a:gradFill>
            <a:gsLst>
              <a:gs pos="0">
                <a:srgbClr val="BDBDBD"/>
              </a:gs>
              <a:gs pos="35000">
                <a:srgbClr val="D0D0D0"/>
              </a:gs>
              <a:gs pos="100000">
                <a:srgbClr val="EDEDED"/>
              </a:gs>
            </a:gsLst>
            <a:lin ang="16200038" scaled="0"/>
          </a:gradFill>
          <a:ln w="9525" cap="flat" cmpd="sng">
            <a:solidFill>
              <a:srgbClr val="31313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5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Raleway" panose="020B0503030101060003" pitchFamily="34" charset="77"/>
              <a:ea typeface="Calibri"/>
              <a:cs typeface="Calibri"/>
              <a:sym typeface="Calibri"/>
            </a:endParaRPr>
          </a:p>
        </p:txBody>
      </p:sp>
      <p:sp>
        <p:nvSpPr>
          <p:cNvPr id="42" name="Google Shape;2604;p129">
            <a:extLst>
              <a:ext uri="{FF2B5EF4-FFF2-40B4-BE49-F238E27FC236}">
                <a16:creationId xmlns:a16="http://schemas.microsoft.com/office/drawing/2014/main" id="{2096D474-6FB6-994B-B68E-9F11BE8CE9AD}"/>
              </a:ext>
            </a:extLst>
          </p:cNvPr>
          <p:cNvSpPr/>
          <p:nvPr/>
        </p:nvSpPr>
        <p:spPr>
          <a:xfrm>
            <a:off x="5200389" y="3386327"/>
            <a:ext cx="2901600" cy="1280400"/>
          </a:xfrm>
          <a:prstGeom prst="rect">
            <a:avLst/>
          </a:prstGeom>
          <a:gradFill>
            <a:gsLst>
              <a:gs pos="0">
                <a:srgbClr val="BDBDBD"/>
              </a:gs>
              <a:gs pos="35000">
                <a:srgbClr val="D0D0D0"/>
              </a:gs>
              <a:gs pos="100000">
                <a:srgbClr val="EDEDED"/>
              </a:gs>
            </a:gsLst>
            <a:lin ang="16200038" scaled="0"/>
          </a:gradFill>
          <a:ln w="9525" cap="flat" cmpd="sng">
            <a:solidFill>
              <a:srgbClr val="31313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5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Raleway" panose="020B0503030101060003" pitchFamily="34" charset="77"/>
              <a:ea typeface="Calibri"/>
              <a:cs typeface="Calibri"/>
              <a:sym typeface="Calibri"/>
            </a:endParaRPr>
          </a:p>
        </p:txBody>
      </p:sp>
      <p:sp>
        <p:nvSpPr>
          <p:cNvPr id="43" name="Google Shape;2605;p129">
            <a:extLst>
              <a:ext uri="{FF2B5EF4-FFF2-40B4-BE49-F238E27FC236}">
                <a16:creationId xmlns:a16="http://schemas.microsoft.com/office/drawing/2014/main" id="{EA78B000-63CB-4345-BF1B-2D84D2D244EF}"/>
              </a:ext>
            </a:extLst>
          </p:cNvPr>
          <p:cNvSpPr/>
          <p:nvPr/>
        </p:nvSpPr>
        <p:spPr>
          <a:xfrm>
            <a:off x="5143492" y="3429000"/>
            <a:ext cx="2901600" cy="1280400"/>
          </a:xfrm>
          <a:prstGeom prst="rect">
            <a:avLst/>
          </a:prstGeom>
          <a:gradFill>
            <a:gsLst>
              <a:gs pos="0">
                <a:srgbClr val="D8D8D8"/>
              </a:gs>
              <a:gs pos="35000">
                <a:srgbClr val="E3E3E3"/>
              </a:gs>
              <a:gs pos="100000">
                <a:srgbClr val="F4F4F4"/>
              </a:gs>
            </a:gsLst>
            <a:lin ang="16200038" scaled="0"/>
          </a:gradFill>
          <a:ln w="9525" cap="flat" cmpd="sng">
            <a:solidFill>
              <a:srgbClr val="A2A2A2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5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Raleway" panose="020B0503030101060003" pitchFamily="34" charset="77"/>
              <a:ea typeface="Calibri"/>
              <a:cs typeface="Calibri"/>
              <a:sym typeface="Calibri"/>
            </a:endParaRPr>
          </a:p>
        </p:txBody>
      </p:sp>
      <p:sp>
        <p:nvSpPr>
          <p:cNvPr id="44" name="Google Shape;2606;p129">
            <a:extLst>
              <a:ext uri="{FF2B5EF4-FFF2-40B4-BE49-F238E27FC236}">
                <a16:creationId xmlns:a16="http://schemas.microsoft.com/office/drawing/2014/main" id="{96066EDD-6ABF-6243-9C04-3B6E0DF8A2E8}"/>
              </a:ext>
            </a:extLst>
          </p:cNvPr>
          <p:cNvSpPr/>
          <p:nvPr/>
        </p:nvSpPr>
        <p:spPr>
          <a:xfrm>
            <a:off x="2355504" y="3741044"/>
            <a:ext cx="1365600" cy="959700"/>
          </a:xfrm>
          <a:prstGeom prst="roundRect">
            <a:avLst>
              <a:gd name="adj" fmla="val 97"/>
            </a:avLst>
          </a:prstGeom>
          <a:gradFill>
            <a:gsLst>
              <a:gs pos="0">
                <a:srgbClr val="401660"/>
              </a:gs>
              <a:gs pos="50000">
                <a:srgbClr val="5D218B"/>
              </a:gs>
              <a:gs pos="100000">
                <a:srgbClr val="7127A8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5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lt1"/>
                </a:solidFill>
                <a:latin typeface="Raleway" panose="020B0503030101060003" pitchFamily="34" charset="77"/>
                <a:ea typeface="Calibri"/>
                <a:cs typeface="Calibri"/>
                <a:sym typeface="Calibri"/>
              </a:rPr>
              <a:t>CPU</a:t>
            </a:r>
            <a:endParaRPr dirty="0">
              <a:solidFill>
                <a:schemeClr val="lt1"/>
              </a:solidFill>
              <a:latin typeface="Raleway" panose="020B0503030101060003" pitchFamily="34" charset="77"/>
              <a:ea typeface="Calibri"/>
              <a:cs typeface="Calibri"/>
              <a:sym typeface="Calibri"/>
            </a:endParaRPr>
          </a:p>
        </p:txBody>
      </p:sp>
      <p:grpSp>
        <p:nvGrpSpPr>
          <p:cNvPr id="45" name="Google Shape;2607;p129">
            <a:extLst>
              <a:ext uri="{FF2B5EF4-FFF2-40B4-BE49-F238E27FC236}">
                <a16:creationId xmlns:a16="http://schemas.microsoft.com/office/drawing/2014/main" id="{DB53204C-27E7-5E4B-BF69-1E28D0A7013A}"/>
              </a:ext>
            </a:extLst>
          </p:cNvPr>
          <p:cNvGrpSpPr/>
          <p:nvPr/>
        </p:nvGrpSpPr>
        <p:grpSpPr>
          <a:xfrm rot="-5400000">
            <a:off x="1116378" y="3941988"/>
            <a:ext cx="986878" cy="556943"/>
            <a:chOff x="132" y="2369"/>
            <a:chExt cx="1049" cy="444"/>
          </a:xfrm>
        </p:grpSpPr>
        <p:grpSp>
          <p:nvGrpSpPr>
            <p:cNvPr id="46" name="Google Shape;2608;p129">
              <a:extLst>
                <a:ext uri="{FF2B5EF4-FFF2-40B4-BE49-F238E27FC236}">
                  <a16:creationId xmlns:a16="http://schemas.microsoft.com/office/drawing/2014/main" id="{C4D2372E-9D3B-5F4B-BCB6-EFC70AD41243}"/>
                </a:ext>
              </a:extLst>
            </p:cNvPr>
            <p:cNvGrpSpPr/>
            <p:nvPr/>
          </p:nvGrpSpPr>
          <p:grpSpPr>
            <a:xfrm>
              <a:off x="137" y="2369"/>
              <a:ext cx="1044" cy="444"/>
              <a:chOff x="137" y="2369"/>
              <a:chExt cx="1044" cy="444"/>
            </a:xfrm>
          </p:grpSpPr>
          <p:sp>
            <p:nvSpPr>
              <p:cNvPr id="48" name="Google Shape;2609;p129">
                <a:extLst>
                  <a:ext uri="{FF2B5EF4-FFF2-40B4-BE49-F238E27FC236}">
                    <a16:creationId xmlns:a16="http://schemas.microsoft.com/office/drawing/2014/main" id="{16EF103A-AD72-2A46-8AB0-B4045B0BC07D}"/>
                  </a:ext>
                </a:extLst>
              </p:cNvPr>
              <p:cNvSpPr/>
              <p:nvPr/>
            </p:nvSpPr>
            <p:spPr>
              <a:xfrm>
                <a:off x="281" y="2513"/>
                <a:ext cx="900" cy="300"/>
              </a:xfrm>
              <a:prstGeom prst="rect">
                <a:avLst/>
              </a:prstGeom>
              <a:gradFill>
                <a:gsLst>
                  <a:gs pos="0">
                    <a:srgbClr val="AF94D2"/>
                  </a:gs>
                  <a:gs pos="50000">
                    <a:srgbClr val="CCBEE1"/>
                  </a:gs>
                  <a:gs pos="100000">
                    <a:srgbClr val="E6E0EF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49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Raleway" panose="020B0503030101060003" pitchFamily="34" charset="77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" name="Google Shape;2610;p129">
                <a:extLst>
                  <a:ext uri="{FF2B5EF4-FFF2-40B4-BE49-F238E27FC236}">
                    <a16:creationId xmlns:a16="http://schemas.microsoft.com/office/drawing/2014/main" id="{F7D3364A-5BD8-B443-B0D4-68E5DF5F8B5F}"/>
                  </a:ext>
                </a:extLst>
              </p:cNvPr>
              <p:cNvSpPr/>
              <p:nvPr/>
            </p:nvSpPr>
            <p:spPr>
              <a:xfrm>
                <a:off x="232" y="2465"/>
                <a:ext cx="900" cy="300"/>
              </a:xfrm>
              <a:prstGeom prst="rect">
                <a:avLst/>
              </a:prstGeom>
              <a:gradFill>
                <a:gsLst>
                  <a:gs pos="0">
                    <a:srgbClr val="AF94D2"/>
                  </a:gs>
                  <a:gs pos="50000">
                    <a:srgbClr val="CCBEE1"/>
                  </a:gs>
                  <a:gs pos="100000">
                    <a:srgbClr val="E6E0EF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49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Raleway" panose="020B0503030101060003" pitchFamily="34" charset="77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" name="Google Shape;2611;p129">
                <a:extLst>
                  <a:ext uri="{FF2B5EF4-FFF2-40B4-BE49-F238E27FC236}">
                    <a16:creationId xmlns:a16="http://schemas.microsoft.com/office/drawing/2014/main" id="{720076F2-0EF3-0E40-B220-F7BED80E11D1}"/>
                  </a:ext>
                </a:extLst>
              </p:cNvPr>
              <p:cNvSpPr/>
              <p:nvPr/>
            </p:nvSpPr>
            <p:spPr>
              <a:xfrm>
                <a:off x="184" y="2416"/>
                <a:ext cx="900" cy="300"/>
              </a:xfrm>
              <a:prstGeom prst="rect">
                <a:avLst/>
              </a:prstGeom>
              <a:gradFill>
                <a:gsLst>
                  <a:gs pos="0">
                    <a:srgbClr val="AF94D2"/>
                  </a:gs>
                  <a:gs pos="50000">
                    <a:srgbClr val="CCBEE1"/>
                  </a:gs>
                  <a:gs pos="100000">
                    <a:srgbClr val="E6E0EF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49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Raleway" panose="020B0503030101060003" pitchFamily="34" charset="77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" name="Google Shape;2612;p129">
                <a:extLst>
                  <a:ext uri="{FF2B5EF4-FFF2-40B4-BE49-F238E27FC236}">
                    <a16:creationId xmlns:a16="http://schemas.microsoft.com/office/drawing/2014/main" id="{DACE7F69-3D51-1F4E-8F1C-2B4BE20D4F4E}"/>
                  </a:ext>
                </a:extLst>
              </p:cNvPr>
              <p:cNvSpPr/>
              <p:nvPr/>
            </p:nvSpPr>
            <p:spPr>
              <a:xfrm>
                <a:off x="137" y="2369"/>
                <a:ext cx="900" cy="300"/>
              </a:xfrm>
              <a:prstGeom prst="rect">
                <a:avLst/>
              </a:prstGeom>
              <a:gradFill>
                <a:gsLst>
                  <a:gs pos="0">
                    <a:srgbClr val="AF94D2"/>
                  </a:gs>
                  <a:gs pos="50000">
                    <a:srgbClr val="CCBEE1"/>
                  </a:gs>
                  <a:gs pos="100000">
                    <a:srgbClr val="E6E0EF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49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Raleway" panose="020B0503030101060003" pitchFamily="34" charset="77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7" name="Google Shape;2613;p129">
              <a:extLst>
                <a:ext uri="{FF2B5EF4-FFF2-40B4-BE49-F238E27FC236}">
                  <a16:creationId xmlns:a16="http://schemas.microsoft.com/office/drawing/2014/main" id="{064EB548-8797-4047-BD2C-843CB10A11C3}"/>
                </a:ext>
              </a:extLst>
            </p:cNvPr>
            <p:cNvSpPr txBox="1"/>
            <p:nvPr/>
          </p:nvSpPr>
          <p:spPr>
            <a:xfrm>
              <a:off x="132" y="2392"/>
              <a:ext cx="900" cy="300"/>
            </a:xfrm>
            <a:prstGeom prst="rect">
              <a:avLst/>
            </a:prstGeom>
            <a:noFill/>
            <a:ln>
              <a:noFill/>
            </a:ln>
            <a:effectLst>
              <a:outerShdw blurRad="40000" dist="23000" dir="5400000" rotWithShape="0">
                <a:srgbClr val="000000">
                  <a:alpha val="349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GB" sz="1200" dirty="0">
                  <a:solidFill>
                    <a:srgbClr val="000000"/>
                  </a:solidFill>
                  <a:latin typeface="Raleway" panose="020B0503030101060003" pitchFamily="34" charset="77"/>
                  <a:sym typeface="Arial"/>
                </a:rPr>
                <a:t>CPU Memory</a:t>
              </a:r>
              <a:endParaRPr sz="1200" dirty="0">
                <a:solidFill>
                  <a:srgbClr val="000000"/>
                </a:solidFill>
                <a:latin typeface="Raleway" panose="020B0503030101060003" pitchFamily="34" charset="77"/>
                <a:sym typeface="Arial"/>
              </a:endParaRPr>
            </a:p>
          </p:txBody>
        </p:sp>
      </p:grpSp>
      <p:sp>
        <p:nvSpPr>
          <p:cNvPr id="52" name="Google Shape;2614;p129">
            <a:extLst>
              <a:ext uri="{FF2B5EF4-FFF2-40B4-BE49-F238E27FC236}">
                <a16:creationId xmlns:a16="http://schemas.microsoft.com/office/drawing/2014/main" id="{11B90E9C-B46F-1849-8B44-2786CFE974C3}"/>
              </a:ext>
            </a:extLst>
          </p:cNvPr>
          <p:cNvSpPr txBox="1"/>
          <p:nvPr/>
        </p:nvSpPr>
        <p:spPr>
          <a:xfrm>
            <a:off x="5143505" y="3429012"/>
            <a:ext cx="1460400" cy="21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dirty="0">
                <a:solidFill>
                  <a:srgbClr val="000000"/>
                </a:solidFill>
                <a:latin typeface="Raleway" panose="020B0503030101060003" pitchFamily="34" charset="77"/>
                <a:sym typeface="Arial"/>
              </a:rPr>
              <a:t>DFEs</a:t>
            </a:r>
            <a:endParaRPr dirty="0">
              <a:solidFill>
                <a:srgbClr val="000000"/>
              </a:solidFill>
              <a:latin typeface="Raleway" panose="020B0503030101060003" pitchFamily="34" charset="77"/>
              <a:sym typeface="Arial"/>
            </a:endParaRPr>
          </a:p>
        </p:txBody>
      </p:sp>
      <p:sp>
        <p:nvSpPr>
          <p:cNvPr id="53" name="Google Shape;2615;p129">
            <a:extLst>
              <a:ext uri="{FF2B5EF4-FFF2-40B4-BE49-F238E27FC236}">
                <a16:creationId xmlns:a16="http://schemas.microsoft.com/office/drawing/2014/main" id="{FAA2181D-4341-A64A-8619-C98AC76C8ACA}"/>
              </a:ext>
            </a:extLst>
          </p:cNvPr>
          <p:cNvSpPr/>
          <p:nvPr/>
        </p:nvSpPr>
        <p:spPr>
          <a:xfrm rot="-5400000">
            <a:off x="4258250" y="3482312"/>
            <a:ext cx="262800" cy="1394100"/>
          </a:xfrm>
          <a:prstGeom prst="upDownArrow">
            <a:avLst>
              <a:gd name="adj1" fmla="val 50000"/>
              <a:gd name="adj2" fmla="val 102381"/>
            </a:avLst>
          </a:prstGeom>
          <a:solidFill>
            <a:srgbClr val="9EB3D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Raleway" panose="020B0503030101060003" pitchFamily="34" charset="77"/>
              <a:ea typeface="Calibri"/>
              <a:cs typeface="Calibri"/>
              <a:sym typeface="Calibri"/>
            </a:endParaRPr>
          </a:p>
        </p:txBody>
      </p:sp>
      <p:sp>
        <p:nvSpPr>
          <p:cNvPr id="54" name="Google Shape;2616;p129">
            <a:extLst>
              <a:ext uri="{FF2B5EF4-FFF2-40B4-BE49-F238E27FC236}">
                <a16:creationId xmlns:a16="http://schemas.microsoft.com/office/drawing/2014/main" id="{DAFB337D-68D1-FB40-8F30-A4B1A20F8D8D}"/>
              </a:ext>
            </a:extLst>
          </p:cNvPr>
          <p:cNvSpPr/>
          <p:nvPr/>
        </p:nvSpPr>
        <p:spPr>
          <a:xfrm rot="-5400000">
            <a:off x="7312798" y="3981603"/>
            <a:ext cx="812700" cy="481800"/>
          </a:xfrm>
          <a:prstGeom prst="rect">
            <a:avLst/>
          </a:prstGeom>
          <a:gradFill>
            <a:gsLst>
              <a:gs pos="0">
                <a:srgbClr val="7A7A7A"/>
              </a:gs>
              <a:gs pos="80000">
                <a:srgbClr val="A0A0A0"/>
              </a:gs>
              <a:gs pos="100000">
                <a:srgbClr val="A1A1A1"/>
              </a:gs>
            </a:gsLst>
            <a:lin ang="16200038" scaled="0"/>
          </a:gradFill>
          <a:ln w="9525" cap="flat" cmpd="sng">
            <a:solidFill>
              <a:srgbClr val="A2A2A2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Raleway" panose="020B0503030101060003" pitchFamily="34" charset="77"/>
              <a:ea typeface="Calibri"/>
              <a:cs typeface="Calibri"/>
              <a:sym typeface="Calibri"/>
            </a:endParaRPr>
          </a:p>
        </p:txBody>
      </p:sp>
      <p:sp>
        <p:nvSpPr>
          <p:cNvPr id="55" name="Google Shape;2617;p129">
            <a:extLst>
              <a:ext uri="{FF2B5EF4-FFF2-40B4-BE49-F238E27FC236}">
                <a16:creationId xmlns:a16="http://schemas.microsoft.com/office/drawing/2014/main" id="{301CA8A7-FFF1-FD4D-8AA5-7CF3619AFCB2}"/>
              </a:ext>
            </a:extLst>
          </p:cNvPr>
          <p:cNvSpPr/>
          <p:nvPr/>
        </p:nvSpPr>
        <p:spPr>
          <a:xfrm rot="-5400000">
            <a:off x="7251333" y="3935504"/>
            <a:ext cx="812700" cy="481800"/>
          </a:xfrm>
          <a:prstGeom prst="rect">
            <a:avLst/>
          </a:prstGeom>
          <a:gradFill>
            <a:gsLst>
              <a:gs pos="0">
                <a:srgbClr val="7A7A7A"/>
              </a:gs>
              <a:gs pos="80000">
                <a:srgbClr val="A0A0A0"/>
              </a:gs>
              <a:gs pos="100000">
                <a:srgbClr val="A1A1A1"/>
              </a:gs>
            </a:gsLst>
            <a:lin ang="16200038" scaled="0"/>
          </a:gradFill>
          <a:ln w="9525" cap="flat" cmpd="sng">
            <a:solidFill>
              <a:srgbClr val="A2A2A2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Raleway" panose="020B0503030101060003" pitchFamily="34" charset="77"/>
              <a:ea typeface="Calibri"/>
              <a:cs typeface="Calibri"/>
              <a:sym typeface="Calibri"/>
            </a:endParaRPr>
          </a:p>
        </p:txBody>
      </p:sp>
      <p:sp>
        <p:nvSpPr>
          <p:cNvPr id="56" name="Google Shape;2618;p129">
            <a:extLst>
              <a:ext uri="{FF2B5EF4-FFF2-40B4-BE49-F238E27FC236}">
                <a16:creationId xmlns:a16="http://schemas.microsoft.com/office/drawing/2014/main" id="{8626F16B-DB8F-8F4E-BA0C-8C05B02E3D93}"/>
              </a:ext>
            </a:extLst>
          </p:cNvPr>
          <p:cNvSpPr/>
          <p:nvPr/>
        </p:nvSpPr>
        <p:spPr>
          <a:xfrm rot="-5400000">
            <a:off x="7191122" y="3890347"/>
            <a:ext cx="812700" cy="481800"/>
          </a:xfrm>
          <a:prstGeom prst="rect">
            <a:avLst/>
          </a:prstGeom>
          <a:gradFill>
            <a:gsLst>
              <a:gs pos="0">
                <a:srgbClr val="7A7A7A"/>
              </a:gs>
              <a:gs pos="80000">
                <a:srgbClr val="A0A0A0"/>
              </a:gs>
              <a:gs pos="100000">
                <a:srgbClr val="A1A1A1"/>
              </a:gs>
            </a:gsLst>
            <a:lin ang="16200038" scaled="0"/>
          </a:gradFill>
          <a:ln w="9525" cap="flat" cmpd="sng">
            <a:solidFill>
              <a:srgbClr val="A2A2A2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Raleway" panose="020B0503030101060003" pitchFamily="34" charset="77"/>
              <a:ea typeface="Calibri"/>
              <a:cs typeface="Calibri"/>
              <a:sym typeface="Calibri"/>
            </a:endParaRPr>
          </a:p>
        </p:txBody>
      </p:sp>
      <p:sp>
        <p:nvSpPr>
          <p:cNvPr id="57" name="Google Shape;2619;p129">
            <a:extLst>
              <a:ext uri="{FF2B5EF4-FFF2-40B4-BE49-F238E27FC236}">
                <a16:creationId xmlns:a16="http://schemas.microsoft.com/office/drawing/2014/main" id="{35E558C8-D17B-954E-B5AA-4AAE81B9DFD8}"/>
              </a:ext>
            </a:extLst>
          </p:cNvPr>
          <p:cNvSpPr/>
          <p:nvPr/>
        </p:nvSpPr>
        <p:spPr>
          <a:xfrm rot="-5400000">
            <a:off x="7132167" y="3845190"/>
            <a:ext cx="812700" cy="481800"/>
          </a:xfrm>
          <a:prstGeom prst="rect">
            <a:avLst/>
          </a:prstGeom>
          <a:gradFill>
            <a:gsLst>
              <a:gs pos="0">
                <a:srgbClr val="7A7A7A"/>
              </a:gs>
              <a:gs pos="80000">
                <a:srgbClr val="A0A0A0"/>
              </a:gs>
              <a:gs pos="100000">
                <a:srgbClr val="A1A1A1"/>
              </a:gs>
            </a:gsLst>
            <a:lin ang="16200038" scaled="0"/>
          </a:gradFill>
          <a:ln w="9525" cap="flat" cmpd="sng">
            <a:solidFill>
              <a:srgbClr val="A2A2A2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Raleway" panose="020B0503030101060003" pitchFamily="34" charset="77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2620;p129">
            <a:extLst>
              <a:ext uri="{FF2B5EF4-FFF2-40B4-BE49-F238E27FC236}">
                <a16:creationId xmlns:a16="http://schemas.microsoft.com/office/drawing/2014/main" id="{F00DCD0A-EE60-7643-A357-B6164A9177E9}"/>
              </a:ext>
            </a:extLst>
          </p:cNvPr>
          <p:cNvSpPr txBox="1"/>
          <p:nvPr/>
        </p:nvSpPr>
        <p:spPr>
          <a:xfrm rot="5400000">
            <a:off x="7177585" y="3914719"/>
            <a:ext cx="7722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marR="0" lvl="0" indent="0" algn="ctr" rt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</a:pPr>
            <a:r>
              <a:rPr lang="en-GB" sz="1200" dirty="0">
                <a:solidFill>
                  <a:srgbClr val="FFFFFF"/>
                </a:solidFill>
                <a:latin typeface="Raleway" panose="020B0503030101060003" pitchFamily="34" charset="77"/>
                <a:sym typeface="Arial"/>
              </a:rPr>
              <a:t>DFE Memory</a:t>
            </a:r>
            <a:endParaRPr sz="1200" dirty="0">
              <a:solidFill>
                <a:srgbClr val="FFFFFF"/>
              </a:solidFill>
              <a:latin typeface="Raleway" panose="020B0503030101060003" pitchFamily="34" charset="77"/>
              <a:sym typeface="Arial"/>
            </a:endParaRPr>
          </a:p>
        </p:txBody>
      </p:sp>
      <p:sp>
        <p:nvSpPr>
          <p:cNvPr id="59" name="Google Shape;2621;p129">
            <a:extLst>
              <a:ext uri="{FF2B5EF4-FFF2-40B4-BE49-F238E27FC236}">
                <a16:creationId xmlns:a16="http://schemas.microsoft.com/office/drawing/2014/main" id="{ABC45BB7-5113-FC48-9C94-5E2DCF4F5BC0}"/>
              </a:ext>
            </a:extLst>
          </p:cNvPr>
          <p:cNvSpPr/>
          <p:nvPr/>
        </p:nvSpPr>
        <p:spPr>
          <a:xfrm rot="5400000">
            <a:off x="7079256" y="4022969"/>
            <a:ext cx="158100" cy="301200"/>
          </a:xfrm>
          <a:prstGeom prst="upDownArrow">
            <a:avLst>
              <a:gd name="adj1" fmla="val 50000"/>
              <a:gd name="adj2" fmla="val 28439"/>
            </a:avLst>
          </a:prstGeom>
          <a:solidFill>
            <a:srgbClr val="9EB3D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Raleway" panose="020B0503030101060003" pitchFamily="34" charset="77"/>
              <a:ea typeface="Calibri"/>
              <a:cs typeface="Calibri"/>
              <a:sym typeface="Calibri"/>
            </a:endParaRPr>
          </a:p>
        </p:txBody>
      </p:sp>
      <p:sp>
        <p:nvSpPr>
          <p:cNvPr id="60" name="Google Shape;2622;p129">
            <a:extLst>
              <a:ext uri="{FF2B5EF4-FFF2-40B4-BE49-F238E27FC236}">
                <a16:creationId xmlns:a16="http://schemas.microsoft.com/office/drawing/2014/main" id="{E2DD208C-F356-EF4D-B2B3-870EF7782B9B}"/>
              </a:ext>
            </a:extLst>
          </p:cNvPr>
          <p:cNvSpPr txBox="1"/>
          <p:nvPr/>
        </p:nvSpPr>
        <p:spPr>
          <a:xfrm>
            <a:off x="3887998" y="4397706"/>
            <a:ext cx="1161829" cy="169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200" dirty="0">
                <a:solidFill>
                  <a:srgbClr val="000000"/>
                </a:solidFill>
                <a:latin typeface="Raleway" panose="020B0503030101060003" pitchFamily="34" charset="77"/>
                <a:sym typeface="Arial"/>
              </a:rPr>
              <a:t>Interconnect</a:t>
            </a:r>
            <a:endParaRPr sz="1200" dirty="0">
              <a:solidFill>
                <a:srgbClr val="000000"/>
              </a:solidFill>
              <a:latin typeface="Raleway" panose="020B0503030101060003" pitchFamily="34" charset="77"/>
              <a:sym typeface="Arial"/>
            </a:endParaRPr>
          </a:p>
        </p:txBody>
      </p:sp>
      <p:sp>
        <p:nvSpPr>
          <p:cNvPr id="61" name="Google Shape;2623;p129">
            <a:extLst>
              <a:ext uri="{FF2B5EF4-FFF2-40B4-BE49-F238E27FC236}">
                <a16:creationId xmlns:a16="http://schemas.microsoft.com/office/drawing/2014/main" id="{3CAA1DBC-5C38-E34F-92A8-9662A096B2D9}"/>
              </a:ext>
            </a:extLst>
          </p:cNvPr>
          <p:cNvSpPr/>
          <p:nvPr/>
        </p:nvSpPr>
        <p:spPr>
          <a:xfrm rot="5400000">
            <a:off x="2091504" y="4018651"/>
            <a:ext cx="158100" cy="369900"/>
          </a:xfrm>
          <a:prstGeom prst="upDownArrow">
            <a:avLst>
              <a:gd name="adj1" fmla="val 50000"/>
              <a:gd name="adj2" fmla="val 28439"/>
            </a:avLst>
          </a:prstGeom>
          <a:solidFill>
            <a:srgbClr val="9EB3D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Raleway" panose="020B0503030101060003" pitchFamily="34" charset="77"/>
              <a:ea typeface="Calibri"/>
              <a:cs typeface="Calibri"/>
              <a:sym typeface="Calibri"/>
            </a:endParaRPr>
          </a:p>
        </p:txBody>
      </p:sp>
      <p:cxnSp>
        <p:nvCxnSpPr>
          <p:cNvPr id="62" name="Google Shape;2624;p129">
            <a:extLst>
              <a:ext uri="{FF2B5EF4-FFF2-40B4-BE49-F238E27FC236}">
                <a16:creationId xmlns:a16="http://schemas.microsoft.com/office/drawing/2014/main" id="{3EAA4E3E-7811-E046-9EDC-FF8853B8924C}"/>
              </a:ext>
            </a:extLst>
          </p:cNvPr>
          <p:cNvCxnSpPr>
            <a:endCxn id="44" idx="0"/>
          </p:cNvCxnSpPr>
          <p:nvPr/>
        </p:nvCxnSpPr>
        <p:spPr>
          <a:xfrm>
            <a:off x="3031104" y="3259244"/>
            <a:ext cx="7200" cy="481800"/>
          </a:xfrm>
          <a:prstGeom prst="straightConnector1">
            <a:avLst/>
          </a:prstGeom>
          <a:noFill/>
          <a:ln w="25400" cap="flat" cmpd="sng">
            <a:solidFill>
              <a:schemeClr val="accent5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63" name="Google Shape;2625;p129">
            <a:extLst>
              <a:ext uri="{FF2B5EF4-FFF2-40B4-BE49-F238E27FC236}">
                <a16:creationId xmlns:a16="http://schemas.microsoft.com/office/drawing/2014/main" id="{1026E21C-1D32-454C-9A03-75DF4ADD5CC1}"/>
              </a:ext>
            </a:extLst>
          </p:cNvPr>
          <p:cNvSpPr/>
          <p:nvPr/>
        </p:nvSpPr>
        <p:spPr>
          <a:xfrm>
            <a:off x="2300604" y="1892762"/>
            <a:ext cx="1351296" cy="1573020"/>
          </a:xfrm>
          <a:prstGeom prst="flowChartDocument">
            <a:avLst/>
          </a:prstGeom>
          <a:gradFill>
            <a:gsLst>
              <a:gs pos="0">
                <a:srgbClr val="003C73"/>
              </a:gs>
              <a:gs pos="80000">
                <a:srgbClr val="005097"/>
              </a:gs>
              <a:gs pos="100000">
                <a:srgbClr val="00509C"/>
              </a:gs>
            </a:gsLst>
            <a:lin ang="16200038" scaled="0"/>
          </a:gradFill>
          <a:ln w="9525" cap="flat" cmpd="sng">
            <a:solidFill>
              <a:srgbClr val="004E88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Raleway" panose="020B0503030101060003" pitchFamily="34" charset="77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lt1"/>
                </a:solidFill>
                <a:latin typeface="Raleway" panose="020B0503030101060003" pitchFamily="34" charset="77"/>
                <a:ea typeface="Calibri"/>
                <a:cs typeface="Calibri"/>
                <a:sym typeface="Calibri"/>
              </a:rPr>
              <a:t>C / Python / MATLAB / etc program</a:t>
            </a:r>
            <a:endParaRPr dirty="0">
              <a:latin typeface="Raleway" panose="020B0503030101060003" pitchFamily="34" charset="77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  <a:latin typeface="Raleway" panose="020B0503030101060003" pitchFamily="34" charset="77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  <a:latin typeface="Raleway" panose="020B0503030101060003" pitchFamily="34" charset="77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  <a:latin typeface="Raleway" panose="020B0503030101060003" pitchFamily="34" charset="77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Raleway" panose="020B0503030101060003" pitchFamily="34" charset="77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2626;p129">
            <a:extLst>
              <a:ext uri="{FF2B5EF4-FFF2-40B4-BE49-F238E27FC236}">
                <a16:creationId xmlns:a16="http://schemas.microsoft.com/office/drawing/2014/main" id="{A0FF64DF-E09B-8643-A343-4C1066CB4D72}"/>
              </a:ext>
            </a:extLst>
          </p:cNvPr>
          <p:cNvSpPr/>
          <p:nvPr/>
        </p:nvSpPr>
        <p:spPr>
          <a:xfrm>
            <a:off x="2981369" y="2575537"/>
            <a:ext cx="568977" cy="426731"/>
          </a:xfrm>
          <a:prstGeom prst="flowChartPunchedCard">
            <a:avLst/>
          </a:prstGeom>
          <a:gradFill>
            <a:gsLst>
              <a:gs pos="0">
                <a:srgbClr val="D8D8D8"/>
              </a:gs>
              <a:gs pos="35000">
                <a:srgbClr val="E3E3E3"/>
              </a:gs>
              <a:gs pos="100000">
                <a:srgbClr val="F4F4F4"/>
              </a:gs>
            </a:gsLst>
            <a:lin ang="16200038" scaled="0"/>
          </a:gradFill>
          <a:ln w="9525" cap="flat" cmpd="sng">
            <a:solidFill>
              <a:srgbClr val="A2A2A2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5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  <a:latin typeface="Raleway" panose="020B0503030101060003" pitchFamily="34" charset="77"/>
                <a:ea typeface="Calibri"/>
                <a:cs typeface="Calibri"/>
                <a:sym typeface="Calibri"/>
              </a:rPr>
              <a:t>.max</a:t>
            </a:r>
            <a:endParaRPr sz="1200" dirty="0">
              <a:latin typeface="Raleway" panose="020B0503030101060003" pitchFamily="34" charset="77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  <a:latin typeface="Raleway" panose="020B0503030101060003" pitchFamily="34" charset="77"/>
                <a:ea typeface="Calibri"/>
                <a:cs typeface="Calibri"/>
                <a:sym typeface="Calibri"/>
              </a:rPr>
              <a:t>file</a:t>
            </a:r>
            <a:endParaRPr sz="1200" dirty="0">
              <a:solidFill>
                <a:schemeClr val="dk1"/>
              </a:solidFill>
              <a:latin typeface="Raleway" panose="020B0503030101060003" pitchFamily="34" charset="77"/>
              <a:ea typeface="Calibri"/>
              <a:cs typeface="Calibri"/>
              <a:sym typeface="Calibri"/>
            </a:endParaRPr>
          </a:p>
        </p:txBody>
      </p:sp>
      <p:sp>
        <p:nvSpPr>
          <p:cNvPr id="65" name="Google Shape;2627;p129">
            <a:extLst>
              <a:ext uri="{FF2B5EF4-FFF2-40B4-BE49-F238E27FC236}">
                <a16:creationId xmlns:a16="http://schemas.microsoft.com/office/drawing/2014/main" id="{FD2FDDA8-B79F-EE49-BC21-DA188327289B}"/>
              </a:ext>
            </a:extLst>
          </p:cNvPr>
          <p:cNvSpPr/>
          <p:nvPr/>
        </p:nvSpPr>
        <p:spPr>
          <a:xfrm>
            <a:off x="5143492" y="1892767"/>
            <a:ext cx="1536300" cy="2988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A5BBE2"/>
              </a:gs>
              <a:gs pos="35000">
                <a:srgbClr val="C1CDE9"/>
              </a:gs>
              <a:gs pos="100000">
                <a:srgbClr val="E6EAF8"/>
              </a:gs>
            </a:gsLst>
            <a:lin ang="16200038" scaled="0"/>
          </a:gradFill>
          <a:ln w="9525" cap="flat" cmpd="sng">
            <a:solidFill>
              <a:srgbClr val="004E88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5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>
                <a:solidFill>
                  <a:schemeClr val="dk1"/>
                </a:solidFill>
                <a:latin typeface="Raleway" panose="020B0503030101060003" pitchFamily="34" charset="77"/>
                <a:ea typeface="Calibri"/>
                <a:cs typeface="Calibri"/>
                <a:sym typeface="Calibri"/>
              </a:rPr>
              <a:t>MaxCompiler</a:t>
            </a:r>
            <a:endParaRPr dirty="0">
              <a:solidFill>
                <a:schemeClr val="dk1"/>
              </a:solidFill>
              <a:latin typeface="Raleway" panose="020B0503030101060003" pitchFamily="34" charset="77"/>
              <a:ea typeface="Calibri"/>
              <a:cs typeface="Calibri"/>
              <a:sym typeface="Calibri"/>
            </a:endParaRPr>
          </a:p>
        </p:txBody>
      </p:sp>
      <p:cxnSp>
        <p:nvCxnSpPr>
          <p:cNvPr id="66" name="Google Shape;2628;p129">
            <a:extLst>
              <a:ext uri="{FF2B5EF4-FFF2-40B4-BE49-F238E27FC236}">
                <a16:creationId xmlns:a16="http://schemas.microsoft.com/office/drawing/2014/main" id="{9B0F87CF-ED28-6D42-906F-41CBF2C098B6}"/>
              </a:ext>
            </a:extLst>
          </p:cNvPr>
          <p:cNvCxnSpPr>
            <a:stCxn id="64" idx="2"/>
          </p:cNvCxnSpPr>
          <p:nvPr/>
        </p:nvCxnSpPr>
        <p:spPr>
          <a:xfrm rot="-5400000" flipH="1">
            <a:off x="3717957" y="2550169"/>
            <a:ext cx="1169700" cy="2073900"/>
          </a:xfrm>
          <a:prstGeom prst="bentConnector2">
            <a:avLst/>
          </a:prstGeom>
          <a:noFill/>
          <a:ln w="38100" cap="flat" cmpd="sng">
            <a:solidFill>
              <a:schemeClr val="accent2"/>
            </a:solidFill>
            <a:prstDash val="dash"/>
            <a:round/>
            <a:headEnd type="none" w="sm" len="sm"/>
            <a:tailEnd type="stealth" w="med" len="med"/>
          </a:ln>
          <a:effectLst>
            <a:outerShdw blurRad="40000" dist="23000" dir="5400000" rotWithShape="0">
              <a:srgbClr val="000000">
                <a:alpha val="34900"/>
              </a:srgbClr>
            </a:outerShdw>
          </a:effectLst>
        </p:spPr>
      </p:cxnSp>
      <p:cxnSp>
        <p:nvCxnSpPr>
          <p:cNvPr id="67" name="Google Shape;2630;p129">
            <a:extLst>
              <a:ext uri="{FF2B5EF4-FFF2-40B4-BE49-F238E27FC236}">
                <a16:creationId xmlns:a16="http://schemas.microsoft.com/office/drawing/2014/main" id="{FE459DB3-2308-D048-B290-0786FCB3A16C}"/>
              </a:ext>
            </a:extLst>
          </p:cNvPr>
          <p:cNvCxnSpPr>
            <a:stCxn id="65" idx="1"/>
            <a:endCxn id="64" idx="3"/>
          </p:cNvCxnSpPr>
          <p:nvPr/>
        </p:nvCxnSpPr>
        <p:spPr>
          <a:xfrm flipH="1">
            <a:off x="3550492" y="2042167"/>
            <a:ext cx="1593000" cy="74670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650"/>
              </a:srgbClr>
            </a:outerShdw>
          </a:effectLst>
        </p:spPr>
      </p:cxnSp>
      <p:grpSp>
        <p:nvGrpSpPr>
          <p:cNvPr id="68" name="Google Shape;2631;p129">
            <a:extLst>
              <a:ext uri="{FF2B5EF4-FFF2-40B4-BE49-F238E27FC236}">
                <a16:creationId xmlns:a16="http://schemas.microsoft.com/office/drawing/2014/main" id="{6B71F29C-35B9-AF40-9D39-DAC0618B9930}"/>
              </a:ext>
            </a:extLst>
          </p:cNvPr>
          <p:cNvGrpSpPr/>
          <p:nvPr/>
        </p:nvGrpSpPr>
        <p:grpSpPr>
          <a:xfrm>
            <a:off x="5371318" y="2319457"/>
            <a:ext cx="1249889" cy="948719"/>
            <a:chOff x="5580111" y="2492896"/>
            <a:chExt cx="1581736" cy="1600944"/>
          </a:xfrm>
        </p:grpSpPr>
        <p:sp>
          <p:nvSpPr>
            <p:cNvPr id="69" name="Google Shape;2632;p129">
              <a:extLst>
                <a:ext uri="{FF2B5EF4-FFF2-40B4-BE49-F238E27FC236}">
                  <a16:creationId xmlns:a16="http://schemas.microsoft.com/office/drawing/2014/main" id="{EBB2DBDD-02BD-F847-BEC6-7262BD3BBA7D}"/>
                </a:ext>
              </a:extLst>
            </p:cNvPr>
            <p:cNvSpPr/>
            <p:nvPr/>
          </p:nvSpPr>
          <p:spPr>
            <a:xfrm>
              <a:off x="5580111" y="2492896"/>
              <a:ext cx="1276935" cy="1296145"/>
            </a:xfrm>
            <a:prstGeom prst="flowChartPunchedCard">
              <a:avLst/>
            </a:prstGeom>
            <a:gradFill>
              <a:gsLst>
                <a:gs pos="0">
                  <a:srgbClr val="A5BBE2"/>
                </a:gs>
                <a:gs pos="35000">
                  <a:srgbClr val="C1CDE9"/>
                </a:gs>
                <a:gs pos="100000">
                  <a:srgbClr val="E6EAF8"/>
                </a:gs>
              </a:gsLst>
              <a:lin ang="16200038" scaled="0"/>
            </a:gradFill>
            <a:ln w="9525" cap="flat" cmpd="sng">
              <a:solidFill>
                <a:srgbClr val="004E88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0000" dir="5400000" rotWithShape="0">
                <a:srgbClr val="000000">
                  <a:alpha val="3765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Raleway" panose="020B0503030101060003" pitchFamily="34" charset="77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Google Shape;2633;p129">
              <a:extLst>
                <a:ext uri="{FF2B5EF4-FFF2-40B4-BE49-F238E27FC236}">
                  <a16:creationId xmlns:a16="http://schemas.microsoft.com/office/drawing/2014/main" id="{60072A1E-C973-D343-812A-271C20E2C9D6}"/>
                </a:ext>
              </a:extLst>
            </p:cNvPr>
            <p:cNvSpPr/>
            <p:nvPr/>
          </p:nvSpPr>
          <p:spPr>
            <a:xfrm>
              <a:off x="5732513" y="2645296"/>
              <a:ext cx="1276936" cy="1296145"/>
            </a:xfrm>
            <a:prstGeom prst="flowChartPunchedCard">
              <a:avLst/>
            </a:prstGeom>
            <a:gradFill>
              <a:gsLst>
                <a:gs pos="0">
                  <a:srgbClr val="A5BBE2"/>
                </a:gs>
                <a:gs pos="35000">
                  <a:srgbClr val="C1CDE9"/>
                </a:gs>
                <a:gs pos="100000">
                  <a:srgbClr val="E6EAF8"/>
                </a:gs>
              </a:gsLst>
              <a:lin ang="16200038" scaled="0"/>
            </a:gradFill>
            <a:ln w="9525" cap="flat" cmpd="sng">
              <a:solidFill>
                <a:srgbClr val="004E88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0000" dir="5400000" rotWithShape="0">
                <a:srgbClr val="000000">
                  <a:alpha val="3765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Raleway" panose="020B0503030101060003" pitchFamily="34" charset="77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2634;p129">
              <a:extLst>
                <a:ext uri="{FF2B5EF4-FFF2-40B4-BE49-F238E27FC236}">
                  <a16:creationId xmlns:a16="http://schemas.microsoft.com/office/drawing/2014/main" id="{94108E06-F393-EF4C-9B8F-C3231ACB30DC}"/>
                </a:ext>
              </a:extLst>
            </p:cNvPr>
            <p:cNvSpPr/>
            <p:nvPr/>
          </p:nvSpPr>
          <p:spPr>
            <a:xfrm>
              <a:off x="5884911" y="2797695"/>
              <a:ext cx="1276936" cy="1296145"/>
            </a:xfrm>
            <a:prstGeom prst="flowChartPunchedCard">
              <a:avLst/>
            </a:prstGeom>
            <a:gradFill>
              <a:gsLst>
                <a:gs pos="0">
                  <a:srgbClr val="A5BBE2"/>
                </a:gs>
                <a:gs pos="35000">
                  <a:srgbClr val="C1CDE9"/>
                </a:gs>
                <a:gs pos="100000">
                  <a:srgbClr val="E6EAF8"/>
                </a:gs>
              </a:gsLst>
              <a:lin ang="16200038" scaled="0"/>
            </a:gradFill>
            <a:ln w="9525" cap="flat" cmpd="sng">
              <a:solidFill>
                <a:srgbClr val="004E88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0000" dir="5400000" rotWithShape="0">
                <a:srgbClr val="000000">
                  <a:alpha val="3765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dirty="0">
                  <a:solidFill>
                    <a:schemeClr val="dk1"/>
                  </a:solidFill>
                  <a:latin typeface="Raleway" panose="020B0503030101060003" pitchFamily="34" charset="77"/>
                  <a:ea typeface="Calibri"/>
                  <a:cs typeface="Calibri"/>
                  <a:sym typeface="Calibri"/>
                </a:rPr>
                <a:t>.max file</a:t>
              </a:r>
              <a:endParaRPr dirty="0">
                <a:latin typeface="Raleway" panose="020B0503030101060003" pitchFamily="34" charset="77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dirty="0">
                  <a:solidFill>
                    <a:schemeClr val="dk1"/>
                  </a:solidFill>
                  <a:latin typeface="Raleway" panose="020B0503030101060003" pitchFamily="34" charset="77"/>
                  <a:ea typeface="Calibri"/>
                  <a:cs typeface="Calibri"/>
                  <a:sym typeface="Calibri"/>
                </a:rPr>
                <a:t>collection</a:t>
              </a:r>
              <a:endParaRPr dirty="0">
                <a:solidFill>
                  <a:schemeClr val="dk1"/>
                </a:solidFill>
                <a:latin typeface="Raleway" panose="020B0503030101060003" pitchFamily="34" charset="77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72" name="Google Shape;2635;p129">
            <a:extLst>
              <a:ext uri="{FF2B5EF4-FFF2-40B4-BE49-F238E27FC236}">
                <a16:creationId xmlns:a16="http://schemas.microsoft.com/office/drawing/2014/main" id="{F02BFC22-4E7F-8647-A02E-22546DF88F23}"/>
              </a:ext>
            </a:extLst>
          </p:cNvPr>
          <p:cNvCxnSpPr>
            <a:cxnSpLocks/>
            <a:stCxn id="69" idx="1"/>
            <a:endCxn id="64" idx="3"/>
          </p:cNvCxnSpPr>
          <p:nvPr/>
        </p:nvCxnSpPr>
        <p:spPr>
          <a:xfrm flipH="1">
            <a:off x="3550346" y="2703505"/>
            <a:ext cx="1820972" cy="85398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650"/>
              </a:srgbClr>
            </a:outerShdw>
          </a:effectLst>
        </p:spPr>
      </p:cxnSp>
      <p:pic>
        <p:nvPicPr>
          <p:cNvPr id="74" name="Google Shape;2645;p129">
            <a:extLst>
              <a:ext uri="{FF2B5EF4-FFF2-40B4-BE49-F238E27FC236}">
                <a16:creationId xmlns:a16="http://schemas.microsoft.com/office/drawing/2014/main" id="{91B282D6-1C44-7B4B-852E-29F0EFE671C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32872" y="3705889"/>
            <a:ext cx="1281700" cy="85068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145981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8"/>
          <p:cNvSpPr/>
          <p:nvPr/>
        </p:nvSpPr>
        <p:spPr>
          <a:xfrm>
            <a:off x="789885" y="515754"/>
            <a:ext cx="7389000" cy="5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3500" b="1" dirty="0">
                <a:solidFill>
                  <a:srgbClr val="595959"/>
                </a:solidFill>
                <a:latin typeface="Raleway"/>
                <a:ea typeface="Raleway"/>
                <a:cs typeface="Raleway"/>
                <a:sym typeface="Raleway"/>
              </a:rPr>
              <a:t>DFE Area </a:t>
            </a:r>
            <a:r>
              <a:rPr lang="de-DE" sz="3500" b="1" dirty="0" err="1">
                <a:solidFill>
                  <a:srgbClr val="595959"/>
                </a:solidFill>
                <a:latin typeface="Raleway"/>
                <a:ea typeface="Raleway"/>
                <a:cs typeface="Raleway"/>
                <a:sym typeface="Raleway"/>
              </a:rPr>
              <a:t>Utilisation</a:t>
            </a:r>
            <a:endParaRPr sz="3500" dirty="0">
              <a:solidFill>
                <a:srgbClr val="595959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latin typeface="Raleway" panose="020B0503030101060003" pitchFamily="34" charset="77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solidFill>
                <a:srgbClr val="7F7F7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40" name="Google Shape;140;p28"/>
          <p:cNvSpPr txBox="1"/>
          <p:nvPr/>
        </p:nvSpPr>
        <p:spPr>
          <a:xfrm>
            <a:off x="8475260" y="6356354"/>
            <a:ext cx="409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rgbClr val="888888"/>
                </a:solidFill>
                <a:latin typeface="Raleway" panose="020B0503030101060003" pitchFamily="34" charset="77"/>
                <a:ea typeface="Calibri"/>
                <a:cs typeface="Calibri"/>
                <a:sym typeface="Calibri"/>
              </a:rPr>
              <a:t>9</a:t>
            </a:fld>
            <a:endParaRPr sz="1200" dirty="0">
              <a:solidFill>
                <a:srgbClr val="888888"/>
              </a:solidFill>
              <a:latin typeface="Raleway" panose="020B0503030101060003" pitchFamily="34" charset="77"/>
              <a:ea typeface="Calibri"/>
              <a:cs typeface="Calibri"/>
              <a:sym typeface="Calibri"/>
            </a:endParaRPr>
          </a:p>
        </p:txBody>
      </p:sp>
      <p:pic>
        <p:nvPicPr>
          <p:cNvPr id="2050" name="Picture 2" descr="https://lh3.googleusercontent.com/llElaal71DJ2FJ0pxS3ROgVDC70kaue5L7LGWKv5OdbyWEHK5rqMI9kaFuSqE-GJQAbw1RQeH7NOBhRB7sNwbV6_is7pA8m_uXsS4qDSoh-7LdmObphiI2RuNGyOWy-4a7w0LEJ6L1Q">
            <a:extLst>
              <a:ext uri="{FF2B5EF4-FFF2-40B4-BE49-F238E27FC236}">
                <a16:creationId xmlns:a16="http://schemas.microsoft.com/office/drawing/2014/main" id="{0E6A1F97-7529-FC48-AFD3-DA6F909307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830" y="1096854"/>
            <a:ext cx="7668519" cy="5147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https://lh3.googleusercontent.com/bxGrhgWAibdiYKDq62labk7Rz0XNvtSxzG_isspVxXU-hNfIKDJoDSXtde72IWXFzHZL_5WNO1AGp4KpVTHKbI9tiP47_Wdto_ouHcTvHc5CRCkczelnLBwYAsOsgJbLq6QmQQ9PbBg">
            <a:extLst>
              <a:ext uri="{FF2B5EF4-FFF2-40B4-BE49-F238E27FC236}">
                <a16:creationId xmlns:a16="http://schemas.microsoft.com/office/drawing/2014/main" id="{9A24E27A-410D-1D4C-BACD-1B1D7DC67A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5082" y="4265432"/>
            <a:ext cx="1985624" cy="1978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1CB64E0B-C0E7-2B43-BD6E-48143C3F11AC}"/>
              </a:ext>
            </a:extLst>
          </p:cNvPr>
          <p:cNvSpPr/>
          <p:nvPr/>
        </p:nvSpPr>
        <p:spPr>
          <a:xfrm>
            <a:off x="2015412" y="3974839"/>
            <a:ext cx="419878" cy="41987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Raleway" panose="020B0503030101060003" pitchFamily="34" charset="77"/>
            </a:endParaRPr>
          </a:p>
        </p:txBody>
      </p:sp>
      <p:cxnSp>
        <p:nvCxnSpPr>
          <p:cNvPr id="6" name="Gerade Verbindung 5">
            <a:extLst>
              <a:ext uri="{FF2B5EF4-FFF2-40B4-BE49-F238E27FC236}">
                <a16:creationId xmlns:a16="http://schemas.microsoft.com/office/drawing/2014/main" id="{F1CE3591-D9E0-2143-AE07-46B191AD4EA2}"/>
              </a:ext>
            </a:extLst>
          </p:cNvPr>
          <p:cNvCxnSpPr>
            <a:cxnSpLocks/>
            <a:endCxn id="2051" idx="0"/>
          </p:cNvCxnSpPr>
          <p:nvPr/>
        </p:nvCxnSpPr>
        <p:spPr>
          <a:xfrm>
            <a:off x="2258008" y="3974839"/>
            <a:ext cx="1769886" cy="290593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43117585-1EBD-194D-A0A1-C44EE2DFB9C0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2076902" y="4333226"/>
            <a:ext cx="1291449" cy="1629035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730308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8"/>
          <p:cNvSpPr txBox="1">
            <a:spLocks noGrp="1"/>
          </p:cNvSpPr>
          <p:nvPr>
            <p:ph type="body" idx="1"/>
          </p:nvPr>
        </p:nvSpPr>
        <p:spPr>
          <a:xfrm>
            <a:off x="851792" y="1324000"/>
            <a:ext cx="8049000" cy="46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noAutofit/>
          </a:bodyPr>
          <a:lstStyle/>
          <a:p>
            <a:pPr marL="285750" indent="-285750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SzPts val="2220"/>
            </a:pPr>
            <a:r>
              <a:rPr lang="en-GB" dirty="0">
                <a:solidFill>
                  <a:schemeClr val="tx1"/>
                </a:solidFill>
                <a:latin typeface="Raleway"/>
                <a:sym typeface="Raleway"/>
              </a:rPr>
              <a:t>Either</a:t>
            </a:r>
          </a:p>
          <a:p>
            <a:pPr marL="742950" lvl="1" indent="-285750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SzPts val="2220"/>
            </a:pPr>
            <a:r>
              <a:rPr lang="en-GB" dirty="0">
                <a:solidFill>
                  <a:schemeClr val="tx1"/>
                </a:solidFill>
                <a:latin typeface="Raleway"/>
                <a:sym typeface="Raleway"/>
              </a:rPr>
              <a:t>DFE configuration data </a:t>
            </a:r>
            <a:endParaRPr lang="en-GB" sz="2800" dirty="0">
              <a:solidFill>
                <a:schemeClr val="tx1"/>
              </a:solidFill>
              <a:latin typeface="Raleway"/>
              <a:sym typeface="Raleway"/>
            </a:endParaRPr>
          </a:p>
          <a:p>
            <a:pPr marL="742950" lvl="1" indent="-285750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SzPts val="2220"/>
            </a:pPr>
            <a:r>
              <a:rPr lang="en-GB" dirty="0">
                <a:solidFill>
                  <a:schemeClr val="tx1"/>
                </a:solidFill>
                <a:latin typeface="Raleway"/>
                <a:sym typeface="Raleway"/>
              </a:rPr>
              <a:t>DFE simulation model</a:t>
            </a:r>
            <a:endParaRPr lang="en-GB" sz="2800" dirty="0">
              <a:solidFill>
                <a:schemeClr val="tx1"/>
              </a:solidFill>
              <a:latin typeface="Raleway"/>
              <a:sym typeface="Raleway"/>
            </a:endParaRPr>
          </a:p>
          <a:p>
            <a:pPr marL="285750" indent="-285750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SzPts val="2220"/>
            </a:pPr>
            <a:r>
              <a:rPr lang="en-GB" dirty="0">
                <a:solidFill>
                  <a:schemeClr val="tx1"/>
                </a:solidFill>
                <a:latin typeface="Raleway"/>
                <a:sym typeface="Raleway"/>
              </a:rPr>
              <a:t>DFE Interface Info</a:t>
            </a:r>
          </a:p>
          <a:p>
            <a:pPr marL="742950" lvl="1" indent="-285750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SzPts val="2220"/>
            </a:pPr>
            <a:r>
              <a:rPr lang="en-GB" dirty="0">
                <a:solidFill>
                  <a:schemeClr val="tx1"/>
                </a:solidFill>
                <a:latin typeface="Raleway"/>
                <a:sym typeface="Raleway"/>
              </a:rPr>
              <a:t>e.g. List of CPU settable values, number and names of I/O streams, etc.</a:t>
            </a:r>
            <a:endParaRPr lang="en-GB" sz="2800" dirty="0">
              <a:solidFill>
                <a:schemeClr val="tx1"/>
              </a:solidFill>
              <a:latin typeface="Raleway"/>
              <a:sym typeface="Raleway"/>
            </a:endParaRPr>
          </a:p>
          <a:p>
            <a:pPr marL="285750" indent="-285750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SzPts val="2220"/>
            </a:pPr>
            <a:r>
              <a:rPr lang="en-GB" dirty="0">
                <a:solidFill>
                  <a:schemeClr val="tx1"/>
                </a:solidFill>
                <a:latin typeface="Raleway"/>
                <a:sym typeface="Raleway"/>
              </a:rPr>
              <a:t>CPU function code providing APIs specific to the .max file</a:t>
            </a:r>
          </a:p>
          <a:p>
            <a:pPr marL="285750" indent="-285750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SzPts val="2220"/>
            </a:pPr>
            <a:endParaRPr lang="en-GB" sz="2400" dirty="0">
              <a:solidFill>
                <a:schemeClr val="tx1"/>
              </a:solidFill>
              <a:latin typeface="Raleway"/>
              <a:sym typeface="Raleway"/>
            </a:endParaRPr>
          </a:p>
        </p:txBody>
      </p:sp>
      <p:sp>
        <p:nvSpPr>
          <p:cNvPr id="138" name="Google Shape;138;p28"/>
          <p:cNvSpPr/>
          <p:nvPr/>
        </p:nvSpPr>
        <p:spPr>
          <a:xfrm>
            <a:off x="789885" y="515754"/>
            <a:ext cx="7946152" cy="5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500" b="1" dirty="0">
                <a:solidFill>
                  <a:srgbClr val="595959"/>
                </a:solidFill>
                <a:latin typeface="Raleway"/>
                <a:ea typeface="Raleway"/>
                <a:cs typeface="Raleway"/>
                <a:sym typeface="Raleway"/>
              </a:rPr>
              <a:t>CPU: </a:t>
            </a:r>
            <a:r>
              <a:rPr lang="en-GB" sz="3500" dirty="0">
                <a:solidFill>
                  <a:srgbClr val="595959"/>
                </a:solidFill>
                <a:latin typeface="Raleway"/>
                <a:ea typeface="Raleway"/>
                <a:cs typeface="Raleway"/>
                <a:sym typeface="Raleway"/>
              </a:rPr>
              <a:t>.max File Contents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latin typeface="Raleway" panose="020B0503030101060003" pitchFamily="34" charset="77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solidFill>
                <a:srgbClr val="7F7F7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40" name="Google Shape;140;p28"/>
          <p:cNvSpPr txBox="1"/>
          <p:nvPr/>
        </p:nvSpPr>
        <p:spPr>
          <a:xfrm>
            <a:off x="8475260" y="6356354"/>
            <a:ext cx="409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rgbClr val="888888"/>
                </a:solidFill>
                <a:latin typeface="Raleway" panose="020B0503030101060003" pitchFamily="34" charset="77"/>
                <a:ea typeface="Calibri"/>
                <a:cs typeface="Calibri"/>
                <a:sym typeface="Calibri"/>
              </a:rPr>
              <a:t>90</a:t>
            </a:fld>
            <a:endParaRPr sz="1200" dirty="0">
              <a:solidFill>
                <a:srgbClr val="888888"/>
              </a:solidFill>
              <a:latin typeface="Raleway" panose="020B0503030101060003" pitchFamily="34" charset="77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7599063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8"/>
          <p:cNvSpPr txBox="1">
            <a:spLocks noGrp="1"/>
          </p:cNvSpPr>
          <p:nvPr>
            <p:ph type="body" idx="1"/>
          </p:nvPr>
        </p:nvSpPr>
        <p:spPr>
          <a:xfrm>
            <a:off x="851792" y="1324000"/>
            <a:ext cx="8049000" cy="46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noAutofit/>
          </a:bodyPr>
          <a:lstStyle/>
          <a:p>
            <a:pPr marL="285750" indent="-285750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SzPts val="2220"/>
            </a:pPr>
            <a:r>
              <a:rPr lang="en-GB" sz="2400" dirty="0">
                <a:solidFill>
                  <a:schemeClr val="tx1"/>
                </a:solidFill>
                <a:latin typeface="Raleway"/>
                <a:sym typeface="Raleway"/>
              </a:rPr>
              <a:t>Simple Live CPU Interface:</a:t>
            </a:r>
          </a:p>
          <a:p>
            <a:pPr marL="742950" lvl="1" indent="-285750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SzPts val="2220"/>
            </a:pPr>
            <a:r>
              <a:rPr lang="en-GB" sz="2000" dirty="0">
                <a:solidFill>
                  <a:schemeClr val="tx1"/>
                </a:solidFill>
                <a:latin typeface="Raleway"/>
                <a:sym typeface="Raleway"/>
              </a:rPr>
              <a:t>Combination of fixed software function calls and </a:t>
            </a:r>
            <a:r>
              <a:rPr lang="en-GB" sz="2000" dirty="0" err="1">
                <a:solidFill>
                  <a:schemeClr val="tx1"/>
                </a:solidFill>
                <a:latin typeface="Raleway"/>
                <a:sym typeface="Raleway"/>
              </a:rPr>
              <a:t>MaxCompiler</a:t>
            </a:r>
            <a:r>
              <a:rPr lang="en-GB" sz="2000" dirty="0">
                <a:solidFill>
                  <a:schemeClr val="tx1"/>
                </a:solidFill>
                <a:latin typeface="Raleway"/>
                <a:sym typeface="Raleway"/>
              </a:rPr>
              <a:t>-generated code for interacting with DFEs</a:t>
            </a:r>
          </a:p>
          <a:p>
            <a:pPr marL="285750" indent="-285750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SzPts val="2220"/>
            </a:pPr>
            <a:r>
              <a:rPr lang="en-GB" sz="2400" dirty="0">
                <a:solidFill>
                  <a:schemeClr val="tx1"/>
                </a:solidFill>
                <a:latin typeface="Raleway"/>
                <a:sym typeface="Raleway"/>
              </a:rPr>
              <a:t>By default all functions in all layers can be used from C</a:t>
            </a:r>
          </a:p>
          <a:p>
            <a:pPr marL="285750" indent="-285750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SzPts val="2220"/>
            </a:pPr>
            <a:r>
              <a:rPr lang="en-GB" sz="2400" dirty="0" err="1">
                <a:solidFill>
                  <a:schemeClr val="tx1"/>
                </a:solidFill>
                <a:latin typeface="Raleway"/>
                <a:sym typeface="Raleway"/>
              </a:rPr>
              <a:t>SLiC</a:t>
            </a:r>
            <a:r>
              <a:rPr lang="en-GB" sz="2400" dirty="0">
                <a:solidFill>
                  <a:schemeClr val="tx1"/>
                </a:solidFill>
                <a:latin typeface="Raleway"/>
                <a:sym typeface="Raleway"/>
              </a:rPr>
              <a:t> has a layered interface:</a:t>
            </a:r>
          </a:p>
          <a:p>
            <a:pPr marL="742950" lvl="1" indent="-285750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SzPts val="2220"/>
            </a:pPr>
            <a:r>
              <a:rPr lang="en-GB" sz="2000" dirty="0">
                <a:solidFill>
                  <a:schemeClr val="tx1"/>
                </a:solidFill>
                <a:latin typeface="Raleway"/>
                <a:sym typeface="Raleway"/>
              </a:rPr>
              <a:t>Basic Static – Single function-call to execute and complete a compute action on any appropriate DFE available</a:t>
            </a:r>
          </a:p>
          <a:p>
            <a:pPr marL="742950" lvl="1" indent="-285750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SzPts val="2220"/>
            </a:pPr>
            <a:r>
              <a:rPr lang="en-GB" sz="2000" dirty="0">
                <a:solidFill>
                  <a:schemeClr val="tx1"/>
                </a:solidFill>
                <a:latin typeface="Raleway"/>
                <a:sym typeface="Raleway"/>
              </a:rPr>
              <a:t>Advanced Static – Can be more specific about which DFE to use and enables use of multiple DFEs at once</a:t>
            </a:r>
          </a:p>
          <a:p>
            <a:pPr marL="742950" lvl="1" indent="-285750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SzPts val="2220"/>
            </a:pPr>
            <a:r>
              <a:rPr lang="en-GB" sz="2000" dirty="0">
                <a:solidFill>
                  <a:schemeClr val="tx1"/>
                </a:solidFill>
                <a:latin typeface="Raleway"/>
                <a:sym typeface="Raleway"/>
              </a:rPr>
              <a:t>Advanced Dynamic – Remove dependency on generated code from </a:t>
            </a:r>
            <a:r>
              <a:rPr lang="en-GB" sz="2000" dirty="0" err="1">
                <a:solidFill>
                  <a:schemeClr val="tx1"/>
                </a:solidFill>
                <a:latin typeface="Raleway"/>
                <a:sym typeface="Raleway"/>
              </a:rPr>
              <a:t>MaxCompiler</a:t>
            </a:r>
            <a:r>
              <a:rPr lang="en-GB" sz="2000" dirty="0">
                <a:solidFill>
                  <a:schemeClr val="tx1"/>
                </a:solidFill>
                <a:latin typeface="Raleway"/>
                <a:sym typeface="Raleway"/>
              </a:rPr>
              <a:t> in .max file for maximum flexibility</a:t>
            </a:r>
          </a:p>
        </p:txBody>
      </p:sp>
      <p:sp>
        <p:nvSpPr>
          <p:cNvPr id="138" name="Google Shape;138;p28"/>
          <p:cNvSpPr/>
          <p:nvPr/>
        </p:nvSpPr>
        <p:spPr>
          <a:xfrm>
            <a:off x="789885" y="515754"/>
            <a:ext cx="7946152" cy="5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500" b="1" dirty="0">
                <a:solidFill>
                  <a:srgbClr val="595959"/>
                </a:solidFill>
                <a:latin typeface="Raleway"/>
                <a:ea typeface="Raleway"/>
                <a:cs typeface="Raleway"/>
                <a:sym typeface="Raleway"/>
              </a:rPr>
              <a:t>CPU: </a:t>
            </a:r>
            <a:r>
              <a:rPr lang="en-GB" sz="3500" dirty="0" err="1">
                <a:solidFill>
                  <a:srgbClr val="595959"/>
                </a:solidFill>
                <a:latin typeface="Raleway"/>
                <a:ea typeface="Raleway"/>
                <a:cs typeface="Raleway"/>
                <a:sym typeface="Raleway"/>
              </a:rPr>
              <a:t>SLiC</a:t>
            </a:r>
            <a:r>
              <a:rPr lang="en-GB" sz="3500" dirty="0">
                <a:solidFill>
                  <a:srgbClr val="595959"/>
                </a:solidFill>
                <a:latin typeface="Raleway"/>
                <a:ea typeface="Raleway"/>
                <a:cs typeface="Raleway"/>
                <a:sym typeface="Raleway"/>
              </a:rPr>
              <a:t> Interface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latin typeface="Raleway" panose="020B0503030101060003" pitchFamily="34" charset="77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solidFill>
                <a:srgbClr val="7F7F7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40" name="Google Shape;140;p28"/>
          <p:cNvSpPr txBox="1"/>
          <p:nvPr/>
        </p:nvSpPr>
        <p:spPr>
          <a:xfrm>
            <a:off x="8475260" y="6356354"/>
            <a:ext cx="409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rgbClr val="888888"/>
                </a:solidFill>
                <a:latin typeface="Raleway" panose="020B0503030101060003" pitchFamily="34" charset="77"/>
                <a:ea typeface="Calibri"/>
                <a:cs typeface="Calibri"/>
                <a:sym typeface="Calibri"/>
              </a:rPr>
              <a:t>91</a:t>
            </a:fld>
            <a:endParaRPr sz="1200" dirty="0">
              <a:solidFill>
                <a:srgbClr val="888888"/>
              </a:solidFill>
              <a:latin typeface="Raleway" panose="020B0503030101060003" pitchFamily="34" charset="77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7976479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8"/>
          <p:cNvSpPr txBox="1">
            <a:spLocks noGrp="1"/>
          </p:cNvSpPr>
          <p:nvPr>
            <p:ph type="body" idx="1"/>
          </p:nvPr>
        </p:nvSpPr>
        <p:spPr>
          <a:xfrm>
            <a:off x="851792" y="1324000"/>
            <a:ext cx="3072138" cy="46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noAutofit/>
          </a:bodyPr>
          <a:lstStyle/>
          <a:p>
            <a:pPr marL="285750" indent="-285750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SzPts val="2220"/>
            </a:pPr>
            <a:r>
              <a:rPr lang="en-GB" sz="2400" dirty="0">
                <a:solidFill>
                  <a:schemeClr val="tx1"/>
                </a:solidFill>
                <a:latin typeface="Raleway"/>
                <a:sym typeface="Raleway"/>
              </a:rPr>
              <a:t>Enable </a:t>
            </a:r>
            <a:r>
              <a:rPr lang="en-GB" sz="2400" dirty="0" err="1">
                <a:solidFill>
                  <a:schemeClr val="tx1"/>
                </a:solidFill>
                <a:latin typeface="Raleway"/>
                <a:sym typeface="Raleway"/>
              </a:rPr>
              <a:t>SLiC</a:t>
            </a:r>
            <a:r>
              <a:rPr lang="en-GB" sz="2400" dirty="0">
                <a:solidFill>
                  <a:schemeClr val="tx1"/>
                </a:solidFill>
                <a:latin typeface="Raleway"/>
                <a:sym typeface="Raleway"/>
              </a:rPr>
              <a:t> calls across many languages:</a:t>
            </a:r>
          </a:p>
          <a:p>
            <a:pPr marL="742950" lvl="1" indent="-285750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SzPts val="2220"/>
            </a:pPr>
            <a:r>
              <a:rPr lang="en-GB" sz="2000" dirty="0">
                <a:solidFill>
                  <a:schemeClr val="tx1"/>
                </a:solidFill>
                <a:latin typeface="Raleway"/>
                <a:sym typeface="Raleway"/>
              </a:rPr>
              <a:t>Currently: C/C++, Python, MATLAB, R, Haskell</a:t>
            </a:r>
          </a:p>
          <a:p>
            <a:pPr marL="742950" lvl="1" indent="-285750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SzPts val="2220"/>
            </a:pPr>
            <a:r>
              <a:rPr lang="en-GB" sz="2000" dirty="0">
                <a:solidFill>
                  <a:schemeClr val="tx1"/>
                </a:solidFill>
                <a:latin typeface="Raleway"/>
                <a:sym typeface="Raleway"/>
              </a:rPr>
              <a:t>Upcoming: Java, Excel</a:t>
            </a:r>
          </a:p>
          <a:p>
            <a:pPr marL="285750" indent="-285750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SzPts val="2220"/>
            </a:pPr>
            <a:r>
              <a:rPr lang="en-GB" sz="2400" dirty="0">
                <a:solidFill>
                  <a:schemeClr val="tx1"/>
                </a:solidFill>
                <a:latin typeface="Raleway"/>
                <a:sym typeface="Raleway"/>
              </a:rPr>
              <a:t>Every .max-file usable from any supported language</a:t>
            </a:r>
          </a:p>
        </p:txBody>
      </p:sp>
      <p:sp>
        <p:nvSpPr>
          <p:cNvPr id="138" name="Google Shape;138;p28"/>
          <p:cNvSpPr/>
          <p:nvPr/>
        </p:nvSpPr>
        <p:spPr>
          <a:xfrm>
            <a:off x="789885" y="515754"/>
            <a:ext cx="7946152" cy="5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500" b="1" dirty="0">
                <a:solidFill>
                  <a:srgbClr val="595959"/>
                </a:solidFill>
                <a:latin typeface="Raleway"/>
                <a:ea typeface="Raleway"/>
                <a:cs typeface="Raleway"/>
                <a:sym typeface="Raleway"/>
              </a:rPr>
              <a:t>CPU: </a:t>
            </a:r>
            <a:r>
              <a:rPr lang="en-GB" sz="3500" dirty="0">
                <a:solidFill>
                  <a:srgbClr val="595959"/>
                </a:solidFill>
                <a:latin typeface="Raleway"/>
                <a:ea typeface="Raleway"/>
                <a:cs typeface="Raleway"/>
                <a:sym typeface="Raleway"/>
              </a:rPr>
              <a:t>Skins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latin typeface="Raleway" panose="020B0503030101060003" pitchFamily="34" charset="77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solidFill>
                <a:srgbClr val="7F7F7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40" name="Google Shape;140;p28"/>
          <p:cNvSpPr txBox="1"/>
          <p:nvPr/>
        </p:nvSpPr>
        <p:spPr>
          <a:xfrm>
            <a:off x="8475260" y="6356354"/>
            <a:ext cx="409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rgbClr val="888888"/>
                </a:solidFill>
                <a:latin typeface="Raleway" panose="020B0503030101060003" pitchFamily="34" charset="77"/>
                <a:ea typeface="Calibri"/>
                <a:cs typeface="Calibri"/>
                <a:sym typeface="Calibri"/>
              </a:rPr>
              <a:t>92</a:t>
            </a:fld>
            <a:endParaRPr sz="1200" dirty="0">
              <a:solidFill>
                <a:srgbClr val="888888"/>
              </a:solidFill>
              <a:latin typeface="Raleway" panose="020B0503030101060003" pitchFamily="34" charset="77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2727;p134">
            <a:extLst>
              <a:ext uri="{FF2B5EF4-FFF2-40B4-BE49-F238E27FC236}">
                <a16:creationId xmlns:a16="http://schemas.microsoft.com/office/drawing/2014/main" id="{3257ABDB-0E20-4240-ABCE-A2C871AE21A1}"/>
              </a:ext>
            </a:extLst>
          </p:cNvPr>
          <p:cNvSpPr/>
          <p:nvPr/>
        </p:nvSpPr>
        <p:spPr>
          <a:xfrm>
            <a:off x="5860864" y="1812627"/>
            <a:ext cx="1061694" cy="307260"/>
          </a:xfrm>
          <a:prstGeom prst="flowChartDocument">
            <a:avLst/>
          </a:prstGeom>
          <a:gradFill>
            <a:gsLst>
              <a:gs pos="0">
                <a:srgbClr val="7A7A7A"/>
              </a:gs>
              <a:gs pos="80000">
                <a:srgbClr val="A0A0A0"/>
              </a:gs>
              <a:gs pos="100000">
                <a:srgbClr val="A1A1A1"/>
              </a:gs>
            </a:gsLst>
            <a:lin ang="16200038" scaled="0"/>
          </a:gradFill>
          <a:ln w="9525" cap="flat" cmpd="sng">
            <a:solidFill>
              <a:srgbClr val="A2A2A2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rPr lang="en-GB" dirty="0">
                <a:solidFill>
                  <a:schemeClr val="lt1"/>
                </a:solidFill>
                <a:latin typeface="Raleway" panose="020B0503030101060003" pitchFamily="34" charset="77"/>
                <a:ea typeface="Calibri"/>
                <a:cs typeface="Calibri"/>
                <a:sym typeface="Calibri"/>
              </a:rPr>
              <a:t>.max file</a:t>
            </a:r>
            <a:endParaRPr dirty="0">
              <a:latin typeface="Raleway" panose="020B0503030101060003" pitchFamily="34" charset="77"/>
            </a:endParaRPr>
          </a:p>
        </p:txBody>
      </p:sp>
      <p:sp>
        <p:nvSpPr>
          <p:cNvPr id="6" name="Google Shape;2728;p134">
            <a:extLst>
              <a:ext uri="{FF2B5EF4-FFF2-40B4-BE49-F238E27FC236}">
                <a16:creationId xmlns:a16="http://schemas.microsoft.com/office/drawing/2014/main" id="{61E36866-E4AD-0B4E-BCCB-9E2AF7A5491C}"/>
              </a:ext>
            </a:extLst>
          </p:cNvPr>
          <p:cNvSpPr/>
          <p:nvPr/>
        </p:nvSpPr>
        <p:spPr>
          <a:xfrm flipH="1">
            <a:off x="5534768" y="2530735"/>
            <a:ext cx="1713900" cy="524400"/>
          </a:xfrm>
          <a:prstGeom prst="ellipse">
            <a:avLst/>
          </a:prstGeom>
          <a:gradFill>
            <a:gsLst>
              <a:gs pos="0">
                <a:srgbClr val="003C73"/>
              </a:gs>
              <a:gs pos="80000">
                <a:srgbClr val="005097"/>
              </a:gs>
              <a:gs pos="100000">
                <a:srgbClr val="00509C"/>
              </a:gs>
            </a:gsLst>
            <a:lin ang="16200038" scaled="0"/>
          </a:gradFill>
          <a:ln w="9525" cap="flat" cmpd="sng">
            <a:solidFill>
              <a:srgbClr val="004E88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0"/>
              </a:srgbClr>
            </a:outerShdw>
          </a:effectLst>
        </p:spPr>
        <p:txBody>
          <a:bodyPr spcFirstLastPara="1" wrap="square" lIns="0" tIns="10800" rIns="0" bIns="10800" anchor="ctr" anchorCtr="1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>
                <a:solidFill>
                  <a:srgbClr val="FFFFFF"/>
                </a:solidFill>
                <a:latin typeface="Raleway" panose="020B0503030101060003" pitchFamily="34" charset="77"/>
                <a:ea typeface="Calibri"/>
                <a:cs typeface="Calibri"/>
                <a:sym typeface="Calibri"/>
              </a:rPr>
              <a:t>SLiC</a:t>
            </a:r>
            <a:r>
              <a:rPr lang="en-GB" dirty="0">
                <a:solidFill>
                  <a:srgbClr val="FFFFFF"/>
                </a:solidFill>
                <a:latin typeface="Raleway" panose="020B0503030101060003" pitchFamily="34" charset="77"/>
                <a:ea typeface="Calibri"/>
                <a:cs typeface="Calibri"/>
                <a:sym typeface="Calibri"/>
              </a:rPr>
              <a:t>-Compile</a:t>
            </a:r>
            <a:endParaRPr dirty="0">
              <a:latin typeface="Raleway" panose="020B0503030101060003" pitchFamily="34" charset="77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  <a:latin typeface="Raleway" panose="020B0503030101060003" pitchFamily="34" charset="77"/>
                <a:ea typeface="Calibri"/>
                <a:cs typeface="Calibri"/>
                <a:sym typeface="Calibri"/>
              </a:rPr>
              <a:t>tool</a:t>
            </a:r>
            <a:endParaRPr dirty="0">
              <a:solidFill>
                <a:srgbClr val="FFFFFF"/>
              </a:solidFill>
              <a:latin typeface="Raleway" panose="020B0503030101060003" pitchFamily="34" charset="77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2729;p134">
            <a:extLst>
              <a:ext uri="{FF2B5EF4-FFF2-40B4-BE49-F238E27FC236}">
                <a16:creationId xmlns:a16="http://schemas.microsoft.com/office/drawing/2014/main" id="{92DB5A58-ECE7-C849-A991-BB94F5695D8E}"/>
              </a:ext>
            </a:extLst>
          </p:cNvPr>
          <p:cNvSpPr/>
          <p:nvPr/>
        </p:nvSpPr>
        <p:spPr>
          <a:xfrm flipH="1">
            <a:off x="3892118" y="3773265"/>
            <a:ext cx="875100" cy="431100"/>
          </a:xfrm>
          <a:prstGeom prst="ellipse">
            <a:avLst/>
          </a:prstGeom>
          <a:gradFill>
            <a:gsLst>
              <a:gs pos="0">
                <a:srgbClr val="78315F"/>
              </a:gs>
              <a:gs pos="50000">
                <a:srgbClr val="AE478B"/>
              </a:gs>
              <a:gs pos="100000">
                <a:srgbClr val="D155A6"/>
              </a:gs>
            </a:gsLst>
            <a:lin ang="5400012" scaled="0"/>
          </a:gradFill>
          <a:ln>
            <a:noFill/>
          </a:ln>
        </p:spPr>
        <p:txBody>
          <a:bodyPr spcFirstLastPara="1" wrap="square" lIns="0" tIns="10800" rIns="0" bIns="10800" anchor="ctr" anchorCtr="1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MATLAB:</a:t>
            </a:r>
            <a:endParaRPr sz="1000" dirty="0"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.</a:t>
            </a:r>
            <a:r>
              <a:rPr lang="en-GB" sz="1000" dirty="0" err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mex</a:t>
            </a:r>
            <a:r>
              <a:rPr lang="en-GB" sz="1000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+ .m</a:t>
            </a:r>
            <a:endParaRPr sz="1000" dirty="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" name="Google Shape;2730;p134">
            <a:extLst>
              <a:ext uri="{FF2B5EF4-FFF2-40B4-BE49-F238E27FC236}">
                <a16:creationId xmlns:a16="http://schemas.microsoft.com/office/drawing/2014/main" id="{0360F8EE-D4F6-0E44-A4B3-2C57AC7E0368}"/>
              </a:ext>
            </a:extLst>
          </p:cNvPr>
          <p:cNvSpPr/>
          <p:nvPr/>
        </p:nvSpPr>
        <p:spPr>
          <a:xfrm flipH="1">
            <a:off x="4903314" y="3773265"/>
            <a:ext cx="875100" cy="431100"/>
          </a:xfrm>
          <a:prstGeom prst="ellipse">
            <a:avLst/>
          </a:prstGeom>
          <a:gradFill>
            <a:gsLst>
              <a:gs pos="0">
                <a:srgbClr val="78315F"/>
              </a:gs>
              <a:gs pos="50000">
                <a:srgbClr val="AE478B"/>
              </a:gs>
              <a:gs pos="100000">
                <a:srgbClr val="D155A6"/>
              </a:gs>
            </a:gsLst>
            <a:lin ang="5400012" scaled="0"/>
          </a:gradFill>
          <a:ln>
            <a:noFill/>
          </a:ln>
        </p:spPr>
        <p:txBody>
          <a:bodyPr spcFirstLastPara="1" wrap="square" lIns="0" tIns="10800" rIns="0" bIns="10800" anchor="ctr" anchorCtr="1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C/C++:</a:t>
            </a:r>
            <a:endParaRPr sz="1000" dirty="0"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.o</a:t>
            </a:r>
            <a:endParaRPr sz="1000" dirty="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9" name="Google Shape;2731;p134">
            <a:extLst>
              <a:ext uri="{FF2B5EF4-FFF2-40B4-BE49-F238E27FC236}">
                <a16:creationId xmlns:a16="http://schemas.microsoft.com/office/drawing/2014/main" id="{563EF63C-EB74-5A4A-8A2C-A52154382A59}"/>
              </a:ext>
            </a:extLst>
          </p:cNvPr>
          <p:cNvSpPr/>
          <p:nvPr/>
        </p:nvSpPr>
        <p:spPr>
          <a:xfrm flipH="1">
            <a:off x="8046994" y="3773265"/>
            <a:ext cx="875100" cy="431100"/>
          </a:xfrm>
          <a:prstGeom prst="ellipse">
            <a:avLst/>
          </a:prstGeom>
          <a:gradFill>
            <a:gsLst>
              <a:gs pos="0">
                <a:srgbClr val="78315F"/>
              </a:gs>
              <a:gs pos="50000">
                <a:srgbClr val="AE478B"/>
              </a:gs>
              <a:gs pos="100000">
                <a:srgbClr val="D155A6"/>
              </a:gs>
            </a:gsLst>
            <a:lin ang="5400012" scaled="0"/>
          </a:gradFill>
          <a:ln>
            <a:noFill/>
          </a:ln>
        </p:spPr>
        <p:txBody>
          <a:bodyPr spcFirstLastPara="1" wrap="square" lIns="0" tIns="10800" rIns="0" bIns="10800" anchor="ctr" anchorCtr="1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R:</a:t>
            </a:r>
            <a:endParaRPr sz="1000" dirty="0"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.</a:t>
            </a:r>
            <a:r>
              <a:rPr lang="en-GB" sz="1000" dirty="0" err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tar.gz</a:t>
            </a:r>
            <a:endParaRPr sz="1000" dirty="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0" name="Google Shape;2732;p134">
            <a:extLst>
              <a:ext uri="{FF2B5EF4-FFF2-40B4-BE49-F238E27FC236}">
                <a16:creationId xmlns:a16="http://schemas.microsoft.com/office/drawing/2014/main" id="{37108D3F-F50C-1D45-8306-02270FE4F84B}"/>
              </a:ext>
            </a:extLst>
          </p:cNvPr>
          <p:cNvSpPr/>
          <p:nvPr/>
        </p:nvSpPr>
        <p:spPr>
          <a:xfrm flipH="1">
            <a:off x="7007974" y="3773265"/>
            <a:ext cx="875100" cy="431100"/>
          </a:xfrm>
          <a:prstGeom prst="ellipse">
            <a:avLst/>
          </a:prstGeom>
          <a:gradFill>
            <a:gsLst>
              <a:gs pos="0">
                <a:srgbClr val="78315F"/>
              </a:gs>
              <a:gs pos="50000">
                <a:srgbClr val="AE478B"/>
              </a:gs>
              <a:gs pos="100000">
                <a:srgbClr val="D155A6"/>
              </a:gs>
            </a:gsLst>
            <a:lin ang="5400012" scaled="0"/>
          </a:gradFill>
          <a:ln>
            <a:noFill/>
          </a:ln>
        </p:spPr>
        <p:txBody>
          <a:bodyPr spcFirstLastPara="1" wrap="square" lIns="0" tIns="10800" rIns="0" bIns="10800" anchor="ctr" anchorCtr="1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Python:</a:t>
            </a:r>
            <a:endParaRPr sz="1000" dirty="0"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.</a:t>
            </a:r>
            <a:r>
              <a:rPr lang="en-GB" sz="1000" dirty="0" err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py</a:t>
            </a:r>
            <a:r>
              <a:rPr lang="en-GB" sz="1000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+ .so</a:t>
            </a:r>
            <a:endParaRPr sz="1000" dirty="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11" name="Google Shape;2733;p134">
            <a:extLst>
              <a:ext uri="{FF2B5EF4-FFF2-40B4-BE49-F238E27FC236}">
                <a16:creationId xmlns:a16="http://schemas.microsoft.com/office/drawing/2014/main" id="{FE5CAA37-D101-7E4A-B186-2ABF35B7F358}"/>
              </a:ext>
            </a:extLst>
          </p:cNvPr>
          <p:cNvCxnSpPr>
            <a:stCxn id="5" idx="2"/>
            <a:endCxn id="6" idx="0"/>
          </p:cNvCxnSpPr>
          <p:nvPr/>
        </p:nvCxnSpPr>
        <p:spPr>
          <a:xfrm>
            <a:off x="6391711" y="2099574"/>
            <a:ext cx="0" cy="4311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2" name="Google Shape;2734;p134">
            <a:extLst>
              <a:ext uri="{FF2B5EF4-FFF2-40B4-BE49-F238E27FC236}">
                <a16:creationId xmlns:a16="http://schemas.microsoft.com/office/drawing/2014/main" id="{1BDB50E1-57DB-C742-AF3B-D67F7EA2B3F3}"/>
              </a:ext>
            </a:extLst>
          </p:cNvPr>
          <p:cNvCxnSpPr>
            <a:stCxn id="6" idx="3"/>
          </p:cNvCxnSpPr>
          <p:nvPr/>
        </p:nvCxnSpPr>
        <p:spPr>
          <a:xfrm>
            <a:off x="6997674" y="2978339"/>
            <a:ext cx="424200" cy="7983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3" name="Google Shape;2735;p134">
            <a:extLst>
              <a:ext uri="{FF2B5EF4-FFF2-40B4-BE49-F238E27FC236}">
                <a16:creationId xmlns:a16="http://schemas.microsoft.com/office/drawing/2014/main" id="{D080C517-4B23-D041-A863-B9AB715D021B}"/>
              </a:ext>
            </a:extLst>
          </p:cNvPr>
          <p:cNvCxnSpPr>
            <a:stCxn id="6" idx="2"/>
          </p:cNvCxnSpPr>
          <p:nvPr/>
        </p:nvCxnSpPr>
        <p:spPr>
          <a:xfrm>
            <a:off x="7248668" y="2792935"/>
            <a:ext cx="1248000" cy="9837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4" name="Google Shape;2736;p134">
            <a:extLst>
              <a:ext uri="{FF2B5EF4-FFF2-40B4-BE49-F238E27FC236}">
                <a16:creationId xmlns:a16="http://schemas.microsoft.com/office/drawing/2014/main" id="{A1217E8E-76E9-9240-8976-786BD7F31479}"/>
              </a:ext>
            </a:extLst>
          </p:cNvPr>
          <p:cNvCxnSpPr>
            <a:stCxn id="6" idx="5"/>
          </p:cNvCxnSpPr>
          <p:nvPr/>
        </p:nvCxnSpPr>
        <p:spPr>
          <a:xfrm flipH="1">
            <a:off x="5362763" y="2978339"/>
            <a:ext cx="423000" cy="7857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5" name="Google Shape;2737;p134">
            <a:extLst>
              <a:ext uri="{FF2B5EF4-FFF2-40B4-BE49-F238E27FC236}">
                <a16:creationId xmlns:a16="http://schemas.microsoft.com/office/drawing/2014/main" id="{3F9060C8-1A23-8744-B96C-67294B31C594}"/>
              </a:ext>
            </a:extLst>
          </p:cNvPr>
          <p:cNvCxnSpPr>
            <a:stCxn id="6" idx="6"/>
          </p:cNvCxnSpPr>
          <p:nvPr/>
        </p:nvCxnSpPr>
        <p:spPr>
          <a:xfrm flipH="1">
            <a:off x="4363268" y="2792935"/>
            <a:ext cx="1171500" cy="9837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6" name="Google Shape;2738;p134">
            <a:extLst>
              <a:ext uri="{FF2B5EF4-FFF2-40B4-BE49-F238E27FC236}">
                <a16:creationId xmlns:a16="http://schemas.microsoft.com/office/drawing/2014/main" id="{8773ACFF-417D-334D-B2DF-DBF89528DD26}"/>
              </a:ext>
            </a:extLst>
          </p:cNvPr>
          <p:cNvSpPr/>
          <p:nvPr/>
        </p:nvSpPr>
        <p:spPr>
          <a:xfrm flipH="1">
            <a:off x="5955648" y="3773252"/>
            <a:ext cx="875100" cy="431100"/>
          </a:xfrm>
          <a:prstGeom prst="ellipse">
            <a:avLst/>
          </a:prstGeom>
          <a:gradFill>
            <a:gsLst>
              <a:gs pos="0">
                <a:srgbClr val="78315F"/>
              </a:gs>
              <a:gs pos="50000">
                <a:srgbClr val="AE478B"/>
              </a:gs>
              <a:gs pos="100000">
                <a:srgbClr val="D155A6"/>
              </a:gs>
            </a:gsLst>
            <a:lin ang="5400012" scaled="0"/>
          </a:gradFill>
          <a:ln>
            <a:noFill/>
          </a:ln>
        </p:spPr>
        <p:txBody>
          <a:bodyPr spcFirstLastPara="1" wrap="square" lIns="0" tIns="10800" rIns="0" bIns="10800" anchor="ctr" anchorCtr="1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Haskell:</a:t>
            </a:r>
            <a:endParaRPr sz="1000" dirty="0"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.o + .hi</a:t>
            </a:r>
            <a:endParaRPr sz="1000" dirty="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17" name="Google Shape;2739;p134">
            <a:extLst>
              <a:ext uri="{FF2B5EF4-FFF2-40B4-BE49-F238E27FC236}">
                <a16:creationId xmlns:a16="http://schemas.microsoft.com/office/drawing/2014/main" id="{4A9FEDA5-57AE-3042-A6BA-047437B5C685}"/>
              </a:ext>
            </a:extLst>
          </p:cNvPr>
          <p:cNvCxnSpPr>
            <a:stCxn id="6" idx="4"/>
          </p:cNvCxnSpPr>
          <p:nvPr/>
        </p:nvCxnSpPr>
        <p:spPr>
          <a:xfrm>
            <a:off x="6391718" y="3055135"/>
            <a:ext cx="1500" cy="7215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147267891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8"/>
          <p:cNvSpPr txBox="1">
            <a:spLocks noGrp="1"/>
          </p:cNvSpPr>
          <p:nvPr>
            <p:ph type="body" idx="1"/>
          </p:nvPr>
        </p:nvSpPr>
        <p:spPr>
          <a:xfrm>
            <a:off x="851792" y="1324000"/>
            <a:ext cx="8049000" cy="46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noAutofit/>
          </a:bodyPr>
          <a:lstStyle/>
          <a:p>
            <a:pPr marL="285750" indent="-285750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SzPts val="2220"/>
            </a:pPr>
            <a:r>
              <a:rPr lang="en-GB" sz="1800" dirty="0">
                <a:solidFill>
                  <a:schemeClr val="tx1"/>
                </a:solidFill>
                <a:latin typeface="Raleway"/>
                <a:sym typeface="Raleway"/>
              </a:rPr>
              <a:t>Simple example computation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SzPts val="2220"/>
              <a:buNone/>
            </a:pPr>
            <a:r>
              <a:rPr lang="en-GB" sz="1800" dirty="0">
                <a:solidFill>
                  <a:schemeClr val="tx1"/>
                </a:solidFill>
                <a:latin typeface="Raleway"/>
                <a:sym typeface="Raleway"/>
              </a:rPr>
              <a:t>	</a:t>
            </a:r>
            <a:r>
              <a:rPr lang="en-GB" sz="1800" dirty="0">
                <a:solidFill>
                  <a:schemeClr val="accent1"/>
                </a:solidFill>
                <a:latin typeface="Raleway"/>
                <a:sym typeface="Raleway"/>
              </a:rPr>
              <a:t>z[</a:t>
            </a:r>
            <a:r>
              <a:rPr lang="en-GB" sz="1800" dirty="0" err="1">
                <a:solidFill>
                  <a:schemeClr val="accent1"/>
                </a:solidFill>
                <a:latin typeface="Raleway"/>
                <a:sym typeface="Raleway"/>
              </a:rPr>
              <a:t>i</a:t>
            </a:r>
            <a:r>
              <a:rPr lang="en-GB" sz="1800" dirty="0">
                <a:solidFill>
                  <a:schemeClr val="accent1"/>
                </a:solidFill>
                <a:latin typeface="Raleway"/>
                <a:sym typeface="Raleway"/>
              </a:rPr>
              <a:t>] = a × (y[i-1]+y[</a:t>
            </a:r>
            <a:r>
              <a:rPr lang="en-GB" sz="1800" dirty="0" err="1">
                <a:solidFill>
                  <a:schemeClr val="accent1"/>
                </a:solidFill>
                <a:latin typeface="Raleway"/>
                <a:sym typeface="Raleway"/>
              </a:rPr>
              <a:t>i</a:t>
            </a:r>
            <a:r>
              <a:rPr lang="en-GB" sz="1800" dirty="0">
                <a:solidFill>
                  <a:schemeClr val="accent1"/>
                </a:solidFill>
                <a:latin typeface="Raleway"/>
                <a:sym typeface="Raleway"/>
              </a:rPr>
              <a:t>]+y[i+1])+ x[</a:t>
            </a:r>
            <a:r>
              <a:rPr lang="en-GB" sz="1800" dirty="0" err="1">
                <a:solidFill>
                  <a:schemeClr val="accent1"/>
                </a:solidFill>
                <a:latin typeface="Raleway"/>
                <a:sym typeface="Raleway"/>
              </a:rPr>
              <a:t>i</a:t>
            </a:r>
            <a:r>
              <a:rPr lang="en-GB" sz="1800" dirty="0">
                <a:solidFill>
                  <a:schemeClr val="accent1"/>
                </a:solidFill>
                <a:latin typeface="Raleway"/>
                <a:sym typeface="Raleway"/>
              </a:rPr>
              <a:t>]</a:t>
            </a:r>
          </a:p>
          <a:p>
            <a:pPr marL="285750" indent="-285750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SzPts val="2220"/>
            </a:pPr>
            <a:r>
              <a:rPr lang="en-GB" sz="1800" dirty="0">
                <a:solidFill>
                  <a:schemeClr val="tx1"/>
                </a:solidFill>
                <a:latin typeface="Raleway"/>
                <a:sym typeface="Raleway"/>
              </a:rPr>
              <a:t>2 input streams, 1 input scalar, 1 output stream</a:t>
            </a:r>
          </a:p>
        </p:txBody>
      </p:sp>
      <p:sp>
        <p:nvSpPr>
          <p:cNvPr id="138" name="Google Shape;138;p28"/>
          <p:cNvSpPr/>
          <p:nvPr/>
        </p:nvSpPr>
        <p:spPr>
          <a:xfrm>
            <a:off x="789885" y="515754"/>
            <a:ext cx="7946152" cy="5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500" b="1" dirty="0">
                <a:solidFill>
                  <a:srgbClr val="595959"/>
                </a:solidFill>
                <a:latin typeface="Raleway"/>
                <a:ea typeface="Raleway"/>
                <a:cs typeface="Raleway"/>
                <a:sym typeface="Raleway"/>
              </a:rPr>
              <a:t>CPU: </a:t>
            </a:r>
            <a:r>
              <a:rPr lang="en-GB" sz="3500" dirty="0">
                <a:solidFill>
                  <a:srgbClr val="595959"/>
                </a:solidFill>
                <a:latin typeface="Raleway"/>
                <a:ea typeface="Raleway"/>
                <a:cs typeface="Raleway"/>
                <a:sym typeface="Raleway"/>
              </a:rPr>
              <a:t>Example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latin typeface="Raleway" panose="020B0503030101060003" pitchFamily="34" charset="77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solidFill>
                <a:srgbClr val="7F7F7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40" name="Google Shape;140;p28"/>
          <p:cNvSpPr txBox="1"/>
          <p:nvPr/>
        </p:nvSpPr>
        <p:spPr>
          <a:xfrm>
            <a:off x="8475260" y="6356354"/>
            <a:ext cx="409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rgbClr val="888888"/>
                </a:solidFill>
                <a:latin typeface="Raleway" panose="020B0503030101060003" pitchFamily="34" charset="77"/>
                <a:ea typeface="Calibri"/>
                <a:cs typeface="Calibri"/>
                <a:sym typeface="Calibri"/>
              </a:rPr>
              <a:t>93</a:t>
            </a:fld>
            <a:endParaRPr sz="1200" dirty="0">
              <a:solidFill>
                <a:srgbClr val="888888"/>
              </a:solidFill>
              <a:latin typeface="Raleway" panose="020B0503030101060003" pitchFamily="34" charset="77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2798;p137">
            <a:extLst>
              <a:ext uri="{FF2B5EF4-FFF2-40B4-BE49-F238E27FC236}">
                <a16:creationId xmlns:a16="http://schemas.microsoft.com/office/drawing/2014/main" id="{F7CABC14-A405-7C46-A325-6C16A52977AE}"/>
              </a:ext>
            </a:extLst>
          </p:cNvPr>
          <p:cNvSpPr/>
          <p:nvPr/>
        </p:nvSpPr>
        <p:spPr>
          <a:xfrm>
            <a:off x="851792" y="2850777"/>
            <a:ext cx="4900304" cy="32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2875" rIns="0" bIns="1828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dirty="0">
                <a:solidFill>
                  <a:srgbClr val="7030A0"/>
                </a:solidFill>
                <a:latin typeface="Courier"/>
                <a:ea typeface="Courier"/>
                <a:cs typeface="Courier"/>
                <a:sym typeface="Courier"/>
              </a:rPr>
              <a:t>public class </a:t>
            </a:r>
            <a:r>
              <a:rPr lang="en-GB" sz="1000" dirty="0" err="1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ConvolveKernel</a:t>
            </a:r>
            <a:r>
              <a:rPr lang="en-GB" sz="1000" dirty="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extends Kernel {</a:t>
            </a:r>
            <a:endParaRPr sz="1000" dirty="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dirty="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	</a:t>
            </a:r>
            <a:r>
              <a:rPr lang="en-GB" sz="1000" dirty="0">
                <a:solidFill>
                  <a:srgbClr val="7030A0"/>
                </a:solidFill>
                <a:latin typeface="Courier"/>
                <a:ea typeface="Courier"/>
                <a:cs typeface="Courier"/>
                <a:sym typeface="Courier"/>
              </a:rPr>
              <a:t>static </a:t>
            </a:r>
            <a:r>
              <a:rPr lang="en-GB" sz="1000" dirty="0" err="1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DFEType</a:t>
            </a:r>
            <a:r>
              <a:rPr lang="en-GB" sz="1000" dirty="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type = </a:t>
            </a:r>
            <a:r>
              <a:rPr lang="en-GB" sz="1000" dirty="0" err="1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dfeFix</a:t>
            </a:r>
            <a:r>
              <a:rPr lang="en-GB" sz="1000" dirty="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(24,12);</a:t>
            </a:r>
            <a:endParaRPr sz="1000" dirty="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dirty="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	</a:t>
            </a:r>
            <a:r>
              <a:rPr lang="en-GB" sz="1000" dirty="0">
                <a:solidFill>
                  <a:srgbClr val="7030A0"/>
                </a:solidFill>
                <a:latin typeface="Courier"/>
                <a:ea typeface="Courier"/>
                <a:cs typeface="Courier"/>
                <a:sym typeface="Courier"/>
              </a:rPr>
              <a:t>public</a:t>
            </a:r>
            <a:r>
              <a:rPr lang="en-GB" sz="1000" dirty="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lang="en-GB" sz="1000" dirty="0" err="1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ConvolveKernel</a:t>
            </a:r>
            <a:r>
              <a:rPr lang="en-GB" sz="1000" dirty="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(</a:t>
            </a:r>
            <a:r>
              <a:rPr lang="en-GB" sz="1000" dirty="0" err="1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KernelParameters</a:t>
            </a:r>
            <a:r>
              <a:rPr lang="en-GB" sz="1000" dirty="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parameters) {</a:t>
            </a:r>
            <a:endParaRPr sz="1000" dirty="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dirty="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</a:t>
            </a:r>
            <a:r>
              <a:rPr lang="en-GB" sz="1000" dirty="0">
                <a:solidFill>
                  <a:srgbClr val="7030A0"/>
                </a:solidFill>
                <a:latin typeface="Courier"/>
                <a:ea typeface="Courier"/>
                <a:cs typeface="Courier"/>
                <a:sym typeface="Courier"/>
              </a:rPr>
              <a:t>super</a:t>
            </a:r>
            <a:r>
              <a:rPr lang="en-GB" sz="1000" dirty="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(parameters);</a:t>
            </a:r>
            <a:endParaRPr sz="1000" dirty="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dirty="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	  </a:t>
            </a:r>
            <a:r>
              <a:rPr lang="en-GB" sz="1000" dirty="0" err="1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DFEVar</a:t>
            </a:r>
            <a:r>
              <a:rPr lang="en-GB" sz="1000" dirty="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x = </a:t>
            </a:r>
            <a:r>
              <a:rPr lang="en-GB" sz="1000" dirty="0" err="1">
                <a:solidFill>
                  <a:srgbClr val="00B0F0"/>
                </a:solidFill>
                <a:latin typeface="Courier"/>
                <a:ea typeface="Courier"/>
                <a:cs typeface="Courier"/>
                <a:sym typeface="Courier"/>
              </a:rPr>
              <a:t>io.input</a:t>
            </a:r>
            <a:r>
              <a:rPr lang="en-GB" sz="1000" dirty="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("x", type);</a:t>
            </a:r>
            <a:endParaRPr sz="1000" dirty="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dirty="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	  </a:t>
            </a:r>
            <a:r>
              <a:rPr lang="en-GB" sz="1000" dirty="0" err="1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DFEVar</a:t>
            </a:r>
            <a:r>
              <a:rPr lang="en-GB" sz="1000" dirty="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y = </a:t>
            </a:r>
            <a:r>
              <a:rPr lang="en-GB" sz="1000" dirty="0" err="1">
                <a:solidFill>
                  <a:srgbClr val="1FA2FF"/>
                </a:solidFill>
                <a:latin typeface="Courier"/>
                <a:ea typeface="Courier"/>
                <a:cs typeface="Courier"/>
                <a:sym typeface="Courier"/>
              </a:rPr>
              <a:t>io.input</a:t>
            </a:r>
            <a:r>
              <a:rPr lang="en-GB" sz="1000" dirty="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("y", type);</a:t>
            </a:r>
            <a:endParaRPr sz="1000" dirty="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dirty="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	  </a:t>
            </a:r>
            <a:r>
              <a:rPr lang="en-GB" sz="1000" dirty="0" err="1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DFEVar</a:t>
            </a:r>
            <a:r>
              <a:rPr lang="en-GB" sz="1000" dirty="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a = </a:t>
            </a:r>
            <a:r>
              <a:rPr lang="en-GB" sz="1000" dirty="0" err="1">
                <a:solidFill>
                  <a:srgbClr val="1FA2FF"/>
                </a:solidFill>
                <a:latin typeface="Courier"/>
                <a:ea typeface="Courier"/>
                <a:cs typeface="Courier"/>
                <a:sym typeface="Courier"/>
              </a:rPr>
              <a:t>io.scalarInput</a:t>
            </a:r>
            <a:r>
              <a:rPr lang="en-GB" sz="1000" dirty="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("a", type);</a:t>
            </a:r>
            <a:endParaRPr sz="1000" dirty="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dirty="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	  </a:t>
            </a:r>
            <a:r>
              <a:rPr lang="en-GB" sz="1000" dirty="0" err="1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DFEVar</a:t>
            </a:r>
            <a:r>
              <a:rPr lang="en-GB" sz="1000" dirty="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conv = </a:t>
            </a:r>
            <a:r>
              <a:rPr lang="en-GB" sz="1000" dirty="0" err="1">
                <a:solidFill>
                  <a:srgbClr val="1FA2FF"/>
                </a:solidFill>
                <a:latin typeface="Courier"/>
                <a:ea typeface="Courier"/>
                <a:cs typeface="Courier"/>
                <a:sym typeface="Courier"/>
              </a:rPr>
              <a:t>stream.offset</a:t>
            </a:r>
            <a:r>
              <a:rPr lang="en-GB" sz="1000" dirty="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(y,-1) </a:t>
            </a:r>
            <a:br>
              <a:rPr lang="en-GB" sz="1000" dirty="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</a:br>
            <a:r>
              <a:rPr lang="en-GB" sz="1000" dirty="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			  + y </a:t>
            </a:r>
            <a:endParaRPr sz="1000" dirty="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dirty="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			  + </a:t>
            </a:r>
            <a:r>
              <a:rPr lang="en-GB" sz="1000" dirty="0" err="1">
                <a:solidFill>
                  <a:srgbClr val="1FA2FF"/>
                </a:solidFill>
                <a:latin typeface="Courier"/>
                <a:ea typeface="Courier"/>
                <a:cs typeface="Courier"/>
                <a:sym typeface="Courier"/>
              </a:rPr>
              <a:t>stream.offset</a:t>
            </a:r>
            <a:r>
              <a:rPr lang="en-GB" sz="1000" dirty="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(y,+1);</a:t>
            </a:r>
            <a:endParaRPr sz="1000" dirty="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dirty="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	  </a:t>
            </a:r>
            <a:r>
              <a:rPr lang="en-GB" sz="1000" dirty="0" err="1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DFEVar</a:t>
            </a:r>
            <a:r>
              <a:rPr lang="en-GB" sz="1000" dirty="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z = a*conv + x;</a:t>
            </a:r>
            <a:endParaRPr sz="1000" dirty="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dirty="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	  </a:t>
            </a:r>
            <a:r>
              <a:rPr lang="en-GB" sz="1000" dirty="0" err="1">
                <a:solidFill>
                  <a:srgbClr val="1FA2FF"/>
                </a:solidFill>
                <a:latin typeface="Courier"/>
                <a:ea typeface="Courier"/>
                <a:cs typeface="Courier"/>
                <a:sym typeface="Courier"/>
              </a:rPr>
              <a:t>io.output</a:t>
            </a:r>
            <a:r>
              <a:rPr lang="en-GB" sz="1000" dirty="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("z", z, type);</a:t>
            </a:r>
            <a:endParaRPr sz="1000" dirty="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dirty="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    }</a:t>
            </a:r>
            <a:endParaRPr sz="1000" dirty="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dirty="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}</a:t>
            </a:r>
            <a:endParaRPr sz="1000" dirty="0">
              <a:solidFill>
                <a:srgbClr val="434343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rgbClr val="434343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  <p:sp>
        <p:nvSpPr>
          <p:cNvPr id="6" name="Google Shape;2799;p137">
            <a:extLst>
              <a:ext uri="{FF2B5EF4-FFF2-40B4-BE49-F238E27FC236}">
                <a16:creationId xmlns:a16="http://schemas.microsoft.com/office/drawing/2014/main" id="{E37D0497-BC60-414D-AD7E-EDC2ECC93256}"/>
              </a:ext>
            </a:extLst>
          </p:cNvPr>
          <p:cNvSpPr/>
          <p:nvPr/>
        </p:nvSpPr>
        <p:spPr>
          <a:xfrm rot="5400000">
            <a:off x="6625693" y="1820848"/>
            <a:ext cx="293700" cy="383100"/>
          </a:xfrm>
          <a:prstGeom prst="homePlate">
            <a:avLst>
              <a:gd name="adj" fmla="val 50000"/>
            </a:avLst>
          </a:prstGeom>
          <a:solidFill>
            <a:schemeClr val="accent3"/>
          </a:solidFill>
          <a:ln w="25400" cap="flat" cmpd="sng">
            <a:solidFill>
              <a:srgbClr val="003A6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Raleway" panose="020B0503030101060003" pitchFamily="34" charset="77"/>
            </a:endParaRPr>
          </a:p>
        </p:txBody>
      </p:sp>
      <p:sp>
        <p:nvSpPr>
          <p:cNvPr id="7" name="Google Shape;2800;p137">
            <a:extLst>
              <a:ext uri="{FF2B5EF4-FFF2-40B4-BE49-F238E27FC236}">
                <a16:creationId xmlns:a16="http://schemas.microsoft.com/office/drawing/2014/main" id="{30BDFD4D-E998-D944-8770-A015502DF909}"/>
              </a:ext>
            </a:extLst>
          </p:cNvPr>
          <p:cNvSpPr txBox="1"/>
          <p:nvPr/>
        </p:nvSpPr>
        <p:spPr>
          <a:xfrm>
            <a:off x="6580933" y="1865543"/>
            <a:ext cx="383100" cy="2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lt1"/>
                </a:solidFill>
                <a:latin typeface="Raleway" panose="020B0503030101060003" pitchFamily="34" charset="77"/>
                <a:ea typeface="Calibri"/>
                <a:cs typeface="Calibri"/>
                <a:sym typeface="Calibri"/>
              </a:rPr>
              <a:t>x</a:t>
            </a:r>
            <a:endParaRPr dirty="0">
              <a:solidFill>
                <a:schemeClr val="lt1"/>
              </a:solidFill>
              <a:latin typeface="Raleway" panose="020B0503030101060003" pitchFamily="34" charset="77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2801;p137">
            <a:extLst>
              <a:ext uri="{FF2B5EF4-FFF2-40B4-BE49-F238E27FC236}">
                <a16:creationId xmlns:a16="http://schemas.microsoft.com/office/drawing/2014/main" id="{967C8EA4-480A-C247-AE3F-C52FD5C97DD0}"/>
              </a:ext>
            </a:extLst>
          </p:cNvPr>
          <p:cNvSpPr/>
          <p:nvPr/>
        </p:nvSpPr>
        <p:spPr>
          <a:xfrm>
            <a:off x="7326407" y="3477520"/>
            <a:ext cx="410400" cy="3162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chemeClr val="lt1"/>
                </a:solidFill>
                <a:latin typeface="Raleway" panose="020B0503030101060003" pitchFamily="34" charset="77"/>
                <a:ea typeface="Calibri"/>
                <a:cs typeface="Calibri"/>
                <a:sym typeface="Calibri"/>
              </a:rPr>
              <a:t>+</a:t>
            </a:r>
            <a:endParaRPr sz="1800" dirty="0">
              <a:solidFill>
                <a:schemeClr val="lt1"/>
              </a:solidFill>
              <a:latin typeface="Raleway" panose="020B0503030101060003" pitchFamily="34" charset="77"/>
              <a:ea typeface="Calibri"/>
              <a:cs typeface="Calibri"/>
              <a:sym typeface="Calibri"/>
            </a:endParaRPr>
          </a:p>
        </p:txBody>
      </p:sp>
      <p:cxnSp>
        <p:nvCxnSpPr>
          <p:cNvPr id="9" name="Google Shape;2802;p137">
            <a:extLst>
              <a:ext uri="{FF2B5EF4-FFF2-40B4-BE49-F238E27FC236}">
                <a16:creationId xmlns:a16="http://schemas.microsoft.com/office/drawing/2014/main" id="{E6E26BD0-D913-E545-81A6-8FADB155E6D1}"/>
              </a:ext>
            </a:extLst>
          </p:cNvPr>
          <p:cNvCxnSpPr/>
          <p:nvPr/>
        </p:nvCxnSpPr>
        <p:spPr>
          <a:xfrm>
            <a:off x="7543840" y="2493709"/>
            <a:ext cx="2700" cy="4488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0" name="Google Shape;2803;p137">
            <a:extLst>
              <a:ext uri="{FF2B5EF4-FFF2-40B4-BE49-F238E27FC236}">
                <a16:creationId xmlns:a16="http://schemas.microsoft.com/office/drawing/2014/main" id="{BE33C669-B1B7-D348-9A2E-D8FFBBE2C0BB}"/>
              </a:ext>
            </a:extLst>
          </p:cNvPr>
          <p:cNvCxnSpPr>
            <a:stCxn id="16" idx="1"/>
            <a:endCxn id="27" idx="6"/>
          </p:cNvCxnSpPr>
          <p:nvPr/>
        </p:nvCxnSpPr>
        <p:spPr>
          <a:xfrm flipH="1">
            <a:off x="7736657" y="4169818"/>
            <a:ext cx="309600" cy="900"/>
          </a:xfrm>
          <a:prstGeom prst="bentConnector3">
            <a:avLst>
              <a:gd name="adj1" fmla="val 49976"/>
            </a:avLst>
          </a:prstGeom>
          <a:noFill/>
          <a:ln w="15875" cap="flat" cmpd="sng">
            <a:solidFill>
              <a:schemeClr val="accent5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1" name="Google Shape;2806;p137">
            <a:extLst>
              <a:ext uri="{FF2B5EF4-FFF2-40B4-BE49-F238E27FC236}">
                <a16:creationId xmlns:a16="http://schemas.microsoft.com/office/drawing/2014/main" id="{453C4C5E-254B-DF4E-81AA-9975D5783187}"/>
              </a:ext>
            </a:extLst>
          </p:cNvPr>
          <p:cNvSpPr/>
          <p:nvPr/>
        </p:nvSpPr>
        <p:spPr>
          <a:xfrm rot="-5400000">
            <a:off x="7384769" y="5218643"/>
            <a:ext cx="293700" cy="383100"/>
          </a:xfrm>
          <a:prstGeom prst="homePlate">
            <a:avLst>
              <a:gd name="adj" fmla="val 50000"/>
            </a:avLst>
          </a:prstGeom>
          <a:solidFill>
            <a:schemeClr val="accent3"/>
          </a:solidFill>
          <a:ln w="25400" cap="flat" cmpd="sng">
            <a:solidFill>
              <a:srgbClr val="003A6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Raleway" panose="020B0503030101060003" pitchFamily="34" charset="77"/>
            </a:endParaRPr>
          </a:p>
        </p:txBody>
      </p:sp>
      <p:sp>
        <p:nvSpPr>
          <p:cNvPr id="12" name="Google Shape;2807;p137">
            <a:extLst>
              <a:ext uri="{FF2B5EF4-FFF2-40B4-BE49-F238E27FC236}">
                <a16:creationId xmlns:a16="http://schemas.microsoft.com/office/drawing/2014/main" id="{B35F3A3C-8B7C-3943-99B5-754CFD8D9B7E}"/>
              </a:ext>
            </a:extLst>
          </p:cNvPr>
          <p:cNvSpPr txBox="1"/>
          <p:nvPr/>
        </p:nvSpPr>
        <p:spPr>
          <a:xfrm>
            <a:off x="7340063" y="5335165"/>
            <a:ext cx="383100" cy="2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lt1"/>
                </a:solidFill>
                <a:latin typeface="Raleway" panose="020B0503030101060003" pitchFamily="34" charset="77"/>
                <a:ea typeface="Calibri"/>
                <a:cs typeface="Calibri"/>
                <a:sym typeface="Calibri"/>
              </a:rPr>
              <a:t>z</a:t>
            </a:r>
            <a:endParaRPr dirty="0">
              <a:solidFill>
                <a:schemeClr val="lt1"/>
              </a:solidFill>
              <a:latin typeface="Raleway" panose="020B0503030101060003" pitchFamily="34" charset="77"/>
              <a:ea typeface="Calibri"/>
              <a:cs typeface="Calibri"/>
              <a:sym typeface="Calibri"/>
            </a:endParaRPr>
          </a:p>
        </p:txBody>
      </p:sp>
      <p:cxnSp>
        <p:nvCxnSpPr>
          <p:cNvPr id="13" name="Google Shape;2808;p137">
            <a:extLst>
              <a:ext uri="{FF2B5EF4-FFF2-40B4-BE49-F238E27FC236}">
                <a16:creationId xmlns:a16="http://schemas.microsoft.com/office/drawing/2014/main" id="{62B057E9-50DC-024D-9D37-0B62E4AD20C2}"/>
              </a:ext>
            </a:extLst>
          </p:cNvPr>
          <p:cNvCxnSpPr>
            <a:stCxn id="8" idx="4"/>
            <a:endCxn id="27" idx="0"/>
          </p:cNvCxnSpPr>
          <p:nvPr/>
        </p:nvCxnSpPr>
        <p:spPr>
          <a:xfrm>
            <a:off x="7531607" y="3793720"/>
            <a:ext cx="0" cy="2187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grpSp>
        <p:nvGrpSpPr>
          <p:cNvPr id="14" name="Google Shape;2809;p137">
            <a:extLst>
              <a:ext uri="{FF2B5EF4-FFF2-40B4-BE49-F238E27FC236}">
                <a16:creationId xmlns:a16="http://schemas.microsoft.com/office/drawing/2014/main" id="{372D4AC9-13BF-5944-A978-5E2DA989AE35}"/>
              </a:ext>
            </a:extLst>
          </p:cNvPr>
          <p:cNvGrpSpPr/>
          <p:nvPr/>
        </p:nvGrpSpPr>
        <p:grpSpPr>
          <a:xfrm>
            <a:off x="8008552" y="4045511"/>
            <a:ext cx="684250" cy="250278"/>
            <a:chOff x="7427402" y="3597133"/>
            <a:chExt cx="1176900" cy="573900"/>
          </a:xfrm>
        </p:grpSpPr>
        <p:sp>
          <p:nvSpPr>
            <p:cNvPr id="15" name="Google Shape;2810;p137">
              <a:extLst>
                <a:ext uri="{FF2B5EF4-FFF2-40B4-BE49-F238E27FC236}">
                  <a16:creationId xmlns:a16="http://schemas.microsoft.com/office/drawing/2014/main" id="{FE634DEF-A75A-4B46-A63E-E0F3E514BFE0}"/>
                </a:ext>
              </a:extLst>
            </p:cNvPr>
            <p:cNvSpPr/>
            <p:nvPr/>
          </p:nvSpPr>
          <p:spPr>
            <a:xfrm>
              <a:off x="7427402" y="3597133"/>
              <a:ext cx="1176900" cy="573900"/>
            </a:xfrm>
            <a:prstGeom prst="rect">
              <a:avLst/>
            </a:prstGeom>
            <a:solidFill>
              <a:srgbClr val="FFFF00"/>
            </a:solidFill>
            <a:ln w="2540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lt1"/>
                </a:solidFill>
                <a:latin typeface="Raleway" panose="020B0503030101060003" pitchFamily="34" charset="77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2804;p137">
              <a:extLst>
                <a:ext uri="{FF2B5EF4-FFF2-40B4-BE49-F238E27FC236}">
                  <a16:creationId xmlns:a16="http://schemas.microsoft.com/office/drawing/2014/main" id="{1357193C-09E9-7944-897F-D4B7F3B6E583}"/>
                </a:ext>
              </a:extLst>
            </p:cNvPr>
            <p:cNvSpPr/>
            <p:nvPr/>
          </p:nvSpPr>
          <p:spPr>
            <a:xfrm>
              <a:off x="7492254" y="3666175"/>
              <a:ext cx="1046400" cy="432000"/>
            </a:xfrm>
            <a:prstGeom prst="rect">
              <a:avLst/>
            </a:prstGeom>
            <a:solidFill>
              <a:srgbClr val="FFFF00"/>
            </a:solidFill>
            <a:ln w="2540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dirty="0">
                  <a:solidFill>
                    <a:schemeClr val="accent5"/>
                  </a:solidFill>
                  <a:latin typeface="Raleway" panose="020B0503030101060003" pitchFamily="34" charset="77"/>
                  <a:ea typeface="Calibri"/>
                  <a:cs typeface="Calibri"/>
                  <a:sym typeface="Calibri"/>
                </a:rPr>
                <a:t>a</a:t>
              </a:r>
              <a:endParaRPr dirty="0">
                <a:solidFill>
                  <a:schemeClr val="accent5"/>
                </a:solidFill>
                <a:latin typeface="Raleway" panose="020B0503030101060003" pitchFamily="34" charset="77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" name="Google Shape;2811;p137">
            <a:extLst>
              <a:ext uri="{FF2B5EF4-FFF2-40B4-BE49-F238E27FC236}">
                <a16:creationId xmlns:a16="http://schemas.microsoft.com/office/drawing/2014/main" id="{91B76997-4BF2-824C-9D12-E68671494216}"/>
              </a:ext>
            </a:extLst>
          </p:cNvPr>
          <p:cNvSpPr/>
          <p:nvPr/>
        </p:nvSpPr>
        <p:spPr>
          <a:xfrm rot="5400000">
            <a:off x="7398340" y="1831937"/>
            <a:ext cx="293700" cy="383100"/>
          </a:xfrm>
          <a:prstGeom prst="homePlate">
            <a:avLst>
              <a:gd name="adj" fmla="val 50000"/>
            </a:avLst>
          </a:prstGeom>
          <a:solidFill>
            <a:schemeClr val="accent3"/>
          </a:solidFill>
          <a:ln w="25400" cap="flat" cmpd="sng">
            <a:solidFill>
              <a:srgbClr val="003A6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Raleway" panose="020B0503030101060003" pitchFamily="34" charset="77"/>
            </a:endParaRPr>
          </a:p>
        </p:txBody>
      </p:sp>
      <p:sp>
        <p:nvSpPr>
          <p:cNvPr id="18" name="Google Shape;2812;p137">
            <a:extLst>
              <a:ext uri="{FF2B5EF4-FFF2-40B4-BE49-F238E27FC236}">
                <a16:creationId xmlns:a16="http://schemas.microsoft.com/office/drawing/2014/main" id="{D9F929B3-8109-4F46-A5B8-BFAF6EA2E9F2}"/>
              </a:ext>
            </a:extLst>
          </p:cNvPr>
          <p:cNvSpPr txBox="1"/>
          <p:nvPr/>
        </p:nvSpPr>
        <p:spPr>
          <a:xfrm>
            <a:off x="7353579" y="1876630"/>
            <a:ext cx="383100" cy="2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lt1"/>
                </a:solidFill>
                <a:latin typeface="Raleway" panose="020B0503030101060003" pitchFamily="34" charset="77"/>
                <a:ea typeface="Calibri"/>
                <a:cs typeface="Calibri"/>
                <a:sym typeface="Calibri"/>
              </a:rPr>
              <a:t>y</a:t>
            </a:r>
            <a:endParaRPr dirty="0">
              <a:solidFill>
                <a:schemeClr val="lt1"/>
              </a:solidFill>
              <a:latin typeface="Raleway" panose="020B0503030101060003" pitchFamily="34" charset="77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2813;p137">
            <a:extLst>
              <a:ext uri="{FF2B5EF4-FFF2-40B4-BE49-F238E27FC236}">
                <a16:creationId xmlns:a16="http://schemas.microsoft.com/office/drawing/2014/main" id="{EE023400-97CC-9741-8CAA-0A111E755A64}"/>
              </a:ext>
            </a:extLst>
          </p:cNvPr>
          <p:cNvSpPr/>
          <p:nvPr/>
        </p:nvSpPr>
        <p:spPr>
          <a:xfrm>
            <a:off x="7326407" y="2919711"/>
            <a:ext cx="410400" cy="3162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chemeClr val="lt1"/>
                </a:solidFill>
                <a:latin typeface="Raleway" panose="020B0503030101060003" pitchFamily="34" charset="77"/>
                <a:ea typeface="Calibri"/>
                <a:cs typeface="Calibri"/>
                <a:sym typeface="Calibri"/>
              </a:rPr>
              <a:t>+</a:t>
            </a:r>
            <a:endParaRPr sz="1800" dirty="0">
              <a:solidFill>
                <a:schemeClr val="lt1"/>
              </a:solidFill>
              <a:latin typeface="Raleway" panose="020B0503030101060003" pitchFamily="34" charset="77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2814;p137">
            <a:extLst>
              <a:ext uri="{FF2B5EF4-FFF2-40B4-BE49-F238E27FC236}">
                <a16:creationId xmlns:a16="http://schemas.microsoft.com/office/drawing/2014/main" id="{91B5FB24-1A03-1D48-A037-1A8A7C0EEF21}"/>
              </a:ext>
            </a:extLst>
          </p:cNvPr>
          <p:cNvSpPr/>
          <p:nvPr/>
        </p:nvSpPr>
        <p:spPr>
          <a:xfrm>
            <a:off x="7736924" y="2659727"/>
            <a:ext cx="460500" cy="314100"/>
          </a:xfrm>
          <a:prstGeom prst="diamond">
            <a:avLst/>
          </a:prstGeom>
          <a:solidFill>
            <a:schemeClr val="lt1"/>
          </a:solidFill>
          <a:ln w="254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dk1"/>
                </a:solidFill>
                <a:latin typeface="Raleway" panose="020B0503030101060003" pitchFamily="34" charset="77"/>
                <a:ea typeface="Calibri"/>
                <a:cs typeface="Calibri"/>
                <a:sym typeface="Calibri"/>
              </a:rPr>
              <a:t>+1</a:t>
            </a:r>
            <a:endParaRPr dirty="0">
              <a:solidFill>
                <a:schemeClr val="dk1"/>
              </a:solidFill>
              <a:latin typeface="Raleway" panose="020B0503030101060003" pitchFamily="34" charset="77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2815;p137">
            <a:extLst>
              <a:ext uri="{FF2B5EF4-FFF2-40B4-BE49-F238E27FC236}">
                <a16:creationId xmlns:a16="http://schemas.microsoft.com/office/drawing/2014/main" id="{CE6D0328-D0EC-8140-B775-CBA4982B6AD8}"/>
              </a:ext>
            </a:extLst>
          </p:cNvPr>
          <p:cNvSpPr/>
          <p:nvPr/>
        </p:nvSpPr>
        <p:spPr>
          <a:xfrm>
            <a:off x="6843870" y="2659727"/>
            <a:ext cx="460500" cy="314100"/>
          </a:xfrm>
          <a:prstGeom prst="diamond">
            <a:avLst/>
          </a:prstGeom>
          <a:solidFill>
            <a:schemeClr val="lt1"/>
          </a:solidFill>
          <a:ln w="254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dk1"/>
                </a:solidFill>
                <a:latin typeface="Raleway" panose="020B0503030101060003" pitchFamily="34" charset="77"/>
                <a:ea typeface="Calibri"/>
                <a:cs typeface="Calibri"/>
                <a:sym typeface="Calibri"/>
              </a:rPr>
              <a:t>-1</a:t>
            </a:r>
            <a:endParaRPr dirty="0">
              <a:solidFill>
                <a:schemeClr val="dk1"/>
              </a:solidFill>
              <a:latin typeface="Raleway" panose="020B0503030101060003" pitchFamily="34" charset="77"/>
              <a:ea typeface="Calibri"/>
              <a:cs typeface="Calibri"/>
              <a:sym typeface="Calibri"/>
            </a:endParaRPr>
          </a:p>
        </p:txBody>
      </p:sp>
      <p:cxnSp>
        <p:nvCxnSpPr>
          <p:cNvPr id="22" name="Google Shape;2816;p137">
            <a:extLst>
              <a:ext uri="{FF2B5EF4-FFF2-40B4-BE49-F238E27FC236}">
                <a16:creationId xmlns:a16="http://schemas.microsoft.com/office/drawing/2014/main" id="{EA427AC5-6C5B-A846-AF6F-9E822B1CF608}"/>
              </a:ext>
            </a:extLst>
          </p:cNvPr>
          <p:cNvCxnSpPr>
            <a:stCxn id="17" idx="3"/>
            <a:endCxn id="21" idx="0"/>
          </p:cNvCxnSpPr>
          <p:nvPr/>
        </p:nvCxnSpPr>
        <p:spPr>
          <a:xfrm rot="5400000">
            <a:off x="7065040" y="2179487"/>
            <a:ext cx="489300" cy="471000"/>
          </a:xfrm>
          <a:prstGeom prst="bentConnector3">
            <a:avLst>
              <a:gd name="adj1" fmla="val 67823"/>
            </a:avLst>
          </a:prstGeom>
          <a:noFill/>
          <a:ln w="15875" cap="flat" cmpd="sng">
            <a:solidFill>
              <a:schemeClr val="accent5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3" name="Google Shape;2817;p137">
            <a:extLst>
              <a:ext uri="{FF2B5EF4-FFF2-40B4-BE49-F238E27FC236}">
                <a16:creationId xmlns:a16="http://schemas.microsoft.com/office/drawing/2014/main" id="{19C1402D-E473-784C-8CEE-A2C21E4224D1}"/>
              </a:ext>
            </a:extLst>
          </p:cNvPr>
          <p:cNvCxnSpPr>
            <a:stCxn id="17" idx="3"/>
            <a:endCxn id="20" idx="0"/>
          </p:cNvCxnSpPr>
          <p:nvPr/>
        </p:nvCxnSpPr>
        <p:spPr>
          <a:xfrm rot="-5400000" flipH="1">
            <a:off x="7511590" y="2203937"/>
            <a:ext cx="489300" cy="422100"/>
          </a:xfrm>
          <a:prstGeom prst="bentConnector3">
            <a:avLst>
              <a:gd name="adj1" fmla="val 67823"/>
            </a:avLst>
          </a:prstGeom>
          <a:noFill/>
          <a:ln w="15875" cap="flat" cmpd="sng">
            <a:solidFill>
              <a:schemeClr val="accent5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4" name="Google Shape;2818;p137">
            <a:extLst>
              <a:ext uri="{FF2B5EF4-FFF2-40B4-BE49-F238E27FC236}">
                <a16:creationId xmlns:a16="http://schemas.microsoft.com/office/drawing/2014/main" id="{DDCAD21B-9FBC-7D45-BDD1-E28813320AAE}"/>
              </a:ext>
            </a:extLst>
          </p:cNvPr>
          <p:cNvCxnSpPr>
            <a:stCxn id="21" idx="2"/>
            <a:endCxn id="19" idx="2"/>
          </p:cNvCxnSpPr>
          <p:nvPr/>
        </p:nvCxnSpPr>
        <p:spPr>
          <a:xfrm rot="-5400000" flipH="1">
            <a:off x="7148220" y="2899727"/>
            <a:ext cx="104100" cy="252300"/>
          </a:xfrm>
          <a:prstGeom prst="bentConnector2">
            <a:avLst/>
          </a:prstGeom>
          <a:noFill/>
          <a:ln w="15875" cap="flat" cmpd="sng">
            <a:solidFill>
              <a:schemeClr val="accent5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5" name="Google Shape;2819;p137">
            <a:extLst>
              <a:ext uri="{FF2B5EF4-FFF2-40B4-BE49-F238E27FC236}">
                <a16:creationId xmlns:a16="http://schemas.microsoft.com/office/drawing/2014/main" id="{BB18A5BE-C4F5-DA49-9D26-548111DF389A}"/>
              </a:ext>
            </a:extLst>
          </p:cNvPr>
          <p:cNvCxnSpPr>
            <a:stCxn id="20" idx="2"/>
            <a:endCxn id="8" idx="6"/>
          </p:cNvCxnSpPr>
          <p:nvPr/>
        </p:nvCxnSpPr>
        <p:spPr>
          <a:xfrm rot="5400000">
            <a:off x="7521074" y="3189527"/>
            <a:ext cx="661800" cy="230400"/>
          </a:xfrm>
          <a:prstGeom prst="bentConnector2">
            <a:avLst/>
          </a:prstGeom>
          <a:noFill/>
          <a:ln w="15875" cap="flat" cmpd="sng">
            <a:solidFill>
              <a:schemeClr val="accent5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6" name="Google Shape;2820;p137">
            <a:extLst>
              <a:ext uri="{FF2B5EF4-FFF2-40B4-BE49-F238E27FC236}">
                <a16:creationId xmlns:a16="http://schemas.microsoft.com/office/drawing/2014/main" id="{E840EB4D-EE12-5B4A-9793-E28FB4114199}"/>
              </a:ext>
            </a:extLst>
          </p:cNvPr>
          <p:cNvCxnSpPr>
            <a:stCxn id="19" idx="4"/>
            <a:endCxn id="8" idx="0"/>
          </p:cNvCxnSpPr>
          <p:nvPr/>
        </p:nvCxnSpPr>
        <p:spPr>
          <a:xfrm>
            <a:off x="7531607" y="3235911"/>
            <a:ext cx="0" cy="2415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7" name="Google Shape;2805;p137">
            <a:extLst>
              <a:ext uri="{FF2B5EF4-FFF2-40B4-BE49-F238E27FC236}">
                <a16:creationId xmlns:a16="http://schemas.microsoft.com/office/drawing/2014/main" id="{3E39ED56-9BFC-C444-91B9-D166D05FB7A7}"/>
              </a:ext>
            </a:extLst>
          </p:cNvPr>
          <p:cNvSpPr/>
          <p:nvPr/>
        </p:nvSpPr>
        <p:spPr>
          <a:xfrm>
            <a:off x="7326407" y="4012535"/>
            <a:ext cx="410400" cy="3162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lt1"/>
                </a:solidFill>
                <a:latin typeface="Raleway" panose="020B0503030101060003" pitchFamily="34" charset="77"/>
                <a:ea typeface="Calibri"/>
                <a:cs typeface="Calibri"/>
                <a:sym typeface="Calibri"/>
              </a:rPr>
              <a:t>×</a:t>
            </a:r>
            <a:endParaRPr dirty="0">
              <a:solidFill>
                <a:schemeClr val="lt1"/>
              </a:solidFill>
              <a:latin typeface="Raleway" panose="020B0503030101060003" pitchFamily="34" charset="77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2821;p137">
            <a:extLst>
              <a:ext uri="{FF2B5EF4-FFF2-40B4-BE49-F238E27FC236}">
                <a16:creationId xmlns:a16="http://schemas.microsoft.com/office/drawing/2014/main" id="{D73A32E4-6EC7-9445-942B-59AE11BDA115}"/>
              </a:ext>
            </a:extLst>
          </p:cNvPr>
          <p:cNvSpPr/>
          <p:nvPr/>
        </p:nvSpPr>
        <p:spPr>
          <a:xfrm>
            <a:off x="7326410" y="4615163"/>
            <a:ext cx="410400" cy="3162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lt1"/>
                </a:solidFill>
                <a:latin typeface="Raleway" panose="020B0503030101060003" pitchFamily="34" charset="77"/>
                <a:ea typeface="Calibri"/>
                <a:cs typeface="Calibri"/>
                <a:sym typeface="Calibri"/>
              </a:rPr>
              <a:t>+</a:t>
            </a:r>
            <a:endParaRPr dirty="0">
              <a:solidFill>
                <a:schemeClr val="lt1"/>
              </a:solidFill>
              <a:latin typeface="Raleway" panose="020B0503030101060003" pitchFamily="34" charset="77"/>
              <a:ea typeface="Calibri"/>
              <a:cs typeface="Calibri"/>
              <a:sym typeface="Calibri"/>
            </a:endParaRPr>
          </a:p>
        </p:txBody>
      </p:sp>
      <p:cxnSp>
        <p:nvCxnSpPr>
          <p:cNvPr id="29" name="Google Shape;2822;p137">
            <a:extLst>
              <a:ext uri="{FF2B5EF4-FFF2-40B4-BE49-F238E27FC236}">
                <a16:creationId xmlns:a16="http://schemas.microsoft.com/office/drawing/2014/main" id="{140B15BC-9C9B-624F-97FE-4EEF7E16E68F}"/>
              </a:ext>
            </a:extLst>
          </p:cNvPr>
          <p:cNvCxnSpPr>
            <a:stCxn id="27" idx="4"/>
            <a:endCxn id="28" idx="0"/>
          </p:cNvCxnSpPr>
          <p:nvPr/>
        </p:nvCxnSpPr>
        <p:spPr>
          <a:xfrm>
            <a:off x="7531607" y="4328735"/>
            <a:ext cx="0" cy="2865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0" name="Google Shape;2823;p137">
            <a:extLst>
              <a:ext uri="{FF2B5EF4-FFF2-40B4-BE49-F238E27FC236}">
                <a16:creationId xmlns:a16="http://schemas.microsoft.com/office/drawing/2014/main" id="{AE9E5286-216B-CA4B-A48F-CD8F1D1E1225}"/>
              </a:ext>
            </a:extLst>
          </p:cNvPr>
          <p:cNvCxnSpPr>
            <a:stCxn id="28" idx="4"/>
            <a:endCxn id="11" idx="3"/>
          </p:cNvCxnSpPr>
          <p:nvPr/>
        </p:nvCxnSpPr>
        <p:spPr>
          <a:xfrm>
            <a:off x="7531610" y="4931363"/>
            <a:ext cx="0" cy="3321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1" name="Google Shape;2824;p137">
            <a:extLst>
              <a:ext uri="{FF2B5EF4-FFF2-40B4-BE49-F238E27FC236}">
                <a16:creationId xmlns:a16="http://schemas.microsoft.com/office/drawing/2014/main" id="{684A0667-F089-504D-A375-E43C697EBD65}"/>
              </a:ext>
            </a:extLst>
          </p:cNvPr>
          <p:cNvCxnSpPr>
            <a:stCxn id="6" idx="3"/>
            <a:endCxn id="28" idx="2"/>
          </p:cNvCxnSpPr>
          <p:nvPr/>
        </p:nvCxnSpPr>
        <p:spPr>
          <a:xfrm rot="-5400000" flipH="1">
            <a:off x="5742493" y="3189298"/>
            <a:ext cx="2613900" cy="553800"/>
          </a:xfrm>
          <a:prstGeom prst="bentConnector2">
            <a:avLst/>
          </a:prstGeom>
          <a:noFill/>
          <a:ln w="15875" cap="flat" cmpd="sng">
            <a:solidFill>
              <a:schemeClr val="accent5"/>
            </a:solidFill>
            <a:prstDash val="solid"/>
            <a:round/>
            <a:headEnd type="none" w="sm" len="sm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269769671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8"/>
          <p:cNvSpPr/>
          <p:nvPr/>
        </p:nvSpPr>
        <p:spPr>
          <a:xfrm>
            <a:off x="789885" y="515754"/>
            <a:ext cx="7946152" cy="5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500" b="1" dirty="0">
                <a:solidFill>
                  <a:srgbClr val="595959"/>
                </a:solidFill>
                <a:latin typeface="Raleway"/>
                <a:ea typeface="Raleway"/>
                <a:cs typeface="Raleway"/>
                <a:sym typeface="Raleway"/>
              </a:rPr>
              <a:t>CPU: </a:t>
            </a:r>
            <a:r>
              <a:rPr lang="en-GB" sz="3500" dirty="0">
                <a:solidFill>
                  <a:srgbClr val="595959"/>
                </a:solidFill>
                <a:latin typeface="Raleway"/>
                <a:ea typeface="Raleway"/>
                <a:cs typeface="Raleway"/>
                <a:sym typeface="Raleway"/>
              </a:rPr>
              <a:t>Example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latin typeface="Raleway" panose="020B0503030101060003" pitchFamily="34" charset="77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solidFill>
                <a:srgbClr val="7F7F7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40" name="Google Shape;140;p28"/>
          <p:cNvSpPr txBox="1"/>
          <p:nvPr/>
        </p:nvSpPr>
        <p:spPr>
          <a:xfrm>
            <a:off x="8475260" y="6356354"/>
            <a:ext cx="409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rgbClr val="888888"/>
                </a:solidFill>
                <a:latin typeface="Raleway" panose="020B0503030101060003" pitchFamily="34" charset="77"/>
                <a:ea typeface="Calibri"/>
                <a:cs typeface="Calibri"/>
                <a:sym typeface="Calibri"/>
              </a:rPr>
              <a:t>94</a:t>
            </a:fld>
            <a:endParaRPr sz="1200" dirty="0">
              <a:solidFill>
                <a:srgbClr val="888888"/>
              </a:solidFill>
              <a:latin typeface="Raleway" panose="020B0503030101060003" pitchFamily="34" charset="77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2837;p138">
            <a:extLst>
              <a:ext uri="{FF2B5EF4-FFF2-40B4-BE49-F238E27FC236}">
                <a16:creationId xmlns:a16="http://schemas.microsoft.com/office/drawing/2014/main" id="{AC717D26-6595-3C4C-87F3-4BC032C080BC}"/>
              </a:ext>
            </a:extLst>
          </p:cNvPr>
          <p:cNvSpPr/>
          <p:nvPr/>
        </p:nvSpPr>
        <p:spPr>
          <a:xfrm>
            <a:off x="679200" y="1705060"/>
            <a:ext cx="3892800" cy="4025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2875" rIns="0" bIns="1828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GB" sz="800" dirty="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#include “</a:t>
            </a:r>
            <a:r>
              <a:rPr lang="en-GB" sz="800" dirty="0" err="1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Convolve.h</a:t>
            </a:r>
            <a:r>
              <a:rPr lang="en-GB" sz="800" dirty="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"</a:t>
            </a:r>
            <a:endParaRPr sz="800" dirty="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GB" sz="800" dirty="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#include "</a:t>
            </a:r>
            <a:r>
              <a:rPr lang="en-GB" sz="800" dirty="0" err="1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MaxSLiCInterface.h</a:t>
            </a:r>
            <a:r>
              <a:rPr lang="en-GB" sz="800" dirty="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"</a:t>
            </a:r>
            <a:endParaRPr sz="800" dirty="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800" dirty="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GB" sz="800" dirty="0">
                <a:solidFill>
                  <a:srgbClr val="7030A0"/>
                </a:solidFill>
                <a:latin typeface="Courier"/>
                <a:ea typeface="Courier"/>
                <a:cs typeface="Courier"/>
                <a:sym typeface="Courier"/>
              </a:rPr>
              <a:t>int</a:t>
            </a:r>
            <a:r>
              <a:rPr lang="en-GB" sz="800" dirty="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main(</a:t>
            </a:r>
            <a:r>
              <a:rPr lang="en-GB" sz="800" dirty="0">
                <a:solidFill>
                  <a:srgbClr val="7030A0"/>
                </a:solidFill>
                <a:latin typeface="Courier"/>
                <a:ea typeface="Courier"/>
                <a:cs typeface="Courier"/>
                <a:sym typeface="Courier"/>
              </a:rPr>
              <a:t>void</a:t>
            </a:r>
            <a:r>
              <a:rPr lang="en-GB" sz="800" dirty="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)</a:t>
            </a:r>
            <a:endParaRPr sz="800" dirty="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GB" sz="800" dirty="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{</a:t>
            </a:r>
            <a:endParaRPr sz="800" dirty="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GB" sz="800" dirty="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	</a:t>
            </a:r>
            <a:r>
              <a:rPr lang="en-GB" sz="800" dirty="0" err="1">
                <a:solidFill>
                  <a:srgbClr val="7030A0"/>
                </a:solidFill>
                <a:latin typeface="Courier"/>
                <a:ea typeface="Courier"/>
                <a:cs typeface="Courier"/>
                <a:sym typeface="Courier"/>
              </a:rPr>
              <a:t>const</a:t>
            </a:r>
            <a:r>
              <a:rPr lang="en-GB" sz="800" dirty="0">
                <a:solidFill>
                  <a:srgbClr val="7030A0"/>
                </a:solidFill>
                <a:latin typeface="Courier"/>
                <a:ea typeface="Courier"/>
                <a:cs typeface="Courier"/>
                <a:sym typeface="Courier"/>
              </a:rPr>
              <a:t> int </a:t>
            </a:r>
            <a:r>
              <a:rPr lang="en-GB" sz="800" dirty="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size = 384;</a:t>
            </a:r>
            <a:endParaRPr sz="800" dirty="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GB" sz="800" dirty="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	</a:t>
            </a:r>
            <a:r>
              <a:rPr lang="en-GB" sz="800" dirty="0">
                <a:solidFill>
                  <a:srgbClr val="7030A0"/>
                </a:solidFill>
                <a:latin typeface="Courier"/>
                <a:ea typeface="Courier"/>
                <a:cs typeface="Courier"/>
                <a:sym typeface="Courier"/>
              </a:rPr>
              <a:t>int</a:t>
            </a:r>
            <a:r>
              <a:rPr lang="en-GB" sz="800" dirty="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lang="en-GB" sz="800" dirty="0" err="1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sizeBytes</a:t>
            </a:r>
            <a:r>
              <a:rPr lang="en-GB" sz="800" dirty="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= size * </a:t>
            </a:r>
            <a:r>
              <a:rPr lang="en-GB" sz="800" dirty="0" err="1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sizeof</a:t>
            </a:r>
            <a:r>
              <a:rPr lang="en-GB" sz="800" dirty="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(float);</a:t>
            </a:r>
            <a:endParaRPr sz="800" dirty="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GB" sz="800" dirty="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	</a:t>
            </a:r>
            <a:r>
              <a:rPr lang="en-GB" sz="800" dirty="0">
                <a:solidFill>
                  <a:srgbClr val="7030A0"/>
                </a:solidFill>
                <a:latin typeface="Courier"/>
                <a:ea typeface="Courier"/>
                <a:cs typeface="Courier"/>
                <a:sym typeface="Courier"/>
              </a:rPr>
              <a:t>float</a:t>
            </a:r>
            <a:r>
              <a:rPr lang="en-GB" sz="800" dirty="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*x, *y, *z1, *z2;</a:t>
            </a:r>
            <a:endParaRPr sz="800" dirty="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GB" sz="800" dirty="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	</a:t>
            </a:r>
            <a:r>
              <a:rPr lang="en-GB" sz="800" dirty="0">
                <a:solidFill>
                  <a:srgbClr val="7030A0"/>
                </a:solidFill>
                <a:latin typeface="Courier"/>
                <a:ea typeface="Courier"/>
                <a:cs typeface="Courier"/>
                <a:sym typeface="Courier"/>
              </a:rPr>
              <a:t>int</a:t>
            </a:r>
            <a:r>
              <a:rPr lang="en-GB" sz="800" dirty="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coeff1 = 3, coeff2 = 5;</a:t>
            </a:r>
            <a:endParaRPr sz="800" dirty="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800" dirty="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GB" sz="800" dirty="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	</a:t>
            </a:r>
            <a:r>
              <a:rPr lang="en-GB" sz="800" dirty="0" err="1">
                <a:solidFill>
                  <a:srgbClr val="7030A0"/>
                </a:solidFill>
                <a:latin typeface="Courier"/>
                <a:ea typeface="Courier"/>
                <a:cs typeface="Courier"/>
                <a:sym typeface="Courier"/>
              </a:rPr>
              <a:t>printf</a:t>
            </a:r>
            <a:r>
              <a:rPr lang="en-GB" sz="800" dirty="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("Generating data...\n");</a:t>
            </a:r>
            <a:endParaRPr sz="800" dirty="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GB" sz="800" dirty="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	</a:t>
            </a:r>
            <a:r>
              <a:rPr lang="en-GB" sz="800" dirty="0">
                <a:solidFill>
                  <a:srgbClr val="00B050"/>
                </a:solidFill>
                <a:latin typeface="Courier"/>
                <a:ea typeface="Courier"/>
                <a:cs typeface="Courier"/>
                <a:sym typeface="Courier"/>
              </a:rPr>
              <a:t>// Allocate </a:t>
            </a:r>
            <a:r>
              <a:rPr lang="en-GB" sz="800" dirty="0" err="1">
                <a:solidFill>
                  <a:srgbClr val="00B050"/>
                </a:solidFill>
                <a:latin typeface="Courier"/>
                <a:ea typeface="Courier"/>
                <a:cs typeface="Courier"/>
                <a:sym typeface="Courier"/>
              </a:rPr>
              <a:t>x,y,z</a:t>
            </a:r>
            <a:r>
              <a:rPr lang="en-GB" sz="800" dirty="0">
                <a:solidFill>
                  <a:srgbClr val="00B050"/>
                </a:solidFill>
                <a:latin typeface="Courier"/>
                <a:ea typeface="Courier"/>
                <a:cs typeface="Courier"/>
                <a:sym typeface="Courier"/>
              </a:rPr>
              <a:t> of </a:t>
            </a:r>
            <a:r>
              <a:rPr lang="en-GB" sz="800" dirty="0" err="1">
                <a:solidFill>
                  <a:srgbClr val="00B050"/>
                </a:solidFill>
                <a:latin typeface="Courier"/>
                <a:ea typeface="Courier"/>
                <a:cs typeface="Courier"/>
                <a:sym typeface="Courier"/>
              </a:rPr>
              <a:t>sizeBytes</a:t>
            </a:r>
            <a:endParaRPr sz="800" dirty="0">
              <a:solidFill>
                <a:srgbClr val="00B050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GB" sz="800" dirty="0">
                <a:solidFill>
                  <a:srgbClr val="00B050"/>
                </a:solidFill>
                <a:latin typeface="Courier"/>
                <a:ea typeface="Courier"/>
                <a:cs typeface="Courier"/>
                <a:sym typeface="Courier"/>
              </a:rPr>
              <a:t>	// Initialize x, y data</a:t>
            </a:r>
            <a:endParaRPr sz="800" dirty="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800" dirty="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GB" sz="800" dirty="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	</a:t>
            </a:r>
            <a:r>
              <a:rPr lang="en-GB" sz="800" dirty="0" err="1">
                <a:solidFill>
                  <a:srgbClr val="7030A0"/>
                </a:solidFill>
                <a:latin typeface="Courier"/>
                <a:ea typeface="Courier"/>
                <a:cs typeface="Courier"/>
                <a:sym typeface="Courier"/>
              </a:rPr>
              <a:t>printf</a:t>
            </a:r>
            <a:r>
              <a:rPr lang="en-GB" sz="800" dirty="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("Convolving on DFE...\n");</a:t>
            </a:r>
            <a:endParaRPr sz="800" dirty="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GB" sz="800" b="1" dirty="0">
                <a:solidFill>
                  <a:srgbClr val="00B0F0"/>
                </a:solidFill>
                <a:latin typeface="Courier"/>
                <a:ea typeface="Courier"/>
                <a:cs typeface="Courier"/>
                <a:sym typeface="Courier"/>
              </a:rPr>
              <a:t>	Convolve(size, coeff1, x, y, z1);</a:t>
            </a:r>
            <a:endParaRPr sz="800" dirty="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GB" sz="800" b="1" dirty="0">
                <a:solidFill>
                  <a:srgbClr val="00B0F0"/>
                </a:solidFill>
                <a:latin typeface="Courier"/>
                <a:ea typeface="Courier"/>
                <a:cs typeface="Courier"/>
                <a:sym typeface="Courier"/>
              </a:rPr>
              <a:t>	Convolve(size, coeff2, x, z1, z2); </a:t>
            </a:r>
            <a:endParaRPr sz="800" dirty="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GB" sz="800" dirty="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	</a:t>
            </a:r>
            <a:endParaRPr sz="800" dirty="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GB" sz="800" dirty="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	</a:t>
            </a:r>
            <a:r>
              <a:rPr lang="en-GB" sz="800" dirty="0" err="1">
                <a:solidFill>
                  <a:srgbClr val="7030A0"/>
                </a:solidFill>
                <a:latin typeface="Courier"/>
                <a:ea typeface="Courier"/>
                <a:cs typeface="Courier"/>
                <a:sym typeface="Courier"/>
              </a:rPr>
              <a:t>printf</a:t>
            </a:r>
            <a:r>
              <a:rPr lang="en-GB" sz="800" dirty="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("Done.\n");</a:t>
            </a:r>
            <a:endParaRPr sz="800" dirty="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GB" sz="800" dirty="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	return 0;</a:t>
            </a:r>
            <a:endParaRPr sz="800" dirty="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GB" sz="800" dirty="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}</a:t>
            </a:r>
            <a:endParaRPr sz="800" dirty="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marL="0" lvl="0" indent="0" algn="l" rtl="0">
              <a:lnSpc>
                <a:spcPct val="115000"/>
              </a:lnSpc>
              <a:spcBef>
                <a:spcPts val="280"/>
              </a:spcBef>
              <a:spcAft>
                <a:spcPts val="0"/>
              </a:spcAft>
              <a:buNone/>
            </a:pPr>
            <a:endParaRPr sz="800" dirty="0">
              <a:solidFill>
                <a:schemeClr val="accent5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" dirty="0">
              <a:solidFill>
                <a:srgbClr val="595959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  <p:sp>
        <p:nvSpPr>
          <p:cNvPr id="35" name="Google Shape;2840;p138">
            <a:extLst>
              <a:ext uri="{FF2B5EF4-FFF2-40B4-BE49-F238E27FC236}">
                <a16:creationId xmlns:a16="http://schemas.microsoft.com/office/drawing/2014/main" id="{39C49C72-D5D8-8B45-8AF9-9FBCD1FA9F9B}"/>
              </a:ext>
            </a:extLst>
          </p:cNvPr>
          <p:cNvSpPr txBox="1"/>
          <p:nvPr/>
        </p:nvSpPr>
        <p:spPr>
          <a:xfrm>
            <a:off x="5570738" y="1840886"/>
            <a:ext cx="3635406" cy="230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GB" sz="800" dirty="0">
                <a:solidFill>
                  <a:srgbClr val="7030A0"/>
                </a:solidFill>
                <a:latin typeface="Courier"/>
                <a:ea typeface="Courier"/>
                <a:cs typeface="Courier"/>
                <a:sym typeface="Courier"/>
              </a:rPr>
              <a:t>public class </a:t>
            </a:r>
            <a:r>
              <a:rPr lang="en-GB" sz="800" dirty="0" err="1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ConvolveManager</a:t>
            </a:r>
            <a:r>
              <a:rPr lang="en-GB" sz="800" dirty="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{</a:t>
            </a:r>
            <a:endParaRPr sz="800" dirty="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800" dirty="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GB" sz="800" dirty="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</a:t>
            </a:r>
            <a:r>
              <a:rPr lang="en-GB" sz="800" dirty="0">
                <a:solidFill>
                  <a:srgbClr val="7030A0"/>
                </a:solidFill>
                <a:latin typeface="Courier"/>
                <a:ea typeface="Courier"/>
                <a:cs typeface="Courier"/>
                <a:sym typeface="Courier"/>
              </a:rPr>
              <a:t>public static void </a:t>
            </a:r>
            <a:r>
              <a:rPr lang="en-GB" sz="800" dirty="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main(String[] </a:t>
            </a:r>
            <a:r>
              <a:rPr lang="en-GB" sz="800" dirty="0" err="1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args</a:t>
            </a:r>
            <a:r>
              <a:rPr lang="en-GB" sz="800" dirty="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) {</a:t>
            </a:r>
            <a:endParaRPr sz="800" dirty="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GB" sz="800" dirty="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		</a:t>
            </a:r>
            <a:endParaRPr sz="800" dirty="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GB" sz="800" dirty="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    </a:t>
            </a:r>
            <a:r>
              <a:rPr lang="en-GB" sz="800" dirty="0">
                <a:solidFill>
                  <a:srgbClr val="92D050"/>
                </a:solidFill>
                <a:latin typeface="Courier"/>
                <a:ea typeface="Courier"/>
                <a:cs typeface="Courier"/>
                <a:sym typeface="Courier"/>
              </a:rPr>
              <a:t>// Create kernel and manager</a:t>
            </a:r>
            <a:endParaRPr sz="800" dirty="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GB" sz="800" dirty="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    </a:t>
            </a:r>
            <a:r>
              <a:rPr lang="en-GB" sz="800" dirty="0" err="1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EngineParameters</a:t>
            </a:r>
            <a:r>
              <a:rPr lang="en-GB" sz="800" dirty="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p = new </a:t>
            </a:r>
            <a:r>
              <a:rPr lang="en-GB" sz="800" dirty="0" err="1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EngineParameters</a:t>
            </a:r>
            <a:r>
              <a:rPr lang="en-GB" sz="800" dirty="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(</a:t>
            </a:r>
            <a:r>
              <a:rPr lang="en-GB" sz="800" dirty="0" err="1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args</a:t>
            </a:r>
            <a:r>
              <a:rPr lang="en-GB" sz="800" dirty="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);</a:t>
            </a:r>
            <a:endParaRPr sz="800" dirty="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GB" sz="800" dirty="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    Manager m = </a:t>
            </a:r>
            <a:r>
              <a:rPr lang="en-GB" sz="800" dirty="0">
                <a:solidFill>
                  <a:srgbClr val="7030A0"/>
                </a:solidFill>
                <a:latin typeface="Courier"/>
                <a:ea typeface="Courier"/>
                <a:cs typeface="Courier"/>
                <a:sym typeface="Courier"/>
              </a:rPr>
              <a:t>new</a:t>
            </a:r>
            <a:r>
              <a:rPr lang="en-GB" sz="800" dirty="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Manager(p);</a:t>
            </a:r>
            <a:endParaRPr sz="800" dirty="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GB" sz="800" dirty="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    Kernel  k = </a:t>
            </a:r>
            <a:r>
              <a:rPr lang="en-GB" sz="800" dirty="0">
                <a:solidFill>
                  <a:srgbClr val="7030A0"/>
                </a:solidFill>
                <a:latin typeface="Courier"/>
                <a:ea typeface="Courier"/>
                <a:cs typeface="Courier"/>
                <a:sym typeface="Courier"/>
              </a:rPr>
              <a:t>new</a:t>
            </a:r>
            <a:r>
              <a:rPr lang="en-GB" sz="800" dirty="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lang="en-GB" sz="800" dirty="0" err="1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ConvolveKernel</a:t>
            </a:r>
            <a:r>
              <a:rPr lang="en-GB" sz="800" dirty="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(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GB" sz="800" dirty="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        </a:t>
            </a:r>
            <a:r>
              <a:rPr lang="en-GB" sz="800" dirty="0" err="1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m.makeKernelParameters</a:t>
            </a:r>
            <a:r>
              <a:rPr lang="en-GB" sz="800" dirty="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());		</a:t>
            </a:r>
            <a:endParaRPr sz="800" dirty="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GB" sz="800" dirty="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    </a:t>
            </a:r>
            <a:r>
              <a:rPr lang="en-GB" sz="800" dirty="0">
                <a:solidFill>
                  <a:srgbClr val="92D050"/>
                </a:solidFill>
                <a:latin typeface="Courier"/>
                <a:ea typeface="Courier"/>
                <a:cs typeface="Courier"/>
                <a:sym typeface="Courier"/>
              </a:rPr>
              <a:t>// Set-up kernel I/O to/from CPU</a:t>
            </a:r>
            <a:endParaRPr sz="800" dirty="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GB" sz="800" dirty="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    </a:t>
            </a:r>
            <a:r>
              <a:rPr lang="en-GB" sz="800" dirty="0" err="1">
                <a:solidFill>
                  <a:srgbClr val="00B0F0"/>
                </a:solidFill>
                <a:latin typeface="Courier"/>
                <a:ea typeface="Courier"/>
                <a:cs typeface="Courier"/>
                <a:sym typeface="Courier"/>
              </a:rPr>
              <a:t>m.setKernel</a:t>
            </a:r>
            <a:r>
              <a:rPr lang="en-GB" sz="800" dirty="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(k);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GB" sz="800" dirty="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    </a:t>
            </a:r>
            <a:r>
              <a:rPr lang="en-GB" sz="800" dirty="0" err="1">
                <a:solidFill>
                  <a:srgbClr val="00B0F0"/>
                </a:solidFill>
                <a:latin typeface="Courier"/>
                <a:ea typeface="Courier"/>
                <a:cs typeface="Courier"/>
                <a:sym typeface="Courier"/>
              </a:rPr>
              <a:t>m.setIO</a:t>
            </a:r>
            <a:r>
              <a:rPr lang="en-GB" sz="800" dirty="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(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GB" sz="800" dirty="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        </a:t>
            </a:r>
            <a:r>
              <a:rPr lang="en-GB" sz="800" dirty="0">
                <a:solidFill>
                  <a:srgbClr val="00B0F0"/>
                </a:solidFill>
                <a:latin typeface="Courier"/>
                <a:ea typeface="Courier"/>
                <a:cs typeface="Courier"/>
                <a:sym typeface="Courier"/>
              </a:rPr>
              <a:t>link</a:t>
            </a:r>
            <a:r>
              <a:rPr lang="en-GB" sz="800" dirty="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("x", </a:t>
            </a:r>
            <a:r>
              <a:rPr lang="en-GB" sz="800" dirty="0" err="1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IODestination.CPU</a:t>
            </a:r>
            <a:r>
              <a:rPr lang="en-GB" sz="800" dirty="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),</a:t>
            </a:r>
            <a:endParaRPr sz="800" dirty="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GB" sz="800" dirty="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        </a:t>
            </a:r>
            <a:r>
              <a:rPr lang="en-GB" sz="800" dirty="0">
                <a:solidFill>
                  <a:srgbClr val="00B0F0"/>
                </a:solidFill>
                <a:latin typeface="Courier"/>
                <a:ea typeface="Courier"/>
                <a:cs typeface="Courier"/>
                <a:sym typeface="Courier"/>
              </a:rPr>
              <a:t>link</a:t>
            </a:r>
            <a:r>
              <a:rPr lang="en-GB" sz="800" dirty="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("y", </a:t>
            </a:r>
            <a:r>
              <a:rPr lang="en-GB" sz="800" dirty="0" err="1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IODestination.CPU</a:t>
            </a:r>
            <a:r>
              <a:rPr lang="en-GB" sz="800" dirty="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),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GB" sz="800" dirty="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        </a:t>
            </a:r>
            <a:r>
              <a:rPr lang="en-GB" sz="800" dirty="0">
                <a:solidFill>
                  <a:srgbClr val="00B0F0"/>
                </a:solidFill>
                <a:latin typeface="Courier"/>
                <a:ea typeface="Courier"/>
                <a:cs typeface="Courier"/>
                <a:sym typeface="Courier"/>
              </a:rPr>
              <a:t>link</a:t>
            </a:r>
            <a:r>
              <a:rPr lang="en-GB" sz="800" dirty="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("z", </a:t>
            </a:r>
            <a:r>
              <a:rPr lang="en-GB" sz="800" dirty="0" err="1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IODestination.CPU</a:t>
            </a:r>
            <a:r>
              <a:rPr lang="en-GB" sz="800" dirty="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));</a:t>
            </a:r>
            <a:endParaRPr sz="800" dirty="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800" dirty="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GB" sz="800" dirty="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    </a:t>
            </a:r>
            <a:r>
              <a:rPr lang="en-GB" sz="800" dirty="0">
                <a:solidFill>
                  <a:srgbClr val="92D050"/>
                </a:solidFill>
                <a:latin typeface="Courier"/>
                <a:ea typeface="Courier"/>
                <a:cs typeface="Courier"/>
                <a:sym typeface="Courier"/>
              </a:rPr>
              <a:t>// Auto-generate simple </a:t>
            </a:r>
            <a:r>
              <a:rPr lang="en-GB" sz="800" dirty="0" err="1">
                <a:solidFill>
                  <a:srgbClr val="92D050"/>
                </a:solidFill>
                <a:latin typeface="Courier"/>
                <a:ea typeface="Courier"/>
                <a:cs typeface="Courier"/>
                <a:sym typeface="Courier"/>
              </a:rPr>
              <a:t>SLiC</a:t>
            </a:r>
            <a:r>
              <a:rPr lang="en-GB" sz="800" dirty="0">
                <a:solidFill>
                  <a:srgbClr val="92D050"/>
                </a:solidFill>
                <a:latin typeface="Courier"/>
                <a:ea typeface="Courier"/>
                <a:cs typeface="Courier"/>
                <a:sym typeface="Courier"/>
              </a:rPr>
              <a:t> interface</a:t>
            </a:r>
            <a:endParaRPr sz="800" dirty="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GB" sz="800" b="1" dirty="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    </a:t>
            </a:r>
            <a:r>
              <a:rPr lang="en-GB" sz="800" b="1" dirty="0" err="1">
                <a:solidFill>
                  <a:srgbClr val="00B0F0"/>
                </a:solidFill>
                <a:latin typeface="Courier"/>
                <a:ea typeface="Courier"/>
                <a:cs typeface="Courier"/>
                <a:sym typeface="Courier"/>
              </a:rPr>
              <a:t>m.createSLiCinterface</a:t>
            </a:r>
            <a:r>
              <a:rPr lang="en-GB" sz="800" b="1" dirty="0">
                <a:solidFill>
                  <a:srgbClr val="00B0F0"/>
                </a:solidFill>
                <a:latin typeface="Courier"/>
                <a:ea typeface="Courier"/>
                <a:cs typeface="Courier"/>
                <a:sym typeface="Courier"/>
              </a:rPr>
              <a:t>();</a:t>
            </a:r>
            <a:endParaRPr sz="800" dirty="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800" b="1" dirty="0">
              <a:solidFill>
                <a:srgbClr val="00B0F0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GB" sz="800" dirty="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    </a:t>
            </a:r>
            <a:r>
              <a:rPr lang="en-GB" sz="800" dirty="0" err="1">
                <a:solidFill>
                  <a:srgbClr val="00B0F0"/>
                </a:solidFill>
                <a:latin typeface="Courier"/>
                <a:ea typeface="Courier"/>
                <a:cs typeface="Courier"/>
                <a:sym typeface="Courier"/>
              </a:rPr>
              <a:t>m.build</a:t>
            </a:r>
            <a:r>
              <a:rPr lang="en-GB" sz="800" dirty="0">
                <a:solidFill>
                  <a:srgbClr val="00B0F0"/>
                </a:solidFill>
                <a:latin typeface="Courier"/>
                <a:ea typeface="Courier"/>
                <a:cs typeface="Courier"/>
                <a:sym typeface="Courier"/>
              </a:rPr>
              <a:t>();</a:t>
            </a:r>
            <a:r>
              <a:rPr lang="en-GB" sz="800" dirty="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	</a:t>
            </a:r>
            <a:endParaRPr sz="800" dirty="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GB" sz="800" dirty="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}</a:t>
            </a:r>
            <a:endParaRPr sz="800" dirty="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GB" sz="800" dirty="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}</a:t>
            </a:r>
            <a:endParaRPr sz="800" dirty="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" b="1" dirty="0">
              <a:solidFill>
                <a:srgbClr val="0000FF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  <p:sp>
        <p:nvSpPr>
          <p:cNvPr id="36" name="Google Shape;2841;p138">
            <a:extLst>
              <a:ext uri="{FF2B5EF4-FFF2-40B4-BE49-F238E27FC236}">
                <a16:creationId xmlns:a16="http://schemas.microsoft.com/office/drawing/2014/main" id="{843B6EEF-DC5B-C142-BA06-0D5F7BE95611}"/>
              </a:ext>
            </a:extLst>
          </p:cNvPr>
          <p:cNvSpPr txBox="1"/>
          <p:nvPr/>
        </p:nvSpPr>
        <p:spPr>
          <a:xfrm>
            <a:off x="3915617" y="2901276"/>
            <a:ext cx="1897500" cy="17307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00B0F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 err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SLiC</a:t>
            </a:r>
            <a:r>
              <a:rPr lang="en-GB" b="1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 function generated in </a:t>
            </a:r>
            <a:r>
              <a:rPr lang="en-GB" b="1" dirty="0" err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MaxFile</a:t>
            </a:r>
            <a:endParaRPr b="1" dirty="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solidFill>
                <a:srgbClr val="7030A0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dirty="0">
                <a:solidFill>
                  <a:srgbClr val="7030A0"/>
                </a:solidFill>
                <a:latin typeface="Courier"/>
                <a:ea typeface="Courier"/>
                <a:cs typeface="Courier"/>
                <a:sym typeface="Courier"/>
              </a:rPr>
              <a:t>void </a:t>
            </a:r>
            <a:r>
              <a:rPr lang="en-GB" sz="800" dirty="0">
                <a:solidFill>
                  <a:srgbClr val="00B0F0"/>
                </a:solidFill>
                <a:latin typeface="Courier"/>
                <a:ea typeface="Courier"/>
                <a:cs typeface="Courier"/>
                <a:sym typeface="Courier"/>
              </a:rPr>
              <a:t>Convolve</a:t>
            </a:r>
            <a:r>
              <a:rPr lang="en-GB" sz="800" dirty="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(</a:t>
            </a:r>
            <a:r>
              <a:rPr lang="en-GB" sz="800" dirty="0">
                <a:solidFill>
                  <a:srgbClr val="7030A0"/>
                </a:solidFill>
                <a:latin typeface="Courier"/>
                <a:ea typeface="Courier"/>
                <a:cs typeface="Courier"/>
                <a:sym typeface="Courier"/>
              </a:rPr>
              <a:t>int32_t</a:t>
            </a:r>
            <a:r>
              <a:rPr lang="en-GB" sz="800" dirty="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lang="en-GB" sz="800" dirty="0" err="1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param_N</a:t>
            </a:r>
            <a:r>
              <a:rPr lang="en-GB" sz="800" dirty="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, </a:t>
            </a:r>
            <a:r>
              <a:rPr lang="en-GB" sz="800" dirty="0">
                <a:solidFill>
                  <a:srgbClr val="7030A0"/>
                </a:solidFill>
                <a:latin typeface="Courier"/>
                <a:ea typeface="Courier"/>
                <a:cs typeface="Courier"/>
                <a:sym typeface="Courier"/>
              </a:rPr>
              <a:t>double</a:t>
            </a:r>
            <a:r>
              <a:rPr lang="en-GB" sz="800" dirty="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lang="en-GB" sz="800" dirty="0" err="1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inscalar_ConvolveKernel_a</a:t>
            </a:r>
            <a:r>
              <a:rPr lang="en-GB" sz="800" dirty="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,</a:t>
            </a:r>
            <a:endParaRPr sz="800" dirty="0">
              <a:latin typeface="Courier"/>
              <a:ea typeface="Courier"/>
              <a:cs typeface="Courier"/>
              <a:sym typeface="Courier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dirty="0" err="1">
                <a:solidFill>
                  <a:srgbClr val="7030A0"/>
                </a:solidFill>
                <a:latin typeface="Courier"/>
                <a:ea typeface="Courier"/>
                <a:cs typeface="Courier"/>
                <a:sym typeface="Courier"/>
              </a:rPr>
              <a:t>const</a:t>
            </a:r>
            <a:r>
              <a:rPr lang="en-GB" sz="800" dirty="0">
                <a:solidFill>
                  <a:srgbClr val="7030A0"/>
                </a:solidFill>
                <a:latin typeface="Courier"/>
                <a:ea typeface="Courier"/>
                <a:cs typeface="Courier"/>
                <a:sym typeface="Courier"/>
              </a:rPr>
              <a:t> float* </a:t>
            </a:r>
            <a:r>
              <a:rPr lang="en-GB" sz="800" dirty="0" err="1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instream_x</a:t>
            </a:r>
            <a:r>
              <a:rPr lang="en-GB" sz="800" dirty="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, </a:t>
            </a:r>
            <a:r>
              <a:rPr lang="en-GB" sz="800" dirty="0" err="1">
                <a:solidFill>
                  <a:srgbClr val="7030A0"/>
                </a:solidFill>
                <a:latin typeface="Courier"/>
                <a:ea typeface="Courier"/>
                <a:cs typeface="Courier"/>
                <a:sym typeface="Courier"/>
              </a:rPr>
              <a:t>const</a:t>
            </a:r>
            <a:r>
              <a:rPr lang="en-GB" sz="800" dirty="0">
                <a:solidFill>
                  <a:srgbClr val="7030A0"/>
                </a:solidFill>
                <a:latin typeface="Courier"/>
                <a:ea typeface="Courier"/>
                <a:cs typeface="Courier"/>
                <a:sym typeface="Courier"/>
              </a:rPr>
              <a:t> float* </a:t>
            </a:r>
            <a:r>
              <a:rPr lang="en-GB" sz="800" dirty="0" err="1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instream_y</a:t>
            </a:r>
            <a:r>
              <a:rPr lang="en-GB" sz="800" dirty="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,</a:t>
            </a:r>
            <a:endParaRPr sz="800" dirty="0">
              <a:latin typeface="Courier"/>
              <a:ea typeface="Courier"/>
              <a:cs typeface="Courier"/>
              <a:sym typeface="Courier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dirty="0">
                <a:solidFill>
                  <a:srgbClr val="7030A0"/>
                </a:solidFill>
                <a:latin typeface="Courier"/>
                <a:ea typeface="Courier"/>
                <a:cs typeface="Courier"/>
                <a:sym typeface="Courier"/>
              </a:rPr>
              <a:t>float* </a:t>
            </a:r>
            <a:r>
              <a:rPr lang="en-GB" sz="800" dirty="0" err="1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outstream_z</a:t>
            </a:r>
            <a:r>
              <a:rPr lang="en-GB" sz="800" dirty="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);</a:t>
            </a:r>
            <a:endParaRPr sz="800" dirty="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  <p:sp>
        <p:nvSpPr>
          <p:cNvPr id="37" name="Google Shape;2842;p138">
            <a:extLst>
              <a:ext uri="{FF2B5EF4-FFF2-40B4-BE49-F238E27FC236}">
                <a16:creationId xmlns:a16="http://schemas.microsoft.com/office/drawing/2014/main" id="{8A5CC336-70CF-D841-93C5-74C3D2290AE8}"/>
              </a:ext>
            </a:extLst>
          </p:cNvPr>
          <p:cNvSpPr/>
          <p:nvPr/>
        </p:nvSpPr>
        <p:spPr>
          <a:xfrm rot="10800000">
            <a:off x="5813118" y="3653976"/>
            <a:ext cx="471600" cy="2253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69BFFE"/>
          </a:solidFill>
          <a:ln w="25400" cap="flat" cmpd="sng">
            <a:solidFill>
              <a:srgbClr val="1FA2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Raleway" panose="020B0503030101060003" pitchFamily="34" charset="77"/>
              <a:ea typeface="Calibri"/>
              <a:cs typeface="Calibri"/>
              <a:sym typeface="Calibri"/>
            </a:endParaRPr>
          </a:p>
        </p:txBody>
      </p:sp>
      <p:sp>
        <p:nvSpPr>
          <p:cNvPr id="38" name="Google Shape;2843;p138">
            <a:extLst>
              <a:ext uri="{FF2B5EF4-FFF2-40B4-BE49-F238E27FC236}">
                <a16:creationId xmlns:a16="http://schemas.microsoft.com/office/drawing/2014/main" id="{D89E7A39-0516-6646-A599-851C7B93EFAA}"/>
              </a:ext>
            </a:extLst>
          </p:cNvPr>
          <p:cNvSpPr/>
          <p:nvPr/>
        </p:nvSpPr>
        <p:spPr>
          <a:xfrm rot="10800000">
            <a:off x="3586580" y="3653976"/>
            <a:ext cx="329037" cy="2253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69BFFE"/>
          </a:solidFill>
          <a:ln w="25400" cap="flat" cmpd="sng">
            <a:solidFill>
              <a:srgbClr val="1FA2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Raleway" panose="020B0503030101060003" pitchFamily="34" charset="77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495457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27" descr="FullLogoVector_Inverted2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2702" y="5029874"/>
            <a:ext cx="2412554" cy="112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7"/>
          <p:cNvSpPr txBox="1"/>
          <p:nvPr/>
        </p:nvSpPr>
        <p:spPr>
          <a:xfrm>
            <a:off x="-231228" y="500958"/>
            <a:ext cx="9375229" cy="30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875" tIns="104875" rIns="104875" bIns="104875" anchor="t" anchorCtr="0">
            <a:noAutofit/>
          </a:bodyPr>
          <a:lstStyle/>
          <a:p>
            <a:pPr lvl="0" algn="r">
              <a:buClr>
                <a:schemeClr val="dk1"/>
              </a:buClr>
              <a:buSzPts val="1100"/>
            </a:pPr>
            <a:r>
              <a:rPr lang="de-DE" sz="4800" dirty="0" err="1">
                <a:solidFill>
                  <a:schemeClr val="lt1"/>
                </a:solidFill>
                <a:latin typeface="Raleway" panose="020B0503030101060003" pitchFamily="34" charset="77"/>
                <a:ea typeface="Calibri"/>
                <a:cs typeface="Calibri"/>
                <a:sym typeface="Calibri"/>
              </a:rPr>
              <a:t>Dataflow</a:t>
            </a:r>
            <a:r>
              <a:rPr lang="de-DE" sz="4800" dirty="0">
                <a:solidFill>
                  <a:schemeClr val="lt1"/>
                </a:solidFill>
                <a:latin typeface="Raleway" panose="020B0503030101060003" pitchFamily="34" charset="77"/>
                <a:ea typeface="Calibri"/>
                <a:cs typeface="Calibri"/>
                <a:sym typeface="Calibri"/>
              </a:rPr>
              <a:t> </a:t>
            </a:r>
            <a:r>
              <a:rPr lang="de-DE" sz="4800" dirty="0" err="1">
                <a:solidFill>
                  <a:schemeClr val="lt1"/>
                </a:solidFill>
                <a:latin typeface="Raleway" panose="020B0503030101060003" pitchFamily="34" charset="77"/>
                <a:ea typeface="Calibri"/>
                <a:cs typeface="Calibri"/>
                <a:sym typeface="Calibri"/>
              </a:rPr>
              <a:t>Programming</a:t>
            </a:r>
            <a:r>
              <a:rPr lang="de-DE" sz="4800" dirty="0">
                <a:solidFill>
                  <a:schemeClr val="lt1"/>
                </a:solidFill>
                <a:latin typeface="Raleway" panose="020B0503030101060003" pitchFamily="34" charset="77"/>
                <a:ea typeface="Calibri"/>
                <a:cs typeface="Calibri"/>
                <a:sym typeface="Calibri"/>
              </a:rPr>
              <a:t> </a:t>
            </a:r>
            <a:r>
              <a:rPr lang="de-DE" sz="4800" dirty="0" err="1">
                <a:solidFill>
                  <a:schemeClr val="lt1"/>
                </a:solidFill>
                <a:latin typeface="Raleway" panose="020B0503030101060003" pitchFamily="34" charset="77"/>
                <a:ea typeface="Calibri"/>
                <a:cs typeface="Calibri"/>
                <a:sym typeface="Calibri"/>
              </a:rPr>
              <a:t>Introduction</a:t>
            </a:r>
            <a:r>
              <a:rPr lang="de-DE" sz="4800" dirty="0">
                <a:solidFill>
                  <a:schemeClr val="lt1"/>
                </a:solidFill>
                <a:latin typeface="Raleway" panose="020B0503030101060003" pitchFamily="34" charset="77"/>
                <a:ea typeface="Calibri"/>
                <a:cs typeface="Calibri"/>
                <a:sym typeface="Calibri"/>
              </a:rPr>
              <a:t>:</a:t>
            </a:r>
          </a:p>
          <a:p>
            <a:pPr lvl="0" algn="r">
              <a:buClr>
                <a:schemeClr val="dk1"/>
              </a:buClr>
              <a:buSzPts val="1100"/>
            </a:pPr>
            <a:r>
              <a:rPr lang="de-DE" sz="4800" u="none" strike="noStrike" cap="none" dirty="0">
                <a:solidFill>
                  <a:schemeClr val="lt1"/>
                </a:solidFill>
                <a:latin typeface="Raleway" panose="020B0503030101060003" pitchFamily="34" charset="77"/>
                <a:ea typeface="Calibri"/>
                <a:cs typeface="Calibri"/>
                <a:sym typeface="Calibri"/>
              </a:rPr>
              <a:t>HW </a:t>
            </a:r>
            <a:r>
              <a:rPr lang="de-DE" sz="4800" u="none" strike="noStrike" cap="none" dirty="0" err="1">
                <a:solidFill>
                  <a:schemeClr val="lt1"/>
                </a:solidFill>
                <a:latin typeface="Raleway" panose="020B0503030101060003" pitchFamily="34" charset="77"/>
                <a:ea typeface="Calibri"/>
                <a:cs typeface="Calibri"/>
                <a:sym typeface="Calibri"/>
              </a:rPr>
              <a:t>Compilation</a:t>
            </a:r>
            <a:endParaRPr sz="4800" u="none" strike="noStrike" cap="none" dirty="0">
              <a:solidFill>
                <a:srgbClr val="FFFFFF"/>
              </a:solidFill>
              <a:latin typeface="Raleway" panose="020B0503030101060003" pitchFamily="34" charset="77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alibri"/>
              <a:buNone/>
            </a:pPr>
            <a:endParaRPr sz="2000" u="none" strike="noStrike" cap="none" dirty="0">
              <a:solidFill>
                <a:srgbClr val="FFFFFF"/>
              </a:solidFill>
              <a:latin typeface="Raleway" panose="020B0503030101060003" pitchFamily="34" charset="77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27"/>
          <p:cNvSpPr txBox="1"/>
          <p:nvPr/>
        </p:nvSpPr>
        <p:spPr>
          <a:xfrm>
            <a:off x="6951350" y="5274250"/>
            <a:ext cx="1940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lt1"/>
                </a:solidFill>
                <a:latin typeface="Raleway" panose="020B0503030101060003" pitchFamily="34" charset="77"/>
                <a:ea typeface="Calibri"/>
                <a:cs typeface="Calibri"/>
                <a:sym typeface="Calibri"/>
              </a:rPr>
              <a:t>10.7.2019</a:t>
            </a:r>
            <a:endParaRPr dirty="0">
              <a:latin typeface="Raleway" panose="020B05030301010600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76355256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8"/>
          <p:cNvSpPr/>
          <p:nvPr/>
        </p:nvSpPr>
        <p:spPr>
          <a:xfrm>
            <a:off x="789884" y="515754"/>
            <a:ext cx="8203195" cy="5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500" b="1" dirty="0">
                <a:solidFill>
                  <a:srgbClr val="595959"/>
                </a:solidFill>
                <a:latin typeface="Raleway"/>
                <a:ea typeface="Raleway"/>
                <a:cs typeface="Raleway"/>
                <a:sym typeface="Raleway"/>
              </a:rPr>
              <a:t>Compilation: </a:t>
            </a:r>
            <a:r>
              <a:rPr lang="en-GB" sz="3500" dirty="0">
                <a:solidFill>
                  <a:srgbClr val="595959"/>
                </a:solidFill>
                <a:latin typeface="Raleway"/>
                <a:ea typeface="Raleway"/>
                <a:cs typeface="Raleway"/>
                <a:sym typeface="Raleway"/>
              </a:rPr>
              <a:t>Graphs to DFE hardware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latin typeface="Raleway" panose="020B0503030101060003" pitchFamily="34" charset="77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solidFill>
                <a:srgbClr val="7F7F7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40" name="Google Shape;140;p28"/>
          <p:cNvSpPr txBox="1"/>
          <p:nvPr/>
        </p:nvSpPr>
        <p:spPr>
          <a:xfrm>
            <a:off x="8475260" y="6356354"/>
            <a:ext cx="409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rgbClr val="888888"/>
                </a:solidFill>
                <a:latin typeface="Raleway" panose="020B0503030101060003" pitchFamily="34" charset="77"/>
                <a:ea typeface="Calibri"/>
                <a:cs typeface="Calibri"/>
                <a:sym typeface="Calibri"/>
              </a:rPr>
              <a:t>96</a:t>
            </a:fld>
            <a:endParaRPr sz="1200" dirty="0">
              <a:solidFill>
                <a:srgbClr val="888888"/>
              </a:solidFill>
              <a:latin typeface="Raleway" panose="020B0503030101060003" pitchFamily="34" charset="77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2870;p140">
            <a:extLst>
              <a:ext uri="{FF2B5EF4-FFF2-40B4-BE49-F238E27FC236}">
                <a16:creationId xmlns:a16="http://schemas.microsoft.com/office/drawing/2014/main" id="{ECE5BA30-5394-4545-92FA-B59758509FEB}"/>
              </a:ext>
            </a:extLst>
          </p:cNvPr>
          <p:cNvSpPr/>
          <p:nvPr/>
        </p:nvSpPr>
        <p:spPr>
          <a:xfrm>
            <a:off x="2825498" y="3513534"/>
            <a:ext cx="6280200" cy="2160300"/>
          </a:xfrm>
          <a:prstGeom prst="rect">
            <a:avLst/>
          </a:prstGeom>
          <a:gradFill>
            <a:gsLst>
              <a:gs pos="0">
                <a:srgbClr val="7F7F7F"/>
              </a:gs>
              <a:gs pos="50000">
                <a:srgbClr val="B8B8B8"/>
              </a:gs>
              <a:gs pos="100000">
                <a:srgbClr val="DCDCDC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Raleway" panose="020B0503030101060003" pitchFamily="34" charset="77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2871;p140">
            <a:extLst>
              <a:ext uri="{FF2B5EF4-FFF2-40B4-BE49-F238E27FC236}">
                <a16:creationId xmlns:a16="http://schemas.microsoft.com/office/drawing/2014/main" id="{6F7F93F8-B4FB-3845-88B9-83BB8E772481}"/>
              </a:ext>
            </a:extLst>
          </p:cNvPr>
          <p:cNvSpPr/>
          <p:nvPr/>
        </p:nvSpPr>
        <p:spPr>
          <a:xfrm>
            <a:off x="1112949" y="2639084"/>
            <a:ext cx="720090" cy="702054"/>
          </a:xfrm>
          <a:prstGeom prst="flowChartMultidocument">
            <a:avLst/>
          </a:prstGeom>
          <a:solidFill>
            <a:schemeClr val="lt1"/>
          </a:solidFill>
          <a:ln w="254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.</a:t>
            </a:r>
            <a:r>
              <a:rPr lang="en-GB" sz="1200" dirty="0" err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maxj</a:t>
            </a:r>
            <a:endParaRPr sz="1200" dirty="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Files</a:t>
            </a:r>
            <a:endParaRPr sz="1200" dirty="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9" name="Google Shape;2872;p140">
            <a:extLst>
              <a:ext uri="{FF2B5EF4-FFF2-40B4-BE49-F238E27FC236}">
                <a16:creationId xmlns:a16="http://schemas.microsoft.com/office/drawing/2014/main" id="{92A47987-B9C8-0741-BEA8-F7A5287AD617}"/>
              </a:ext>
            </a:extLst>
          </p:cNvPr>
          <p:cNvSpPr/>
          <p:nvPr/>
        </p:nvSpPr>
        <p:spPr>
          <a:xfrm>
            <a:off x="3049950" y="2808021"/>
            <a:ext cx="1158600" cy="3462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A5BBE2"/>
              </a:gs>
              <a:gs pos="35000">
                <a:srgbClr val="C1CDE9"/>
              </a:gs>
              <a:gs pos="100000">
                <a:srgbClr val="E6EAF8"/>
              </a:gs>
            </a:gsLst>
            <a:lin ang="16200038" scaled="0"/>
          </a:gradFill>
          <a:ln w="9525" cap="flat" cmpd="sng">
            <a:solidFill>
              <a:srgbClr val="004E88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50"/>
              </a:srgbClr>
            </a:outerShdw>
          </a:effectLst>
        </p:spPr>
        <p:txBody>
          <a:bodyPr spcFirstLastPara="1" wrap="square" lIns="36000" tIns="45700" rIns="3600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 err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MaxCompiler</a:t>
            </a:r>
            <a:endParaRPr sz="1200" dirty="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0" name="Google Shape;2873;p140">
            <a:extLst>
              <a:ext uri="{FF2B5EF4-FFF2-40B4-BE49-F238E27FC236}">
                <a16:creationId xmlns:a16="http://schemas.microsoft.com/office/drawing/2014/main" id="{02EE8EC0-100C-FA46-9F7F-1FA9233F248E}"/>
              </a:ext>
            </a:extLst>
          </p:cNvPr>
          <p:cNvSpPr/>
          <p:nvPr/>
        </p:nvSpPr>
        <p:spPr>
          <a:xfrm>
            <a:off x="6262075" y="4918059"/>
            <a:ext cx="863100" cy="648000"/>
          </a:xfrm>
          <a:prstGeom prst="flowChartAlternateProcess">
            <a:avLst/>
          </a:prstGeom>
          <a:solidFill>
            <a:schemeClr val="dk1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5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  <a:latin typeface="Raleway" panose="020B0503030101060003" pitchFamily="34" charset="77"/>
                <a:ea typeface="Raleway"/>
                <a:cs typeface="Raleway"/>
                <a:sym typeface="Raleway"/>
              </a:rPr>
              <a:t>Chip</a:t>
            </a:r>
            <a:endParaRPr sz="1200">
              <a:latin typeface="Raleway" panose="020B0503030101060003" pitchFamily="34" charset="77"/>
              <a:ea typeface="Raleway"/>
              <a:cs typeface="Raleway"/>
              <a:sym typeface="Raleway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  <a:latin typeface="Raleway" panose="020B0503030101060003" pitchFamily="34" charset="77"/>
                <a:ea typeface="Raleway"/>
                <a:cs typeface="Raleway"/>
                <a:sym typeface="Raleway"/>
              </a:rPr>
              <a:t>Vendor Tools</a:t>
            </a:r>
            <a:endParaRPr sz="1200">
              <a:solidFill>
                <a:schemeClr val="lt1"/>
              </a:solidFill>
              <a:latin typeface="Raleway" panose="020B0503030101060003" pitchFamily="34" charset="77"/>
              <a:ea typeface="Raleway"/>
              <a:cs typeface="Raleway"/>
              <a:sym typeface="Raleway"/>
            </a:endParaRPr>
          </a:p>
        </p:txBody>
      </p:sp>
      <p:sp>
        <p:nvSpPr>
          <p:cNvPr id="11" name="Google Shape;2874;p140">
            <a:extLst>
              <a:ext uri="{FF2B5EF4-FFF2-40B4-BE49-F238E27FC236}">
                <a16:creationId xmlns:a16="http://schemas.microsoft.com/office/drawing/2014/main" id="{91FA28EE-E549-DE47-ADC4-1F006C4D795C}"/>
              </a:ext>
            </a:extLst>
          </p:cNvPr>
          <p:cNvSpPr txBox="1"/>
          <p:nvPr/>
        </p:nvSpPr>
        <p:spPr>
          <a:xfrm>
            <a:off x="528634" y="1956329"/>
            <a:ext cx="444300" cy="5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dirty="0">
                <a:solidFill>
                  <a:schemeClr val="dk1"/>
                </a:solidFill>
                <a:latin typeface="Raleway" panose="020B0503030101060003" pitchFamily="34" charset="77"/>
                <a:ea typeface="Calibri"/>
                <a:cs typeface="Calibri"/>
                <a:sym typeface="Calibri"/>
              </a:rPr>
              <a:t>1</a:t>
            </a:r>
            <a:endParaRPr dirty="0">
              <a:latin typeface="Raleway" panose="020B0503030101060003" pitchFamily="34" charset="77"/>
            </a:endParaRPr>
          </a:p>
        </p:txBody>
      </p:sp>
      <p:sp>
        <p:nvSpPr>
          <p:cNvPr id="12" name="Google Shape;2875;p140">
            <a:extLst>
              <a:ext uri="{FF2B5EF4-FFF2-40B4-BE49-F238E27FC236}">
                <a16:creationId xmlns:a16="http://schemas.microsoft.com/office/drawing/2014/main" id="{F24D4A54-F85C-FA4B-BD84-670265A1F64A}"/>
              </a:ext>
            </a:extLst>
          </p:cNvPr>
          <p:cNvSpPr/>
          <p:nvPr/>
        </p:nvSpPr>
        <p:spPr>
          <a:xfrm>
            <a:off x="6350150" y="3773847"/>
            <a:ext cx="792126" cy="702054"/>
          </a:xfrm>
          <a:prstGeom prst="flowChartMultidocument">
            <a:avLst/>
          </a:prstGeom>
          <a:solidFill>
            <a:schemeClr val="dk1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5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lt1"/>
                </a:solidFill>
                <a:latin typeface="Raleway" panose="020B0503030101060003" pitchFamily="34" charset="77"/>
                <a:ea typeface="Calibri"/>
                <a:cs typeface="Calibri"/>
                <a:sym typeface="Calibri"/>
              </a:rPr>
              <a:t>HDL</a:t>
            </a:r>
            <a:endParaRPr dirty="0">
              <a:latin typeface="Raleway" panose="020B0503030101060003" pitchFamily="34" charset="77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lt1"/>
                </a:solidFill>
                <a:latin typeface="Raleway" panose="020B0503030101060003" pitchFamily="34" charset="77"/>
                <a:ea typeface="Calibri"/>
                <a:cs typeface="Calibri"/>
                <a:sym typeface="Calibri"/>
              </a:rPr>
              <a:t>Files</a:t>
            </a:r>
            <a:endParaRPr dirty="0">
              <a:solidFill>
                <a:schemeClr val="lt1"/>
              </a:solidFill>
              <a:latin typeface="Raleway" panose="020B0503030101060003" pitchFamily="34" charset="77"/>
              <a:ea typeface="Calibri"/>
              <a:cs typeface="Calibri"/>
              <a:sym typeface="Calibri"/>
            </a:endParaRPr>
          </a:p>
        </p:txBody>
      </p:sp>
      <p:cxnSp>
        <p:nvCxnSpPr>
          <p:cNvPr id="13" name="Google Shape;2876;p140">
            <a:extLst>
              <a:ext uri="{FF2B5EF4-FFF2-40B4-BE49-F238E27FC236}">
                <a16:creationId xmlns:a16="http://schemas.microsoft.com/office/drawing/2014/main" id="{82780A34-1095-4442-9133-CB4CA6A04B11}"/>
              </a:ext>
            </a:extLst>
          </p:cNvPr>
          <p:cNvCxnSpPr>
            <a:stCxn id="8" idx="3"/>
            <a:endCxn id="9" idx="1"/>
          </p:cNvCxnSpPr>
          <p:nvPr/>
        </p:nvCxnSpPr>
        <p:spPr>
          <a:xfrm rot="10800000" flipH="1">
            <a:off x="1833039" y="2981111"/>
            <a:ext cx="1216800" cy="9000"/>
          </a:xfrm>
          <a:prstGeom prst="straightConnector1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650"/>
              </a:srgbClr>
            </a:outerShdw>
          </a:effectLst>
        </p:spPr>
      </p:cxnSp>
      <p:cxnSp>
        <p:nvCxnSpPr>
          <p:cNvPr id="14" name="Google Shape;2877;p140">
            <a:extLst>
              <a:ext uri="{FF2B5EF4-FFF2-40B4-BE49-F238E27FC236}">
                <a16:creationId xmlns:a16="http://schemas.microsoft.com/office/drawing/2014/main" id="{203B8922-8231-FF43-92D5-9DFD277421D1}"/>
              </a:ext>
            </a:extLst>
          </p:cNvPr>
          <p:cNvCxnSpPr>
            <a:stCxn id="9" idx="3"/>
          </p:cNvCxnSpPr>
          <p:nvPr/>
        </p:nvCxnSpPr>
        <p:spPr>
          <a:xfrm>
            <a:off x="4208550" y="2981121"/>
            <a:ext cx="648000" cy="837000"/>
          </a:xfrm>
          <a:prstGeom prst="bentConnector2">
            <a:avLst/>
          </a:prstGeom>
          <a:noFill/>
          <a:ln w="25400" cap="flat" cmpd="sng">
            <a:solidFill>
              <a:schemeClr val="accent3"/>
            </a:solidFill>
            <a:prstDash val="dash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650"/>
              </a:srgbClr>
            </a:outerShdw>
          </a:effectLst>
        </p:spPr>
      </p:cxnSp>
      <p:sp>
        <p:nvSpPr>
          <p:cNvPr id="15" name="Google Shape;2878;p140">
            <a:extLst>
              <a:ext uri="{FF2B5EF4-FFF2-40B4-BE49-F238E27FC236}">
                <a16:creationId xmlns:a16="http://schemas.microsoft.com/office/drawing/2014/main" id="{3E8CD2C0-2DE9-B448-A4C2-84F8C641C807}"/>
              </a:ext>
            </a:extLst>
          </p:cNvPr>
          <p:cNvSpPr/>
          <p:nvPr/>
        </p:nvSpPr>
        <p:spPr>
          <a:xfrm>
            <a:off x="4208548" y="3827834"/>
            <a:ext cx="1327400" cy="594075"/>
          </a:xfrm>
          <a:prstGeom prst="flowChartProcess">
            <a:avLst/>
          </a:prstGeom>
          <a:gradFill>
            <a:gsLst>
              <a:gs pos="0">
                <a:srgbClr val="A5BBE2"/>
              </a:gs>
              <a:gs pos="35000">
                <a:srgbClr val="C1CDE9"/>
              </a:gs>
              <a:gs pos="100000">
                <a:srgbClr val="E6EAF8"/>
              </a:gs>
            </a:gsLst>
            <a:lin ang="16200038" scaled="0"/>
          </a:gradFill>
          <a:ln w="9525" cap="flat" cmpd="sng">
            <a:solidFill>
              <a:srgbClr val="004E88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5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aleway" panose="020B0503030101060003" pitchFamily="34" charset="77"/>
                <a:ea typeface="Raleway"/>
                <a:cs typeface="Raleway"/>
                <a:sym typeface="Raleway"/>
              </a:rPr>
              <a:t>DFE Generator</a:t>
            </a:r>
            <a:endParaRPr sz="1200">
              <a:latin typeface="Raleway" panose="020B0503030101060003" pitchFamily="34" charset="77"/>
              <a:ea typeface="Raleway"/>
              <a:cs typeface="Raleway"/>
              <a:sym typeface="Raleway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aleway" panose="020B0503030101060003" pitchFamily="34" charset="77"/>
                <a:ea typeface="Raleway"/>
                <a:cs typeface="Raleway"/>
                <a:sym typeface="Raleway"/>
              </a:rPr>
              <a:t>Executable</a:t>
            </a:r>
            <a:endParaRPr sz="1200">
              <a:solidFill>
                <a:schemeClr val="dk1"/>
              </a:solidFill>
              <a:latin typeface="Raleway" panose="020B0503030101060003" pitchFamily="34" charset="77"/>
              <a:ea typeface="Raleway"/>
              <a:cs typeface="Raleway"/>
              <a:sym typeface="Raleway"/>
            </a:endParaRPr>
          </a:p>
        </p:txBody>
      </p:sp>
      <p:cxnSp>
        <p:nvCxnSpPr>
          <p:cNvPr id="16" name="Google Shape;2879;p140">
            <a:extLst>
              <a:ext uri="{FF2B5EF4-FFF2-40B4-BE49-F238E27FC236}">
                <a16:creationId xmlns:a16="http://schemas.microsoft.com/office/drawing/2014/main" id="{F3CF2CDB-C076-7F46-86F4-44D18DF5EBA4}"/>
              </a:ext>
            </a:extLst>
          </p:cNvPr>
          <p:cNvCxnSpPr>
            <a:stCxn id="15" idx="2"/>
            <a:endCxn id="10" idx="1"/>
          </p:cNvCxnSpPr>
          <p:nvPr/>
        </p:nvCxnSpPr>
        <p:spPr>
          <a:xfrm>
            <a:off x="4872248" y="4421909"/>
            <a:ext cx="1389900" cy="820200"/>
          </a:xfrm>
          <a:prstGeom prst="straightConnector1">
            <a:avLst/>
          </a:prstGeom>
          <a:noFill/>
          <a:ln w="25400" cap="flat" cmpd="sng">
            <a:solidFill>
              <a:schemeClr val="accent3"/>
            </a:solidFill>
            <a:prstDash val="solid"/>
            <a:round/>
            <a:headEnd type="triangle" w="med" len="med"/>
            <a:tailEnd type="triangle" w="med" len="med"/>
          </a:ln>
          <a:effectLst>
            <a:outerShdw blurRad="40000" dist="20000" dir="5400000" rotWithShape="0">
              <a:srgbClr val="000000">
                <a:alpha val="37650"/>
              </a:srgbClr>
            </a:outerShdw>
          </a:effectLst>
        </p:spPr>
      </p:cxnSp>
      <p:cxnSp>
        <p:nvCxnSpPr>
          <p:cNvPr id="17" name="Google Shape;2880;p140">
            <a:extLst>
              <a:ext uri="{FF2B5EF4-FFF2-40B4-BE49-F238E27FC236}">
                <a16:creationId xmlns:a16="http://schemas.microsoft.com/office/drawing/2014/main" id="{4C40887D-BFDC-D540-A2E1-A3A45CE9F9C4}"/>
              </a:ext>
            </a:extLst>
          </p:cNvPr>
          <p:cNvCxnSpPr>
            <a:stCxn id="15" idx="3"/>
            <a:endCxn id="12" idx="1"/>
          </p:cNvCxnSpPr>
          <p:nvPr/>
        </p:nvCxnSpPr>
        <p:spPr>
          <a:xfrm>
            <a:off x="5535948" y="4124872"/>
            <a:ext cx="814200" cy="0"/>
          </a:xfrm>
          <a:prstGeom prst="straightConnector1">
            <a:avLst/>
          </a:prstGeom>
          <a:noFill/>
          <a:ln w="25400" cap="flat" cmpd="sng">
            <a:solidFill>
              <a:schemeClr val="accent3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650"/>
              </a:srgbClr>
            </a:outerShdw>
          </a:effectLst>
        </p:spPr>
      </p:cxnSp>
      <p:cxnSp>
        <p:nvCxnSpPr>
          <p:cNvPr id="18" name="Google Shape;2881;p140">
            <a:extLst>
              <a:ext uri="{FF2B5EF4-FFF2-40B4-BE49-F238E27FC236}">
                <a16:creationId xmlns:a16="http://schemas.microsoft.com/office/drawing/2014/main" id="{6A1AF0E6-FDBD-1540-A31C-241F0879EC5B}"/>
              </a:ext>
            </a:extLst>
          </p:cNvPr>
          <p:cNvCxnSpPr>
            <a:stCxn id="10" idx="0"/>
            <a:endCxn id="12" idx="2"/>
          </p:cNvCxnSpPr>
          <p:nvPr/>
        </p:nvCxnSpPr>
        <p:spPr>
          <a:xfrm rot="5400000" flipH="1">
            <a:off x="6458125" y="4682559"/>
            <a:ext cx="468600" cy="2400"/>
          </a:xfrm>
          <a:prstGeom prst="bentConnector3">
            <a:avLst>
              <a:gd name="adj1" fmla="val 47335"/>
            </a:avLst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triangle" w="med" len="med"/>
            <a:tailEnd type="none" w="sm" len="sm"/>
          </a:ln>
          <a:effectLst>
            <a:outerShdw blurRad="40000" dist="20000" dir="5400000" rotWithShape="0">
              <a:srgbClr val="000000">
                <a:alpha val="37650"/>
              </a:srgbClr>
            </a:outerShdw>
          </a:effectLst>
        </p:spPr>
      </p:cxnSp>
      <p:sp>
        <p:nvSpPr>
          <p:cNvPr id="19" name="Google Shape;2882;p140">
            <a:extLst>
              <a:ext uri="{FF2B5EF4-FFF2-40B4-BE49-F238E27FC236}">
                <a16:creationId xmlns:a16="http://schemas.microsoft.com/office/drawing/2014/main" id="{2A7E711C-3E3E-7840-9CB6-AFC77B7C3892}"/>
              </a:ext>
            </a:extLst>
          </p:cNvPr>
          <p:cNvSpPr/>
          <p:nvPr/>
        </p:nvSpPr>
        <p:spPr>
          <a:xfrm>
            <a:off x="3069248" y="3773847"/>
            <a:ext cx="720090" cy="702054"/>
          </a:xfrm>
          <a:prstGeom prst="flowChartDocument">
            <a:avLst/>
          </a:prstGeom>
          <a:solidFill>
            <a:schemeClr val="accent3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5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lt1"/>
                </a:solidFill>
                <a:latin typeface="Raleway" panose="020B0503030101060003" pitchFamily="34" charset="77"/>
                <a:ea typeface="Calibri"/>
                <a:cs typeface="Calibri"/>
                <a:sym typeface="Calibri"/>
              </a:rPr>
              <a:t>.max</a:t>
            </a:r>
            <a:endParaRPr sz="1200" dirty="0">
              <a:latin typeface="Raleway" panose="020B0503030101060003" pitchFamily="34" charset="77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lt1"/>
                </a:solidFill>
                <a:latin typeface="Raleway" panose="020B0503030101060003" pitchFamily="34" charset="77"/>
                <a:ea typeface="Calibri"/>
                <a:cs typeface="Calibri"/>
                <a:sym typeface="Calibri"/>
              </a:rPr>
              <a:t>File</a:t>
            </a:r>
            <a:endParaRPr sz="1200" dirty="0">
              <a:solidFill>
                <a:schemeClr val="lt1"/>
              </a:solidFill>
              <a:latin typeface="Raleway" panose="020B0503030101060003" pitchFamily="34" charset="77"/>
              <a:ea typeface="Calibri"/>
              <a:cs typeface="Calibri"/>
              <a:sym typeface="Calibri"/>
            </a:endParaRPr>
          </a:p>
        </p:txBody>
      </p:sp>
      <p:cxnSp>
        <p:nvCxnSpPr>
          <p:cNvPr id="20" name="Google Shape;2883;p140">
            <a:extLst>
              <a:ext uri="{FF2B5EF4-FFF2-40B4-BE49-F238E27FC236}">
                <a16:creationId xmlns:a16="http://schemas.microsoft.com/office/drawing/2014/main" id="{0EE596F2-BC76-3F44-827A-285395142058}"/>
              </a:ext>
            </a:extLst>
          </p:cNvPr>
          <p:cNvCxnSpPr>
            <a:stCxn id="15" idx="1"/>
            <a:endCxn id="19" idx="3"/>
          </p:cNvCxnSpPr>
          <p:nvPr/>
        </p:nvCxnSpPr>
        <p:spPr>
          <a:xfrm rot="10800000">
            <a:off x="3789448" y="4124872"/>
            <a:ext cx="419100" cy="0"/>
          </a:xfrm>
          <a:prstGeom prst="straightConnector1">
            <a:avLst/>
          </a:prstGeom>
          <a:noFill/>
          <a:ln w="25400" cap="flat" cmpd="sng">
            <a:solidFill>
              <a:schemeClr val="accent3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650"/>
              </a:srgbClr>
            </a:outerShdw>
          </a:effectLst>
        </p:spPr>
      </p:cxnSp>
      <p:sp>
        <p:nvSpPr>
          <p:cNvPr id="21" name="Google Shape;2884;p140">
            <a:extLst>
              <a:ext uri="{FF2B5EF4-FFF2-40B4-BE49-F238E27FC236}">
                <a16:creationId xmlns:a16="http://schemas.microsoft.com/office/drawing/2014/main" id="{90629D67-4FD8-6049-A517-E935BC59B33C}"/>
              </a:ext>
            </a:extLst>
          </p:cNvPr>
          <p:cNvSpPr/>
          <p:nvPr/>
        </p:nvSpPr>
        <p:spPr>
          <a:xfrm>
            <a:off x="838300" y="2075985"/>
            <a:ext cx="2038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Design your kernels with </a:t>
            </a:r>
            <a:r>
              <a:rPr lang="en-GB" sz="1200" dirty="0" err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MaxCompiler</a:t>
            </a:r>
            <a:endParaRPr sz="1200" dirty="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2" name="Google Shape;2885;p140">
            <a:extLst>
              <a:ext uri="{FF2B5EF4-FFF2-40B4-BE49-F238E27FC236}">
                <a16:creationId xmlns:a16="http://schemas.microsoft.com/office/drawing/2014/main" id="{8F0911E8-5820-FC4A-A71D-C017FD74438B}"/>
              </a:ext>
            </a:extLst>
          </p:cNvPr>
          <p:cNvSpPr txBox="1"/>
          <p:nvPr/>
        </p:nvSpPr>
        <p:spPr>
          <a:xfrm>
            <a:off x="2624950" y="1956329"/>
            <a:ext cx="444300" cy="5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dirty="0">
                <a:solidFill>
                  <a:schemeClr val="dk1"/>
                </a:solidFill>
                <a:latin typeface="Raleway" panose="020B0503030101060003" pitchFamily="34" charset="77"/>
                <a:ea typeface="Calibri"/>
                <a:cs typeface="Calibri"/>
                <a:sym typeface="Calibri"/>
              </a:rPr>
              <a:t>2</a:t>
            </a:r>
            <a:endParaRPr dirty="0">
              <a:latin typeface="Raleway" panose="020B0503030101060003" pitchFamily="34" charset="77"/>
            </a:endParaRPr>
          </a:p>
        </p:txBody>
      </p:sp>
      <p:sp>
        <p:nvSpPr>
          <p:cNvPr id="23" name="Google Shape;2886;p140">
            <a:extLst>
              <a:ext uri="{FF2B5EF4-FFF2-40B4-BE49-F238E27FC236}">
                <a16:creationId xmlns:a16="http://schemas.microsoft.com/office/drawing/2014/main" id="{B0EA6C5C-5DA3-DC4C-A395-98EAA29427A9}"/>
              </a:ext>
            </a:extLst>
          </p:cNvPr>
          <p:cNvSpPr/>
          <p:nvPr/>
        </p:nvSpPr>
        <p:spPr>
          <a:xfrm>
            <a:off x="2978147" y="2094934"/>
            <a:ext cx="15843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Compile Using </a:t>
            </a:r>
            <a:r>
              <a:rPr lang="en-GB" sz="1200" dirty="0" err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MaxCompiler</a:t>
            </a:r>
            <a:endParaRPr sz="1200" dirty="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4" name="Google Shape;2887;p140">
            <a:extLst>
              <a:ext uri="{FF2B5EF4-FFF2-40B4-BE49-F238E27FC236}">
                <a16:creationId xmlns:a16="http://schemas.microsoft.com/office/drawing/2014/main" id="{49B615C4-8D82-4F40-B071-48041CB115D7}"/>
              </a:ext>
            </a:extLst>
          </p:cNvPr>
          <p:cNvSpPr txBox="1"/>
          <p:nvPr/>
        </p:nvSpPr>
        <p:spPr>
          <a:xfrm>
            <a:off x="4901925" y="2874498"/>
            <a:ext cx="444300" cy="5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dirty="0">
                <a:solidFill>
                  <a:schemeClr val="dk1"/>
                </a:solidFill>
                <a:latin typeface="Raleway" panose="020B0503030101060003" pitchFamily="34" charset="77"/>
                <a:ea typeface="Calibri"/>
                <a:cs typeface="Calibri"/>
                <a:sym typeface="Calibri"/>
              </a:rPr>
              <a:t>3</a:t>
            </a:r>
            <a:endParaRPr dirty="0">
              <a:latin typeface="Raleway" panose="020B0503030101060003" pitchFamily="34" charset="77"/>
            </a:endParaRPr>
          </a:p>
        </p:txBody>
      </p:sp>
      <p:sp>
        <p:nvSpPr>
          <p:cNvPr id="25" name="Google Shape;2888;p140">
            <a:extLst>
              <a:ext uri="{FF2B5EF4-FFF2-40B4-BE49-F238E27FC236}">
                <a16:creationId xmlns:a16="http://schemas.microsoft.com/office/drawing/2014/main" id="{B51B6D8F-F891-8B4F-8BC4-6CD37F4A6C4C}"/>
              </a:ext>
            </a:extLst>
          </p:cNvPr>
          <p:cNvSpPr/>
          <p:nvPr/>
        </p:nvSpPr>
        <p:spPr>
          <a:xfrm>
            <a:off x="5227397" y="2990059"/>
            <a:ext cx="17052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A Java Executable is Generated</a:t>
            </a:r>
            <a:endParaRPr sz="1200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6" name="Google Shape;2889;p140">
            <a:extLst>
              <a:ext uri="{FF2B5EF4-FFF2-40B4-BE49-F238E27FC236}">
                <a16:creationId xmlns:a16="http://schemas.microsoft.com/office/drawing/2014/main" id="{4C65BD14-8EA4-F046-9D9B-3F4CBD3D5AD9}"/>
              </a:ext>
            </a:extLst>
          </p:cNvPr>
          <p:cNvSpPr txBox="1"/>
          <p:nvPr/>
        </p:nvSpPr>
        <p:spPr>
          <a:xfrm>
            <a:off x="7321811" y="3584625"/>
            <a:ext cx="444300" cy="5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dirty="0">
                <a:solidFill>
                  <a:schemeClr val="dk1"/>
                </a:solidFill>
                <a:latin typeface="Raleway" panose="020B0503030101060003" pitchFamily="34" charset="77"/>
                <a:ea typeface="Calibri"/>
                <a:cs typeface="Calibri"/>
                <a:sym typeface="Calibri"/>
              </a:rPr>
              <a:t>4</a:t>
            </a:r>
            <a:endParaRPr dirty="0">
              <a:latin typeface="Raleway" panose="020B0503030101060003" pitchFamily="34" charset="77"/>
            </a:endParaRPr>
          </a:p>
        </p:txBody>
      </p:sp>
      <p:sp>
        <p:nvSpPr>
          <p:cNvPr id="27" name="Google Shape;2890;p140">
            <a:extLst>
              <a:ext uri="{FF2B5EF4-FFF2-40B4-BE49-F238E27FC236}">
                <a16:creationId xmlns:a16="http://schemas.microsoft.com/office/drawing/2014/main" id="{7E31976A-251A-EB48-8AD8-EE48F4DB32AE}"/>
              </a:ext>
            </a:extLst>
          </p:cNvPr>
          <p:cNvSpPr/>
          <p:nvPr/>
        </p:nvSpPr>
        <p:spPr>
          <a:xfrm>
            <a:off x="7677549" y="3746734"/>
            <a:ext cx="12897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aleway" panose="020B0503030101060003" pitchFamily="34" charset="77"/>
                <a:ea typeface="Raleway"/>
                <a:cs typeface="Raleway"/>
                <a:sym typeface="Raleway"/>
              </a:rPr>
              <a:t>Running the Executable first</a:t>
            </a:r>
            <a:endParaRPr sz="1200">
              <a:latin typeface="Raleway" panose="020B0503030101060003" pitchFamily="34" charset="77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aleway" panose="020B0503030101060003" pitchFamily="34" charset="77"/>
                <a:ea typeface="Raleway"/>
                <a:cs typeface="Raleway"/>
                <a:sym typeface="Raleway"/>
              </a:rPr>
              <a:t>Generates HDL</a:t>
            </a:r>
            <a:endParaRPr sz="1200">
              <a:latin typeface="Raleway" panose="020B0503030101060003" pitchFamily="34" charset="77"/>
              <a:ea typeface="Raleway"/>
              <a:cs typeface="Raleway"/>
              <a:sym typeface="Raleway"/>
            </a:endParaRPr>
          </a:p>
        </p:txBody>
      </p:sp>
      <p:sp>
        <p:nvSpPr>
          <p:cNvPr id="28" name="Google Shape;2891;p140">
            <a:extLst>
              <a:ext uri="{FF2B5EF4-FFF2-40B4-BE49-F238E27FC236}">
                <a16:creationId xmlns:a16="http://schemas.microsoft.com/office/drawing/2014/main" id="{9E521C83-ECE4-974C-8D68-942F1427B90C}"/>
              </a:ext>
            </a:extLst>
          </p:cNvPr>
          <p:cNvSpPr txBox="1"/>
          <p:nvPr/>
        </p:nvSpPr>
        <p:spPr>
          <a:xfrm>
            <a:off x="7359782" y="4720306"/>
            <a:ext cx="444300" cy="5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dirty="0">
                <a:solidFill>
                  <a:schemeClr val="dk1"/>
                </a:solidFill>
                <a:latin typeface="Raleway" panose="020B0503030101060003" pitchFamily="34" charset="77"/>
                <a:ea typeface="Calibri"/>
                <a:cs typeface="Calibri"/>
                <a:sym typeface="Calibri"/>
              </a:rPr>
              <a:t>5</a:t>
            </a:r>
            <a:endParaRPr dirty="0">
              <a:latin typeface="Raleway" panose="020B0503030101060003" pitchFamily="34" charset="77"/>
            </a:endParaRPr>
          </a:p>
        </p:txBody>
      </p:sp>
      <p:sp>
        <p:nvSpPr>
          <p:cNvPr id="29" name="Google Shape;2892;p140">
            <a:extLst>
              <a:ext uri="{FF2B5EF4-FFF2-40B4-BE49-F238E27FC236}">
                <a16:creationId xmlns:a16="http://schemas.microsoft.com/office/drawing/2014/main" id="{D4778AA1-2B5F-634B-85E9-1321C3B8C9ED}"/>
              </a:ext>
            </a:extLst>
          </p:cNvPr>
          <p:cNvSpPr/>
          <p:nvPr/>
        </p:nvSpPr>
        <p:spPr>
          <a:xfrm>
            <a:off x="7710400" y="4863684"/>
            <a:ext cx="1224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45700" rIns="36000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aleway" panose="020B0503030101060003" pitchFamily="34" charset="77"/>
                <a:ea typeface="Raleway"/>
                <a:cs typeface="Raleway"/>
                <a:sym typeface="Raleway"/>
              </a:rPr>
              <a:t>Then, it calls the</a:t>
            </a:r>
            <a:endParaRPr sz="1200">
              <a:latin typeface="Raleway" panose="020B0503030101060003" pitchFamily="34" charset="77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aleway" panose="020B0503030101060003" pitchFamily="34" charset="77"/>
                <a:ea typeface="Raleway"/>
                <a:cs typeface="Raleway"/>
                <a:sym typeface="Raleway"/>
              </a:rPr>
              <a:t>chip vendor tools</a:t>
            </a:r>
            <a:endParaRPr sz="1200">
              <a:latin typeface="Raleway" panose="020B0503030101060003" pitchFamily="34" charset="77"/>
              <a:ea typeface="Raleway"/>
              <a:cs typeface="Raleway"/>
              <a:sym typeface="Raleway"/>
            </a:endParaRPr>
          </a:p>
        </p:txBody>
      </p:sp>
      <p:sp>
        <p:nvSpPr>
          <p:cNvPr id="30" name="Google Shape;2893;p140">
            <a:extLst>
              <a:ext uri="{FF2B5EF4-FFF2-40B4-BE49-F238E27FC236}">
                <a16:creationId xmlns:a16="http://schemas.microsoft.com/office/drawing/2014/main" id="{5C440E46-B6F9-8B4D-A898-4C7CE191FDD9}"/>
              </a:ext>
            </a:extLst>
          </p:cNvPr>
          <p:cNvSpPr txBox="1"/>
          <p:nvPr/>
        </p:nvSpPr>
        <p:spPr>
          <a:xfrm>
            <a:off x="2978149" y="4553805"/>
            <a:ext cx="444300" cy="5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dirty="0">
                <a:solidFill>
                  <a:schemeClr val="dk1"/>
                </a:solidFill>
                <a:latin typeface="Raleway" panose="020B0503030101060003" pitchFamily="34" charset="77"/>
                <a:ea typeface="Calibri"/>
                <a:cs typeface="Calibri"/>
                <a:sym typeface="Calibri"/>
              </a:rPr>
              <a:t>6</a:t>
            </a:r>
            <a:endParaRPr dirty="0">
              <a:latin typeface="Raleway" panose="020B0503030101060003" pitchFamily="34" charset="77"/>
            </a:endParaRPr>
          </a:p>
        </p:txBody>
      </p:sp>
      <p:sp>
        <p:nvSpPr>
          <p:cNvPr id="31" name="Google Shape;2894;p140">
            <a:extLst>
              <a:ext uri="{FF2B5EF4-FFF2-40B4-BE49-F238E27FC236}">
                <a16:creationId xmlns:a16="http://schemas.microsoft.com/office/drawing/2014/main" id="{55D589FB-FB6E-E94F-90EC-BA58BE2176F6}"/>
              </a:ext>
            </a:extLst>
          </p:cNvPr>
          <p:cNvSpPr/>
          <p:nvPr/>
        </p:nvSpPr>
        <p:spPr>
          <a:xfrm>
            <a:off x="3266180" y="4647444"/>
            <a:ext cx="12240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aleway" panose="020B0503030101060003" pitchFamily="34" charset="77"/>
                <a:ea typeface="Raleway"/>
                <a:cs typeface="Raleway"/>
                <a:sym typeface="Raleway"/>
              </a:rPr>
              <a:t>Final output is generated</a:t>
            </a:r>
            <a:endParaRPr sz="1200">
              <a:latin typeface="Raleway" panose="020B0503030101060003" pitchFamily="34" charset="77"/>
              <a:ea typeface="Raleway"/>
              <a:cs typeface="Raleway"/>
              <a:sym typeface="Raleway"/>
            </a:endParaRPr>
          </a:p>
        </p:txBody>
      </p:sp>
      <p:sp>
        <p:nvSpPr>
          <p:cNvPr id="32" name="Google Shape;2895;p140">
            <a:extLst>
              <a:ext uri="{FF2B5EF4-FFF2-40B4-BE49-F238E27FC236}">
                <a16:creationId xmlns:a16="http://schemas.microsoft.com/office/drawing/2014/main" id="{4D069084-EFEB-8348-9233-11CC09BBA96F}"/>
              </a:ext>
            </a:extLst>
          </p:cNvPr>
          <p:cNvSpPr txBox="1"/>
          <p:nvPr/>
        </p:nvSpPr>
        <p:spPr>
          <a:xfrm>
            <a:off x="2877100" y="5279551"/>
            <a:ext cx="3528300" cy="3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434343"/>
                </a:solidFill>
                <a:latin typeface="Raleway" panose="020B0503030101060003" pitchFamily="34" charset="77"/>
                <a:ea typeface="Raleway"/>
                <a:cs typeface="Raleway"/>
                <a:sym typeface="Raleway"/>
              </a:rPr>
              <a:t>* Fully Automated</a:t>
            </a:r>
            <a:endParaRPr b="1">
              <a:solidFill>
                <a:srgbClr val="434343"/>
              </a:solidFill>
              <a:latin typeface="Raleway" panose="020B0503030101060003" pitchFamily="34" charset="77"/>
              <a:ea typeface="Raleway"/>
              <a:cs typeface="Raleway"/>
              <a:sym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45599853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8"/>
          <p:cNvSpPr/>
          <p:nvPr/>
        </p:nvSpPr>
        <p:spPr>
          <a:xfrm>
            <a:off x="789884" y="515754"/>
            <a:ext cx="8203195" cy="5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500" b="1" dirty="0">
                <a:solidFill>
                  <a:srgbClr val="595959"/>
                </a:solidFill>
                <a:latin typeface="Raleway"/>
                <a:ea typeface="Raleway"/>
                <a:cs typeface="Raleway"/>
                <a:sym typeface="Raleway"/>
              </a:rPr>
              <a:t>Compilation: </a:t>
            </a:r>
            <a:r>
              <a:rPr lang="en-GB" sz="3500" dirty="0">
                <a:solidFill>
                  <a:srgbClr val="595959"/>
                </a:solidFill>
                <a:latin typeface="Raleway"/>
                <a:ea typeface="Raleway"/>
                <a:cs typeface="Raleway"/>
                <a:sym typeface="Raleway"/>
              </a:rPr>
              <a:t>Chip Vendor Back-End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latin typeface="Raleway" panose="020B0503030101060003" pitchFamily="34" charset="77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solidFill>
                <a:srgbClr val="7F7F7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40" name="Google Shape;140;p28"/>
          <p:cNvSpPr txBox="1"/>
          <p:nvPr/>
        </p:nvSpPr>
        <p:spPr>
          <a:xfrm>
            <a:off x="8475260" y="6356354"/>
            <a:ext cx="409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rgbClr val="888888"/>
                </a:solidFill>
                <a:latin typeface="Raleway" panose="020B0503030101060003" pitchFamily="34" charset="77"/>
                <a:ea typeface="Calibri"/>
                <a:cs typeface="Calibri"/>
                <a:sym typeface="Calibri"/>
              </a:rPr>
              <a:t>97</a:t>
            </a:fld>
            <a:endParaRPr sz="1200" dirty="0">
              <a:solidFill>
                <a:srgbClr val="888888"/>
              </a:solidFill>
              <a:latin typeface="Raleway" panose="020B0503030101060003" pitchFamily="34" charset="77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2939;p142">
            <a:extLst>
              <a:ext uri="{FF2B5EF4-FFF2-40B4-BE49-F238E27FC236}">
                <a16:creationId xmlns:a16="http://schemas.microsoft.com/office/drawing/2014/main" id="{1CE8236E-E47A-E84A-8738-670E9B7B79A5}"/>
              </a:ext>
            </a:extLst>
          </p:cNvPr>
          <p:cNvSpPr/>
          <p:nvPr/>
        </p:nvSpPr>
        <p:spPr>
          <a:xfrm>
            <a:off x="606641" y="1614454"/>
            <a:ext cx="9144000" cy="422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dirty="0">
                <a:solidFill>
                  <a:srgbClr val="5F5F5F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Mon 16:27: </a:t>
            </a:r>
            <a:r>
              <a:rPr lang="en-GB" sz="900" dirty="0" err="1">
                <a:solidFill>
                  <a:srgbClr val="5F5F5F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MaxCompiler</a:t>
            </a:r>
            <a:r>
              <a:rPr lang="en-GB" sz="900" dirty="0">
                <a:solidFill>
                  <a:srgbClr val="5F5F5F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 version: 2012.2</a:t>
            </a:r>
            <a:endParaRPr sz="900" dirty="0">
              <a:latin typeface="Raleway" panose="020B0503030101060003" pitchFamily="34" charset="7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dirty="0">
                <a:solidFill>
                  <a:srgbClr val="5F5F5F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Mon 16:27: Build “</a:t>
            </a:r>
            <a:r>
              <a:rPr lang="en-GB" sz="900" dirty="0" err="1">
                <a:solidFill>
                  <a:srgbClr val="5F5F5F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MyKernel</a:t>
            </a:r>
            <a:r>
              <a:rPr lang="en-GB" sz="900" dirty="0">
                <a:solidFill>
                  <a:srgbClr val="5F5F5F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" start time: Mon Apr 08 16:27:24 BST 2013</a:t>
            </a:r>
            <a:endParaRPr sz="900" dirty="0">
              <a:latin typeface="Raleway" panose="020B0503030101060003" pitchFamily="34" charset="7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dirty="0">
                <a:solidFill>
                  <a:srgbClr val="5F5F5F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Mon 16:27: Main build process running as user training1 on host Maxworkstation7478</a:t>
            </a:r>
            <a:endParaRPr sz="900" dirty="0">
              <a:latin typeface="Raleway" panose="020B0503030101060003" pitchFamily="34" charset="7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dirty="0">
                <a:solidFill>
                  <a:srgbClr val="5F5F5F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Mon 16:27: Build location: /home/training1/</a:t>
            </a:r>
            <a:r>
              <a:rPr lang="en-GB" sz="900" dirty="0" err="1">
                <a:solidFill>
                  <a:srgbClr val="5F5F5F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maxcompiler</a:t>
            </a:r>
            <a:r>
              <a:rPr lang="en-GB" sz="900" dirty="0">
                <a:solidFill>
                  <a:srgbClr val="5F5F5F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-builds/</a:t>
            </a:r>
            <a:r>
              <a:rPr lang="en-GB" sz="900" dirty="0" err="1">
                <a:solidFill>
                  <a:srgbClr val="5F5F5F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MyKernel</a:t>
            </a:r>
            <a:endParaRPr sz="900" dirty="0">
              <a:solidFill>
                <a:srgbClr val="5F5F5F"/>
              </a:solidFill>
              <a:latin typeface="Courier" pitchFamily="2" charset="0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dirty="0">
                <a:solidFill>
                  <a:srgbClr val="5F5F5F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Mon 16:27: Instantiating manager</a:t>
            </a:r>
            <a:endParaRPr sz="900" dirty="0">
              <a:latin typeface="Raleway" panose="020B0503030101060003" pitchFamily="34" charset="7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dirty="0">
                <a:solidFill>
                  <a:srgbClr val="5F5F5F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Mon 16:27: Instantiating kernel “</a:t>
            </a:r>
            <a:r>
              <a:rPr lang="en-GB" sz="900" dirty="0" err="1">
                <a:solidFill>
                  <a:srgbClr val="5F5F5F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MyKernel</a:t>
            </a:r>
            <a:r>
              <a:rPr lang="en-GB" sz="900" dirty="0">
                <a:solidFill>
                  <a:srgbClr val="5F5F5F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"</a:t>
            </a:r>
            <a:endParaRPr sz="900" dirty="0">
              <a:latin typeface="Raleway" panose="020B0503030101060003" pitchFamily="34" charset="7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dirty="0">
                <a:solidFill>
                  <a:srgbClr val="5F5F5F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Mon 16:27: Compiling manager (CPU I/O Only)</a:t>
            </a:r>
            <a:endParaRPr sz="900" dirty="0">
              <a:latin typeface="Raleway" panose="020B0503030101060003" pitchFamily="34" charset="7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dirty="0">
                <a:solidFill>
                  <a:srgbClr val="5F5F5F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Mon 16:27: Compiling kernel "</a:t>
            </a:r>
            <a:r>
              <a:rPr lang="en-GB" sz="900" dirty="0" err="1">
                <a:solidFill>
                  <a:srgbClr val="5F5F5F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MyKernel</a:t>
            </a:r>
            <a:r>
              <a:rPr lang="en-GB" sz="900" dirty="0">
                <a:solidFill>
                  <a:srgbClr val="5F5F5F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"</a:t>
            </a:r>
            <a:endParaRPr sz="900" dirty="0">
              <a:latin typeface="Raleway" panose="020B0503030101060003" pitchFamily="34" charset="7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dirty="0">
                <a:solidFill>
                  <a:srgbClr val="5F5F5F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Mon 16:27: Generating input files (VHDL, netlists, </a:t>
            </a:r>
            <a:r>
              <a:rPr lang="en-GB" sz="900" dirty="0" err="1">
                <a:solidFill>
                  <a:srgbClr val="5F5F5F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CoreGen</a:t>
            </a:r>
            <a:r>
              <a:rPr lang="en-GB" sz="900" dirty="0">
                <a:solidFill>
                  <a:srgbClr val="5F5F5F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)</a:t>
            </a:r>
            <a:endParaRPr sz="900" dirty="0">
              <a:latin typeface="Raleway" panose="020B0503030101060003" pitchFamily="34" charset="7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dirty="0">
                <a:solidFill>
                  <a:srgbClr val="5F5F5F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Mon 16:27: Running back-end  build (12 phases)</a:t>
            </a:r>
            <a:endParaRPr sz="900" dirty="0">
              <a:latin typeface="Raleway" panose="020B0503030101060003" pitchFamily="34" charset="7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dirty="0">
                <a:solidFill>
                  <a:srgbClr val="5F5F5F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Mon 16:27: (1/12) - Prepare </a:t>
            </a:r>
            <a:r>
              <a:rPr lang="en-GB" sz="900" dirty="0" err="1">
                <a:solidFill>
                  <a:srgbClr val="5F5F5F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MaxFile</a:t>
            </a:r>
            <a:r>
              <a:rPr lang="en-GB" sz="900" dirty="0">
                <a:solidFill>
                  <a:srgbClr val="5F5F5F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 Data (</a:t>
            </a:r>
            <a:r>
              <a:rPr lang="en-GB" sz="900" dirty="0" err="1">
                <a:solidFill>
                  <a:srgbClr val="5F5F5F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GenerateMaxFileDataFile</a:t>
            </a:r>
            <a:r>
              <a:rPr lang="en-GB" sz="900" dirty="0">
                <a:solidFill>
                  <a:srgbClr val="5F5F5F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)</a:t>
            </a:r>
            <a:endParaRPr sz="900" dirty="0">
              <a:latin typeface="Raleway" panose="020B0503030101060003" pitchFamily="34" charset="7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dirty="0">
                <a:solidFill>
                  <a:srgbClr val="5F5F5F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Mon 16:27: (2/12) - Synthesize DFE Modules (XST)</a:t>
            </a:r>
            <a:endParaRPr sz="900" dirty="0">
              <a:latin typeface="Raleway" panose="020B0503030101060003" pitchFamily="34" charset="7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dirty="0">
                <a:solidFill>
                  <a:srgbClr val="5F5F5F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Mon 16:30: (3/12) - Link DFE Modules (</a:t>
            </a:r>
            <a:r>
              <a:rPr lang="en-GB" sz="900" dirty="0" err="1">
                <a:solidFill>
                  <a:srgbClr val="5F5F5F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NGCBuild</a:t>
            </a:r>
            <a:r>
              <a:rPr lang="en-GB" sz="900" dirty="0">
                <a:solidFill>
                  <a:srgbClr val="5F5F5F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)</a:t>
            </a:r>
            <a:endParaRPr sz="900" dirty="0">
              <a:latin typeface="Raleway" panose="020B0503030101060003" pitchFamily="34" charset="7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dirty="0">
                <a:solidFill>
                  <a:srgbClr val="5F5F5F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Mon 16:30: (4/12) - Prepare for Resource Analysis (EDIF2MxruBuildPass)</a:t>
            </a:r>
            <a:endParaRPr sz="900" dirty="0">
              <a:latin typeface="Raleway" panose="020B0503030101060003" pitchFamily="34" charset="7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dirty="0">
                <a:solidFill>
                  <a:srgbClr val="5F5F5F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Mon 16:30: (5/12) - Generate Preliminary Annotated Source Code</a:t>
            </a:r>
            <a:endParaRPr sz="900" dirty="0">
              <a:latin typeface="Raleway" panose="020B0503030101060003" pitchFamily="34" charset="7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dirty="0">
                <a:solidFill>
                  <a:srgbClr val="5F5F5F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Mon 16:30: (6/12) - Report Resource Usage (</a:t>
            </a:r>
            <a:r>
              <a:rPr lang="en-GB" sz="900" dirty="0" err="1">
                <a:solidFill>
                  <a:srgbClr val="5F5F5F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ResourceCounter</a:t>
            </a:r>
            <a:r>
              <a:rPr lang="en-GB" sz="900" dirty="0">
                <a:solidFill>
                  <a:srgbClr val="5F5F5F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)</a:t>
            </a:r>
            <a:endParaRPr sz="900" dirty="0">
              <a:latin typeface="Raleway" panose="020B0503030101060003" pitchFamily="34" charset="7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dirty="0">
                <a:solidFill>
                  <a:srgbClr val="5F5F5F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Mon 16:30: About to start chip vendor Map/Place/Route </a:t>
            </a:r>
            <a:r>
              <a:rPr lang="en-GB" sz="900" dirty="0" err="1">
                <a:solidFill>
                  <a:srgbClr val="5F5F5F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toolflow</a:t>
            </a:r>
            <a:r>
              <a:rPr lang="en-GB" sz="900" dirty="0">
                <a:solidFill>
                  <a:srgbClr val="5F5F5F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. This will take some time.</a:t>
            </a:r>
            <a:endParaRPr sz="900" dirty="0">
              <a:latin typeface="Raleway" panose="020B0503030101060003" pitchFamily="34" charset="7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dirty="0">
                <a:solidFill>
                  <a:srgbClr val="5F5F5F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Mon 16:30: (7/12) - Prepare for Placement (</a:t>
            </a:r>
            <a:r>
              <a:rPr lang="en-GB" sz="900" dirty="0" err="1">
                <a:solidFill>
                  <a:srgbClr val="5F5F5F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NGDBuild</a:t>
            </a:r>
            <a:r>
              <a:rPr lang="en-GB" sz="900" dirty="0">
                <a:solidFill>
                  <a:srgbClr val="5F5F5F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)</a:t>
            </a:r>
            <a:endParaRPr sz="900" dirty="0">
              <a:latin typeface="Raleway" panose="020B0503030101060003" pitchFamily="34" charset="7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dirty="0">
                <a:solidFill>
                  <a:srgbClr val="5F5F5F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Mon 16:30: (8/12) - Place and Route DFE (MPPR)</a:t>
            </a:r>
            <a:endParaRPr sz="900" dirty="0">
              <a:latin typeface="Raleway" panose="020B0503030101060003" pitchFamily="34" charset="7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dirty="0">
                <a:solidFill>
                  <a:srgbClr val="5F5F5F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Mon 16:30: Executing MPPR with 1 cost tables and 1 threads.</a:t>
            </a:r>
            <a:endParaRPr sz="900" dirty="0">
              <a:latin typeface="Raleway" panose="020B0503030101060003" pitchFamily="34" charset="7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dirty="0">
                <a:solidFill>
                  <a:srgbClr val="5F5F5F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Mon 16:30: MPPR: Starting 1 cost table</a:t>
            </a:r>
            <a:endParaRPr sz="900" dirty="0">
              <a:latin typeface="Raleway" panose="020B0503030101060003" pitchFamily="34" charset="7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dirty="0">
                <a:solidFill>
                  <a:srgbClr val="5F5F5F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Mon 16:43: MPPR: Cost table 1 met timing with score 0 (best score 0)</a:t>
            </a:r>
            <a:endParaRPr sz="900" dirty="0">
              <a:latin typeface="Raleway" panose="020B0503030101060003" pitchFamily="34" charset="7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dirty="0">
                <a:solidFill>
                  <a:srgbClr val="5F5F5F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Mon 16:43: (9/12) - Prepare for Resource Analysis (</a:t>
            </a:r>
            <a:r>
              <a:rPr lang="en-GB" sz="900" dirty="0" err="1">
                <a:solidFill>
                  <a:srgbClr val="5F5F5F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XDLBuild</a:t>
            </a:r>
            <a:r>
              <a:rPr lang="en-GB" sz="900" dirty="0">
                <a:solidFill>
                  <a:srgbClr val="5F5F5F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)</a:t>
            </a:r>
            <a:endParaRPr sz="900" dirty="0">
              <a:latin typeface="Raleway" panose="020B0503030101060003" pitchFamily="34" charset="7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dirty="0">
                <a:solidFill>
                  <a:srgbClr val="5F5F5F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Mon 16:44: (10/12) - Generate Resource Report (</a:t>
            </a:r>
            <a:r>
              <a:rPr lang="en-GB" sz="900" dirty="0" err="1">
                <a:solidFill>
                  <a:srgbClr val="5F5F5F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ResourceUsageBuildPass</a:t>
            </a:r>
            <a:r>
              <a:rPr lang="en-GB" sz="900" dirty="0">
                <a:solidFill>
                  <a:srgbClr val="5F5F5F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)</a:t>
            </a:r>
            <a:endParaRPr sz="900" dirty="0">
              <a:latin typeface="Raleway" panose="020B0503030101060003" pitchFamily="34" charset="7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dirty="0">
                <a:solidFill>
                  <a:srgbClr val="5F5F5F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Mon 16:44: (11/12) - Generate Annotated Source Code (</a:t>
            </a:r>
            <a:r>
              <a:rPr lang="en-GB" sz="900" dirty="0" err="1">
                <a:solidFill>
                  <a:srgbClr val="5F5F5F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ResourceAnnotationBuildPass</a:t>
            </a:r>
            <a:r>
              <a:rPr lang="en-GB" sz="900" dirty="0">
                <a:solidFill>
                  <a:srgbClr val="5F5F5F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)</a:t>
            </a:r>
            <a:endParaRPr sz="900" dirty="0">
              <a:latin typeface="Raleway" panose="020B0503030101060003" pitchFamily="34" charset="7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dirty="0">
                <a:solidFill>
                  <a:srgbClr val="5F5F5F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Mon 16:44: (12/12) - Generate </a:t>
            </a:r>
            <a:r>
              <a:rPr lang="en-GB" sz="900" dirty="0" err="1">
                <a:solidFill>
                  <a:srgbClr val="5F5F5F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MaxFile</a:t>
            </a:r>
            <a:r>
              <a:rPr lang="en-GB" sz="900" dirty="0">
                <a:solidFill>
                  <a:srgbClr val="5F5F5F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 (</a:t>
            </a:r>
            <a:r>
              <a:rPr lang="en-GB" sz="900" dirty="0" err="1">
                <a:solidFill>
                  <a:srgbClr val="5F5F5F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GenerateMaxFile</a:t>
            </a:r>
            <a:r>
              <a:rPr lang="en-GB" sz="900" dirty="0">
                <a:solidFill>
                  <a:srgbClr val="5F5F5F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)</a:t>
            </a:r>
            <a:endParaRPr sz="900" dirty="0">
              <a:latin typeface="Raleway" panose="020B0503030101060003" pitchFamily="34" charset="7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dirty="0">
                <a:solidFill>
                  <a:srgbClr val="5F5F5F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Mon 16:45: FINAL RESOURCE USAGE</a:t>
            </a:r>
            <a:r>
              <a:rPr lang="en-GB" sz="900" dirty="0">
                <a:latin typeface="Raleway" panose="020B0503030101060003" pitchFamily="34" charset="77"/>
              </a:rPr>
              <a:t> </a:t>
            </a:r>
            <a:r>
              <a:rPr lang="en-GB" sz="900" dirty="0">
                <a:solidFill>
                  <a:srgbClr val="5F5F5F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LUTs: 9503 / 149760 (6.35%) FFs: 12749 / 149760 (8.51%)</a:t>
            </a:r>
            <a:r>
              <a:rPr lang="en-GB" sz="900" dirty="0">
                <a:latin typeface="Raleway" panose="020B0503030101060003" pitchFamily="34" charset="77"/>
              </a:rPr>
              <a:t> </a:t>
            </a:r>
            <a:r>
              <a:rPr lang="en-GB" sz="900" dirty="0">
                <a:solidFill>
                  <a:srgbClr val="5F5F5F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BRAMs: 34 / 516 (6.59%)</a:t>
            </a:r>
            <a:endParaRPr sz="900" dirty="0">
              <a:latin typeface="Raleway" panose="020B0503030101060003" pitchFamily="34" charset="7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latin typeface="Raleway" panose="020B0503030101060003" pitchFamily="34" charset="77"/>
            </a:endParaRPr>
          </a:p>
        </p:txBody>
      </p:sp>
      <p:sp>
        <p:nvSpPr>
          <p:cNvPr id="8" name="Google Shape;2940;p142">
            <a:extLst>
              <a:ext uri="{FF2B5EF4-FFF2-40B4-BE49-F238E27FC236}">
                <a16:creationId xmlns:a16="http://schemas.microsoft.com/office/drawing/2014/main" id="{B4C09E96-5F03-6C40-B2E4-D628044B5DDB}"/>
              </a:ext>
            </a:extLst>
          </p:cNvPr>
          <p:cNvSpPr/>
          <p:nvPr/>
        </p:nvSpPr>
        <p:spPr>
          <a:xfrm>
            <a:off x="1322284" y="2794944"/>
            <a:ext cx="5412900" cy="1703400"/>
          </a:xfrm>
          <a:prstGeom prst="rect">
            <a:avLst/>
          </a:prstGeom>
          <a:noFill/>
          <a:ln w="50800" cap="flat" cmpd="sng">
            <a:solidFill>
              <a:srgbClr val="1FA2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  <a:latin typeface="Raleway" panose="020B0503030101060003" pitchFamily="34" charset="77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2941;p142">
            <a:extLst>
              <a:ext uri="{FF2B5EF4-FFF2-40B4-BE49-F238E27FC236}">
                <a16:creationId xmlns:a16="http://schemas.microsoft.com/office/drawing/2014/main" id="{BD8E8153-99BA-704E-BCEC-7DC34DCE4501}"/>
              </a:ext>
            </a:extLst>
          </p:cNvPr>
          <p:cNvSpPr txBox="1"/>
          <p:nvPr/>
        </p:nvSpPr>
        <p:spPr>
          <a:xfrm>
            <a:off x="6726833" y="1754881"/>
            <a:ext cx="27717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1FA2FF"/>
                </a:solidFill>
                <a:latin typeface="Raleway"/>
                <a:ea typeface="Raleway"/>
                <a:cs typeface="Raleway"/>
                <a:sym typeface="Raleway"/>
              </a:rPr>
              <a:t>chip vendor specific </a:t>
            </a:r>
            <a:br>
              <a:rPr lang="en-GB" dirty="0">
                <a:solidFill>
                  <a:srgbClr val="1FA2FF"/>
                </a:solidFill>
                <a:latin typeface="Raleway"/>
                <a:ea typeface="Raleway"/>
                <a:cs typeface="Raleway"/>
                <a:sym typeface="Raleway"/>
              </a:rPr>
            </a:br>
            <a:r>
              <a:rPr lang="en-GB" dirty="0">
                <a:solidFill>
                  <a:srgbClr val="1FA2FF"/>
                </a:solidFill>
                <a:latin typeface="Raleway"/>
                <a:ea typeface="Raleway"/>
                <a:cs typeface="Raleway"/>
                <a:sym typeface="Raleway"/>
              </a:rPr>
              <a:t>back-end tool flow</a:t>
            </a:r>
            <a:endParaRPr dirty="0"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1FA2FF"/>
                </a:solidFill>
                <a:latin typeface="Raleway"/>
                <a:ea typeface="Raleway"/>
                <a:cs typeface="Raleway"/>
                <a:sym typeface="Raleway"/>
              </a:rPr>
              <a:t>Abstracted by </a:t>
            </a:r>
            <a:r>
              <a:rPr lang="en-GB" dirty="0" err="1">
                <a:solidFill>
                  <a:srgbClr val="1FA2FF"/>
                </a:solidFill>
                <a:latin typeface="Raleway"/>
                <a:ea typeface="Raleway"/>
                <a:cs typeface="Raleway"/>
                <a:sym typeface="Raleway"/>
              </a:rPr>
              <a:t>MaxCompiler</a:t>
            </a:r>
            <a:endParaRPr dirty="0">
              <a:solidFill>
                <a:srgbClr val="1FA2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0" name="Google Shape;2942;p142">
            <a:extLst>
              <a:ext uri="{FF2B5EF4-FFF2-40B4-BE49-F238E27FC236}">
                <a16:creationId xmlns:a16="http://schemas.microsoft.com/office/drawing/2014/main" id="{8A183683-F442-1E46-B59C-04CFA0A02CEA}"/>
              </a:ext>
            </a:extLst>
          </p:cNvPr>
          <p:cNvSpPr/>
          <p:nvPr/>
        </p:nvSpPr>
        <p:spPr>
          <a:xfrm rot="8587443">
            <a:off x="6212503" y="2438324"/>
            <a:ext cx="567420" cy="233221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1FA2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  <a:latin typeface="Raleway" panose="020B0503030101060003" pitchFamily="34" charset="77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4940525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8"/>
          <p:cNvSpPr/>
          <p:nvPr/>
        </p:nvSpPr>
        <p:spPr>
          <a:xfrm>
            <a:off x="789884" y="515754"/>
            <a:ext cx="8203195" cy="5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500" b="1" dirty="0">
                <a:solidFill>
                  <a:srgbClr val="595959"/>
                </a:solidFill>
                <a:latin typeface="Raleway"/>
                <a:ea typeface="Raleway"/>
                <a:cs typeface="Raleway"/>
                <a:sym typeface="Raleway"/>
              </a:rPr>
              <a:t>Compilation: </a:t>
            </a:r>
            <a:r>
              <a:rPr lang="en-GB" sz="3500" dirty="0">
                <a:solidFill>
                  <a:srgbClr val="595959"/>
                </a:solidFill>
                <a:latin typeface="Raleway"/>
                <a:ea typeface="Raleway"/>
                <a:cs typeface="Raleway"/>
                <a:sym typeface="Raleway"/>
              </a:rPr>
              <a:t>On-Chip Resources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latin typeface="Raleway" panose="020B0503030101060003" pitchFamily="34" charset="77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solidFill>
                <a:srgbClr val="7F7F7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40" name="Google Shape;140;p28"/>
          <p:cNvSpPr txBox="1"/>
          <p:nvPr/>
        </p:nvSpPr>
        <p:spPr>
          <a:xfrm>
            <a:off x="8475260" y="6356354"/>
            <a:ext cx="409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rgbClr val="888888"/>
                </a:solidFill>
                <a:latin typeface="Raleway" panose="020B0503030101060003" pitchFamily="34" charset="77"/>
                <a:ea typeface="Calibri"/>
                <a:cs typeface="Calibri"/>
                <a:sym typeface="Calibri"/>
              </a:rPr>
              <a:t>98</a:t>
            </a:fld>
            <a:endParaRPr sz="1200" dirty="0">
              <a:solidFill>
                <a:srgbClr val="888888"/>
              </a:solidFill>
              <a:latin typeface="Raleway" panose="020B0503030101060003" pitchFamily="34" charset="77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39;p28">
            <a:extLst>
              <a:ext uri="{FF2B5EF4-FFF2-40B4-BE49-F238E27FC236}">
                <a16:creationId xmlns:a16="http://schemas.microsoft.com/office/drawing/2014/main" id="{07637532-9200-E742-B9DA-913AAF1A3A2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51792" y="1324000"/>
            <a:ext cx="4843233" cy="46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noAutofit/>
          </a:bodyPr>
          <a:lstStyle/>
          <a:p>
            <a:pPr marL="285750" indent="-285750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SzPts val="2220"/>
            </a:pPr>
            <a:r>
              <a:rPr lang="en-GB" sz="2400" dirty="0">
                <a:solidFill>
                  <a:schemeClr val="tx1"/>
                </a:solidFill>
                <a:latin typeface="Raleway"/>
                <a:sym typeface="Raleway"/>
              </a:rPr>
              <a:t>Different operations use different resources</a:t>
            </a:r>
          </a:p>
          <a:p>
            <a:pPr marL="285750" indent="-285750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SzPts val="2220"/>
            </a:pPr>
            <a:r>
              <a:rPr lang="en-GB" sz="2400" dirty="0">
                <a:solidFill>
                  <a:schemeClr val="tx1"/>
                </a:solidFill>
                <a:latin typeface="Raleway"/>
                <a:sym typeface="Raleway"/>
              </a:rPr>
              <a:t>Main resources</a:t>
            </a:r>
          </a:p>
          <a:p>
            <a:pPr marL="742950" lvl="1" indent="-285750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SzPts val="2220"/>
            </a:pPr>
            <a:r>
              <a:rPr lang="en-GB" sz="2000" dirty="0">
                <a:solidFill>
                  <a:schemeClr val="tx1"/>
                </a:solidFill>
                <a:latin typeface="Raleway"/>
                <a:sym typeface="Raleway"/>
              </a:rPr>
              <a:t>logic (LUTs)</a:t>
            </a:r>
          </a:p>
          <a:p>
            <a:pPr marL="742950" lvl="1" indent="-285750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SzPts val="2220"/>
            </a:pPr>
            <a:r>
              <a:rPr lang="en-GB" sz="2000" dirty="0">
                <a:solidFill>
                  <a:schemeClr val="tx1"/>
                </a:solidFill>
                <a:latin typeface="Raleway"/>
                <a:sym typeface="Raleway"/>
              </a:rPr>
              <a:t>state (Flip-flops)</a:t>
            </a:r>
          </a:p>
          <a:p>
            <a:pPr marL="742950" lvl="1" indent="-285750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SzPts val="2220"/>
            </a:pPr>
            <a:r>
              <a:rPr lang="en-GB" sz="2000" dirty="0">
                <a:solidFill>
                  <a:schemeClr val="tx1"/>
                </a:solidFill>
                <a:latin typeface="Raleway"/>
                <a:sym typeface="Raleway"/>
              </a:rPr>
              <a:t>27x18 bit multipliers (DSPs)</a:t>
            </a:r>
          </a:p>
          <a:p>
            <a:pPr marL="742950" lvl="1" indent="-285750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SzPts val="2220"/>
            </a:pPr>
            <a:r>
              <a:rPr lang="en-GB" sz="2000" dirty="0">
                <a:solidFill>
                  <a:schemeClr val="tx1"/>
                </a:solidFill>
                <a:latin typeface="Raleway"/>
                <a:sym typeface="Raleway"/>
              </a:rPr>
              <a:t>Block RAM (36Kb) + URAM(288Kb)</a:t>
            </a:r>
          </a:p>
          <a:p>
            <a:pPr marL="742950" lvl="1" indent="-285750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SzPts val="2220"/>
            </a:pPr>
            <a:r>
              <a:rPr lang="en-GB" sz="2000" dirty="0">
                <a:solidFill>
                  <a:schemeClr val="tx1"/>
                </a:solidFill>
                <a:latin typeface="Raleway"/>
                <a:sym typeface="Raleway"/>
              </a:rPr>
              <a:t>Wires and switches / Routing!</a:t>
            </a:r>
          </a:p>
          <a:p>
            <a:pPr marL="742950" lvl="1" indent="-285750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SzPts val="2220"/>
            </a:pPr>
            <a:r>
              <a:rPr lang="en-GB" sz="2000" dirty="0">
                <a:solidFill>
                  <a:schemeClr val="tx1"/>
                </a:solidFill>
                <a:latin typeface="Raleway"/>
                <a:sym typeface="Raleway"/>
              </a:rPr>
              <a:t>IO for off-chip communication</a:t>
            </a:r>
          </a:p>
        </p:txBody>
      </p:sp>
      <p:sp>
        <p:nvSpPr>
          <p:cNvPr id="12" name="Google Shape;2957;p143">
            <a:extLst>
              <a:ext uri="{FF2B5EF4-FFF2-40B4-BE49-F238E27FC236}">
                <a16:creationId xmlns:a16="http://schemas.microsoft.com/office/drawing/2014/main" id="{F3E03A62-7769-BD41-92E1-37DCEC706610}"/>
              </a:ext>
            </a:extLst>
          </p:cNvPr>
          <p:cNvSpPr/>
          <p:nvPr/>
        </p:nvSpPr>
        <p:spPr>
          <a:xfrm>
            <a:off x="5576923" y="3070306"/>
            <a:ext cx="227400" cy="170400"/>
          </a:xfrm>
          <a:prstGeom prst="rect">
            <a:avLst/>
          </a:prstGeom>
          <a:solidFill>
            <a:srgbClr val="FFCD7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  <a:latin typeface="Raleway" panose="020B0503030101060003" pitchFamily="34" charset="77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2958;p143">
            <a:extLst>
              <a:ext uri="{FF2B5EF4-FFF2-40B4-BE49-F238E27FC236}">
                <a16:creationId xmlns:a16="http://schemas.microsoft.com/office/drawing/2014/main" id="{140A0395-57C0-CF45-B795-68AF5B64C67B}"/>
              </a:ext>
            </a:extLst>
          </p:cNvPr>
          <p:cNvSpPr/>
          <p:nvPr/>
        </p:nvSpPr>
        <p:spPr>
          <a:xfrm>
            <a:off x="5576923" y="1968315"/>
            <a:ext cx="227400" cy="170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54643" y="1398"/>
                </a:ln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solidFill>
            <a:srgbClr val="FFCD7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  <a:latin typeface="Raleway" panose="020B0503030101060003" pitchFamily="34" charset="77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2959;p143">
            <a:extLst>
              <a:ext uri="{FF2B5EF4-FFF2-40B4-BE49-F238E27FC236}">
                <a16:creationId xmlns:a16="http://schemas.microsoft.com/office/drawing/2014/main" id="{759AF721-298F-FC4E-8514-05EDE7967048}"/>
              </a:ext>
            </a:extLst>
          </p:cNvPr>
          <p:cNvSpPr/>
          <p:nvPr/>
        </p:nvSpPr>
        <p:spPr>
          <a:xfrm>
            <a:off x="5576923" y="2194589"/>
            <a:ext cx="227400" cy="170400"/>
          </a:xfrm>
          <a:prstGeom prst="rect">
            <a:avLst/>
          </a:prstGeom>
          <a:solidFill>
            <a:srgbClr val="FFCD7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  <a:latin typeface="Raleway" panose="020B0503030101060003" pitchFamily="34" charset="77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2960;p143">
            <a:extLst>
              <a:ext uri="{FF2B5EF4-FFF2-40B4-BE49-F238E27FC236}">
                <a16:creationId xmlns:a16="http://schemas.microsoft.com/office/drawing/2014/main" id="{E3B65018-2E40-7E49-BB5C-0DA7128CCC9E}"/>
              </a:ext>
            </a:extLst>
          </p:cNvPr>
          <p:cNvSpPr/>
          <p:nvPr/>
        </p:nvSpPr>
        <p:spPr>
          <a:xfrm>
            <a:off x="5878622" y="1968315"/>
            <a:ext cx="227400" cy="170400"/>
          </a:xfrm>
          <a:prstGeom prst="rect">
            <a:avLst/>
          </a:prstGeom>
          <a:solidFill>
            <a:srgbClr val="FFCD7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  <a:latin typeface="Raleway" panose="020B0503030101060003" pitchFamily="34" charset="77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2961;p143">
            <a:extLst>
              <a:ext uri="{FF2B5EF4-FFF2-40B4-BE49-F238E27FC236}">
                <a16:creationId xmlns:a16="http://schemas.microsoft.com/office/drawing/2014/main" id="{ADBA776E-98FA-8641-8D50-0AF1E68D70B6}"/>
              </a:ext>
            </a:extLst>
          </p:cNvPr>
          <p:cNvSpPr/>
          <p:nvPr/>
        </p:nvSpPr>
        <p:spPr>
          <a:xfrm>
            <a:off x="5878622" y="2188713"/>
            <a:ext cx="227400" cy="170400"/>
          </a:xfrm>
          <a:prstGeom prst="rect">
            <a:avLst/>
          </a:prstGeom>
          <a:solidFill>
            <a:srgbClr val="FFCD7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  <a:latin typeface="Raleway" panose="020B0503030101060003" pitchFamily="34" charset="77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2962;p143">
            <a:extLst>
              <a:ext uri="{FF2B5EF4-FFF2-40B4-BE49-F238E27FC236}">
                <a16:creationId xmlns:a16="http://schemas.microsoft.com/office/drawing/2014/main" id="{69C43F82-2E7E-F44B-A86B-D36A319DD67B}"/>
              </a:ext>
            </a:extLst>
          </p:cNvPr>
          <p:cNvSpPr/>
          <p:nvPr/>
        </p:nvSpPr>
        <p:spPr>
          <a:xfrm>
            <a:off x="5576923" y="2409111"/>
            <a:ext cx="227400" cy="170400"/>
          </a:xfrm>
          <a:prstGeom prst="rect">
            <a:avLst/>
          </a:prstGeom>
          <a:solidFill>
            <a:srgbClr val="FFCD7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  <a:latin typeface="Raleway" panose="020B0503030101060003" pitchFamily="34" charset="77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2963;p143">
            <a:extLst>
              <a:ext uri="{FF2B5EF4-FFF2-40B4-BE49-F238E27FC236}">
                <a16:creationId xmlns:a16="http://schemas.microsoft.com/office/drawing/2014/main" id="{69761978-A521-CC4F-A292-2C733FE4D76D}"/>
              </a:ext>
            </a:extLst>
          </p:cNvPr>
          <p:cNvSpPr/>
          <p:nvPr/>
        </p:nvSpPr>
        <p:spPr>
          <a:xfrm>
            <a:off x="5576923" y="2635385"/>
            <a:ext cx="227400" cy="170400"/>
          </a:xfrm>
          <a:prstGeom prst="rect">
            <a:avLst/>
          </a:prstGeom>
          <a:solidFill>
            <a:srgbClr val="FFCD7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  <a:latin typeface="Raleway" panose="020B0503030101060003" pitchFamily="34" charset="77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2964;p143">
            <a:extLst>
              <a:ext uri="{FF2B5EF4-FFF2-40B4-BE49-F238E27FC236}">
                <a16:creationId xmlns:a16="http://schemas.microsoft.com/office/drawing/2014/main" id="{67723AD5-0C2C-E64D-AC2F-117A056BC766}"/>
              </a:ext>
            </a:extLst>
          </p:cNvPr>
          <p:cNvSpPr/>
          <p:nvPr/>
        </p:nvSpPr>
        <p:spPr>
          <a:xfrm>
            <a:off x="5878622" y="2409111"/>
            <a:ext cx="227400" cy="170400"/>
          </a:xfrm>
          <a:prstGeom prst="rect">
            <a:avLst/>
          </a:prstGeom>
          <a:solidFill>
            <a:srgbClr val="FFCD7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  <a:latin typeface="Raleway" panose="020B0503030101060003" pitchFamily="34" charset="77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2965;p143">
            <a:extLst>
              <a:ext uri="{FF2B5EF4-FFF2-40B4-BE49-F238E27FC236}">
                <a16:creationId xmlns:a16="http://schemas.microsoft.com/office/drawing/2014/main" id="{82A1CDF2-F54C-F848-92FD-B4755C26D99F}"/>
              </a:ext>
            </a:extLst>
          </p:cNvPr>
          <p:cNvSpPr/>
          <p:nvPr/>
        </p:nvSpPr>
        <p:spPr>
          <a:xfrm>
            <a:off x="5878622" y="2629509"/>
            <a:ext cx="227400" cy="170400"/>
          </a:xfrm>
          <a:prstGeom prst="rect">
            <a:avLst/>
          </a:prstGeom>
          <a:solidFill>
            <a:srgbClr val="FFCD7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  <a:latin typeface="Raleway" panose="020B0503030101060003" pitchFamily="34" charset="77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2966;p143">
            <a:extLst>
              <a:ext uri="{FF2B5EF4-FFF2-40B4-BE49-F238E27FC236}">
                <a16:creationId xmlns:a16="http://schemas.microsoft.com/office/drawing/2014/main" id="{96F7254D-4851-4348-B468-2740AE1A8B46}"/>
              </a:ext>
            </a:extLst>
          </p:cNvPr>
          <p:cNvSpPr/>
          <p:nvPr/>
        </p:nvSpPr>
        <p:spPr>
          <a:xfrm>
            <a:off x="5576923" y="2849907"/>
            <a:ext cx="227400" cy="170400"/>
          </a:xfrm>
          <a:prstGeom prst="rect">
            <a:avLst/>
          </a:prstGeom>
          <a:solidFill>
            <a:srgbClr val="FFCD7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  <a:latin typeface="Raleway" panose="020B0503030101060003" pitchFamily="34" charset="77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2967;p143">
            <a:extLst>
              <a:ext uri="{FF2B5EF4-FFF2-40B4-BE49-F238E27FC236}">
                <a16:creationId xmlns:a16="http://schemas.microsoft.com/office/drawing/2014/main" id="{8A84C425-6C5C-8340-B84B-BAB64AAF6A9E}"/>
              </a:ext>
            </a:extLst>
          </p:cNvPr>
          <p:cNvSpPr/>
          <p:nvPr/>
        </p:nvSpPr>
        <p:spPr>
          <a:xfrm>
            <a:off x="5878622" y="2849907"/>
            <a:ext cx="227400" cy="170400"/>
          </a:xfrm>
          <a:prstGeom prst="rect">
            <a:avLst/>
          </a:prstGeom>
          <a:solidFill>
            <a:srgbClr val="FFCD7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  <a:latin typeface="Raleway" panose="020B0503030101060003" pitchFamily="34" charset="77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2968;p143">
            <a:extLst>
              <a:ext uri="{FF2B5EF4-FFF2-40B4-BE49-F238E27FC236}">
                <a16:creationId xmlns:a16="http://schemas.microsoft.com/office/drawing/2014/main" id="{96DE220F-7ACA-B646-BC33-88CCA096A29E}"/>
              </a:ext>
            </a:extLst>
          </p:cNvPr>
          <p:cNvSpPr/>
          <p:nvPr/>
        </p:nvSpPr>
        <p:spPr>
          <a:xfrm>
            <a:off x="5878622" y="3070305"/>
            <a:ext cx="227400" cy="170400"/>
          </a:xfrm>
          <a:prstGeom prst="rect">
            <a:avLst/>
          </a:prstGeom>
          <a:solidFill>
            <a:srgbClr val="FFCD7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  <a:latin typeface="Raleway" panose="020B0503030101060003" pitchFamily="34" charset="77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2969;p143">
            <a:extLst>
              <a:ext uri="{FF2B5EF4-FFF2-40B4-BE49-F238E27FC236}">
                <a16:creationId xmlns:a16="http://schemas.microsoft.com/office/drawing/2014/main" id="{9E055488-BD43-C04D-BD2E-10A7DF22C564}"/>
              </a:ext>
            </a:extLst>
          </p:cNvPr>
          <p:cNvSpPr/>
          <p:nvPr/>
        </p:nvSpPr>
        <p:spPr>
          <a:xfrm>
            <a:off x="5576923" y="3290703"/>
            <a:ext cx="227400" cy="170400"/>
          </a:xfrm>
          <a:prstGeom prst="rect">
            <a:avLst/>
          </a:prstGeom>
          <a:solidFill>
            <a:srgbClr val="FFCD7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  <a:latin typeface="Raleway" panose="020B0503030101060003" pitchFamily="34" charset="77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2970;p143">
            <a:extLst>
              <a:ext uri="{FF2B5EF4-FFF2-40B4-BE49-F238E27FC236}">
                <a16:creationId xmlns:a16="http://schemas.microsoft.com/office/drawing/2014/main" id="{DE25345A-B941-3A47-9387-602FA73A4535}"/>
              </a:ext>
            </a:extLst>
          </p:cNvPr>
          <p:cNvSpPr/>
          <p:nvPr/>
        </p:nvSpPr>
        <p:spPr>
          <a:xfrm>
            <a:off x="5576923" y="3516977"/>
            <a:ext cx="227400" cy="170400"/>
          </a:xfrm>
          <a:prstGeom prst="rect">
            <a:avLst/>
          </a:prstGeom>
          <a:solidFill>
            <a:srgbClr val="FFCD7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  <a:latin typeface="Raleway" panose="020B0503030101060003" pitchFamily="34" charset="77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2971;p143">
            <a:extLst>
              <a:ext uri="{FF2B5EF4-FFF2-40B4-BE49-F238E27FC236}">
                <a16:creationId xmlns:a16="http://schemas.microsoft.com/office/drawing/2014/main" id="{47BEAB00-B4F6-5141-B1CF-FF2CF5992C37}"/>
              </a:ext>
            </a:extLst>
          </p:cNvPr>
          <p:cNvSpPr/>
          <p:nvPr/>
        </p:nvSpPr>
        <p:spPr>
          <a:xfrm>
            <a:off x="5878622" y="3290703"/>
            <a:ext cx="227400" cy="170400"/>
          </a:xfrm>
          <a:prstGeom prst="rect">
            <a:avLst/>
          </a:prstGeom>
          <a:solidFill>
            <a:srgbClr val="FFCD7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  <a:latin typeface="Raleway" panose="020B0503030101060003" pitchFamily="34" charset="77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2972;p143">
            <a:extLst>
              <a:ext uri="{FF2B5EF4-FFF2-40B4-BE49-F238E27FC236}">
                <a16:creationId xmlns:a16="http://schemas.microsoft.com/office/drawing/2014/main" id="{35C57178-AB6C-DB4B-8A35-0CD02C852CC7}"/>
              </a:ext>
            </a:extLst>
          </p:cNvPr>
          <p:cNvSpPr/>
          <p:nvPr/>
        </p:nvSpPr>
        <p:spPr>
          <a:xfrm>
            <a:off x="5878622" y="3511100"/>
            <a:ext cx="227400" cy="170400"/>
          </a:xfrm>
          <a:prstGeom prst="rect">
            <a:avLst/>
          </a:prstGeom>
          <a:solidFill>
            <a:srgbClr val="FFCD7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  <a:latin typeface="Raleway" panose="020B0503030101060003" pitchFamily="34" charset="77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2973;p143">
            <a:extLst>
              <a:ext uri="{FF2B5EF4-FFF2-40B4-BE49-F238E27FC236}">
                <a16:creationId xmlns:a16="http://schemas.microsoft.com/office/drawing/2014/main" id="{92DC6770-25BF-F945-B6BC-E1C84E5419A7}"/>
              </a:ext>
            </a:extLst>
          </p:cNvPr>
          <p:cNvSpPr/>
          <p:nvPr/>
        </p:nvSpPr>
        <p:spPr>
          <a:xfrm>
            <a:off x="5576923" y="3731499"/>
            <a:ext cx="227400" cy="170400"/>
          </a:xfrm>
          <a:prstGeom prst="rect">
            <a:avLst/>
          </a:prstGeom>
          <a:solidFill>
            <a:srgbClr val="FFCD7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  <a:latin typeface="Raleway" panose="020B0503030101060003" pitchFamily="34" charset="77"/>
              <a:ea typeface="Calibri"/>
              <a:cs typeface="Calibri"/>
              <a:sym typeface="Calibri"/>
            </a:endParaRPr>
          </a:p>
        </p:txBody>
      </p:sp>
      <p:sp>
        <p:nvSpPr>
          <p:cNvPr id="29" name="Google Shape;2974;p143">
            <a:extLst>
              <a:ext uri="{FF2B5EF4-FFF2-40B4-BE49-F238E27FC236}">
                <a16:creationId xmlns:a16="http://schemas.microsoft.com/office/drawing/2014/main" id="{FD267024-D3EF-524C-9E59-84D5CDEA5510}"/>
              </a:ext>
            </a:extLst>
          </p:cNvPr>
          <p:cNvSpPr/>
          <p:nvPr/>
        </p:nvSpPr>
        <p:spPr>
          <a:xfrm>
            <a:off x="5576923" y="3957773"/>
            <a:ext cx="227400" cy="170400"/>
          </a:xfrm>
          <a:prstGeom prst="rect">
            <a:avLst/>
          </a:prstGeom>
          <a:solidFill>
            <a:srgbClr val="FFCD7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  <a:latin typeface="Raleway" panose="020B0503030101060003" pitchFamily="34" charset="77"/>
              <a:ea typeface="Calibri"/>
              <a:cs typeface="Calibri"/>
              <a:sym typeface="Calibri"/>
            </a:endParaRPr>
          </a:p>
        </p:txBody>
      </p:sp>
      <p:sp>
        <p:nvSpPr>
          <p:cNvPr id="30" name="Google Shape;2975;p143">
            <a:extLst>
              <a:ext uri="{FF2B5EF4-FFF2-40B4-BE49-F238E27FC236}">
                <a16:creationId xmlns:a16="http://schemas.microsoft.com/office/drawing/2014/main" id="{6680633F-AD8E-0841-839E-E2AC6B5C9AEF}"/>
              </a:ext>
            </a:extLst>
          </p:cNvPr>
          <p:cNvSpPr/>
          <p:nvPr/>
        </p:nvSpPr>
        <p:spPr>
          <a:xfrm>
            <a:off x="5878622" y="3731499"/>
            <a:ext cx="227400" cy="170400"/>
          </a:xfrm>
          <a:prstGeom prst="rect">
            <a:avLst/>
          </a:prstGeom>
          <a:solidFill>
            <a:srgbClr val="FFCD7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  <a:latin typeface="Raleway" panose="020B0503030101060003" pitchFamily="34" charset="77"/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2976;p143">
            <a:extLst>
              <a:ext uri="{FF2B5EF4-FFF2-40B4-BE49-F238E27FC236}">
                <a16:creationId xmlns:a16="http://schemas.microsoft.com/office/drawing/2014/main" id="{1B7849BF-BB6B-0B49-82B3-138D02A03CFC}"/>
              </a:ext>
            </a:extLst>
          </p:cNvPr>
          <p:cNvSpPr/>
          <p:nvPr/>
        </p:nvSpPr>
        <p:spPr>
          <a:xfrm>
            <a:off x="5878622" y="3951896"/>
            <a:ext cx="227400" cy="170400"/>
          </a:xfrm>
          <a:prstGeom prst="rect">
            <a:avLst/>
          </a:prstGeom>
          <a:solidFill>
            <a:srgbClr val="FFCD7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  <a:latin typeface="Raleway" panose="020B0503030101060003" pitchFamily="34" charset="77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2977;p143">
            <a:extLst>
              <a:ext uri="{FF2B5EF4-FFF2-40B4-BE49-F238E27FC236}">
                <a16:creationId xmlns:a16="http://schemas.microsoft.com/office/drawing/2014/main" id="{5B8F325E-2C71-A04C-A461-7BBF4BB554D4}"/>
              </a:ext>
            </a:extLst>
          </p:cNvPr>
          <p:cNvSpPr/>
          <p:nvPr/>
        </p:nvSpPr>
        <p:spPr>
          <a:xfrm>
            <a:off x="5576923" y="4172294"/>
            <a:ext cx="227400" cy="170400"/>
          </a:xfrm>
          <a:prstGeom prst="rect">
            <a:avLst/>
          </a:prstGeom>
          <a:solidFill>
            <a:srgbClr val="FFCD7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  <a:latin typeface="Raleway" panose="020B0503030101060003" pitchFamily="34" charset="77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2978;p143">
            <a:extLst>
              <a:ext uri="{FF2B5EF4-FFF2-40B4-BE49-F238E27FC236}">
                <a16:creationId xmlns:a16="http://schemas.microsoft.com/office/drawing/2014/main" id="{1693B616-4E22-7C4C-AAA6-30689381ED46}"/>
              </a:ext>
            </a:extLst>
          </p:cNvPr>
          <p:cNvSpPr/>
          <p:nvPr/>
        </p:nvSpPr>
        <p:spPr>
          <a:xfrm>
            <a:off x="5878622" y="4172294"/>
            <a:ext cx="227400" cy="170400"/>
          </a:xfrm>
          <a:prstGeom prst="rect">
            <a:avLst/>
          </a:prstGeom>
          <a:solidFill>
            <a:srgbClr val="FFCD7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  <a:latin typeface="Raleway" panose="020B0503030101060003" pitchFamily="34" charset="77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2979;p143">
            <a:extLst>
              <a:ext uri="{FF2B5EF4-FFF2-40B4-BE49-F238E27FC236}">
                <a16:creationId xmlns:a16="http://schemas.microsoft.com/office/drawing/2014/main" id="{7DFDFB8F-F3E8-2541-9F7E-DD01C2A0B56A}"/>
              </a:ext>
            </a:extLst>
          </p:cNvPr>
          <p:cNvSpPr/>
          <p:nvPr/>
        </p:nvSpPr>
        <p:spPr>
          <a:xfrm>
            <a:off x="6164649" y="1968315"/>
            <a:ext cx="227400" cy="837300"/>
          </a:xfrm>
          <a:prstGeom prst="rect">
            <a:avLst/>
          </a:prstGeom>
          <a:solidFill>
            <a:srgbClr val="C95EA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  <a:latin typeface="Raleway" panose="020B0503030101060003" pitchFamily="34" charset="77"/>
              <a:ea typeface="Calibri"/>
              <a:cs typeface="Calibri"/>
              <a:sym typeface="Calibri"/>
            </a:endParaRPr>
          </a:p>
        </p:txBody>
      </p:sp>
      <p:sp>
        <p:nvSpPr>
          <p:cNvPr id="35" name="Google Shape;2980;p143">
            <a:extLst>
              <a:ext uri="{FF2B5EF4-FFF2-40B4-BE49-F238E27FC236}">
                <a16:creationId xmlns:a16="http://schemas.microsoft.com/office/drawing/2014/main" id="{32BE6C29-8D2C-6F46-B614-C0B2A916CD49}"/>
              </a:ext>
            </a:extLst>
          </p:cNvPr>
          <p:cNvSpPr/>
          <p:nvPr/>
        </p:nvSpPr>
        <p:spPr>
          <a:xfrm>
            <a:off x="6164649" y="2849907"/>
            <a:ext cx="227400" cy="837300"/>
          </a:xfrm>
          <a:prstGeom prst="rect">
            <a:avLst/>
          </a:prstGeom>
          <a:solidFill>
            <a:srgbClr val="C95EA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  <a:latin typeface="Raleway" panose="020B0503030101060003" pitchFamily="34" charset="77"/>
              <a:ea typeface="Calibri"/>
              <a:cs typeface="Calibri"/>
              <a:sym typeface="Calibri"/>
            </a:endParaRPr>
          </a:p>
        </p:txBody>
      </p:sp>
      <p:sp>
        <p:nvSpPr>
          <p:cNvPr id="36" name="Google Shape;2981;p143">
            <a:extLst>
              <a:ext uri="{FF2B5EF4-FFF2-40B4-BE49-F238E27FC236}">
                <a16:creationId xmlns:a16="http://schemas.microsoft.com/office/drawing/2014/main" id="{6C3D525F-3633-5D45-9368-A3550606DA22}"/>
              </a:ext>
            </a:extLst>
          </p:cNvPr>
          <p:cNvSpPr/>
          <p:nvPr/>
        </p:nvSpPr>
        <p:spPr>
          <a:xfrm>
            <a:off x="5576923" y="4398569"/>
            <a:ext cx="227400" cy="170400"/>
          </a:xfrm>
          <a:prstGeom prst="rect">
            <a:avLst/>
          </a:prstGeom>
          <a:solidFill>
            <a:srgbClr val="FFCD7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  <a:latin typeface="Raleway" panose="020B0503030101060003" pitchFamily="34" charset="77"/>
              <a:ea typeface="Calibri"/>
              <a:cs typeface="Calibri"/>
              <a:sym typeface="Calibri"/>
            </a:endParaRPr>
          </a:p>
        </p:txBody>
      </p:sp>
      <p:sp>
        <p:nvSpPr>
          <p:cNvPr id="37" name="Google Shape;2982;p143">
            <a:extLst>
              <a:ext uri="{FF2B5EF4-FFF2-40B4-BE49-F238E27FC236}">
                <a16:creationId xmlns:a16="http://schemas.microsoft.com/office/drawing/2014/main" id="{7B94E414-8027-8744-9D5F-76CB3F249A41}"/>
              </a:ext>
            </a:extLst>
          </p:cNvPr>
          <p:cNvSpPr/>
          <p:nvPr/>
        </p:nvSpPr>
        <p:spPr>
          <a:xfrm>
            <a:off x="5878622" y="4398569"/>
            <a:ext cx="227400" cy="170400"/>
          </a:xfrm>
          <a:prstGeom prst="rect">
            <a:avLst/>
          </a:prstGeom>
          <a:solidFill>
            <a:srgbClr val="FFCD7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  <a:latin typeface="Raleway" panose="020B0503030101060003" pitchFamily="34" charset="77"/>
              <a:ea typeface="Calibri"/>
              <a:cs typeface="Calibri"/>
              <a:sym typeface="Calibri"/>
            </a:endParaRPr>
          </a:p>
        </p:txBody>
      </p:sp>
      <p:sp>
        <p:nvSpPr>
          <p:cNvPr id="38" name="Google Shape;2983;p143">
            <a:extLst>
              <a:ext uri="{FF2B5EF4-FFF2-40B4-BE49-F238E27FC236}">
                <a16:creationId xmlns:a16="http://schemas.microsoft.com/office/drawing/2014/main" id="{88F769A0-0587-C34C-8474-7416806CDC4E}"/>
              </a:ext>
            </a:extLst>
          </p:cNvPr>
          <p:cNvSpPr/>
          <p:nvPr/>
        </p:nvSpPr>
        <p:spPr>
          <a:xfrm>
            <a:off x="6164649" y="3731499"/>
            <a:ext cx="227400" cy="837300"/>
          </a:xfrm>
          <a:prstGeom prst="rect">
            <a:avLst/>
          </a:prstGeom>
          <a:solidFill>
            <a:srgbClr val="C95EA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  <a:latin typeface="Raleway" panose="020B0503030101060003" pitchFamily="34" charset="77"/>
              <a:ea typeface="Calibri"/>
              <a:cs typeface="Calibri"/>
              <a:sym typeface="Calibri"/>
            </a:endParaRPr>
          </a:p>
        </p:txBody>
      </p:sp>
      <p:sp>
        <p:nvSpPr>
          <p:cNvPr id="39" name="Google Shape;2984;p143">
            <a:extLst>
              <a:ext uri="{FF2B5EF4-FFF2-40B4-BE49-F238E27FC236}">
                <a16:creationId xmlns:a16="http://schemas.microsoft.com/office/drawing/2014/main" id="{45B9F71F-CA6F-6E4A-B070-E8CEF79FAE23}"/>
              </a:ext>
            </a:extLst>
          </p:cNvPr>
          <p:cNvSpPr/>
          <p:nvPr/>
        </p:nvSpPr>
        <p:spPr>
          <a:xfrm>
            <a:off x="6466348" y="1968315"/>
            <a:ext cx="227400" cy="837300"/>
          </a:xfrm>
          <a:prstGeom prst="rect">
            <a:avLst/>
          </a:prstGeom>
          <a:solidFill>
            <a:schemeClr val="accent3"/>
          </a:solidFill>
          <a:ln>
            <a:noFill/>
          </a:ln>
          <a:effectLst>
            <a:outerShdw sx="1000" sy="1000" rotWithShape="0">
              <a:srgbClr val="000000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  <a:latin typeface="Raleway" panose="020B0503030101060003" pitchFamily="34" charset="77"/>
              <a:ea typeface="Calibri"/>
              <a:cs typeface="Calibri"/>
              <a:sym typeface="Calibri"/>
            </a:endParaRPr>
          </a:p>
        </p:txBody>
      </p:sp>
      <p:sp>
        <p:nvSpPr>
          <p:cNvPr id="40" name="Google Shape;2985;p143">
            <a:extLst>
              <a:ext uri="{FF2B5EF4-FFF2-40B4-BE49-F238E27FC236}">
                <a16:creationId xmlns:a16="http://schemas.microsoft.com/office/drawing/2014/main" id="{3237E8D3-4E4E-2247-9678-63CF8D8E1B25}"/>
              </a:ext>
            </a:extLst>
          </p:cNvPr>
          <p:cNvSpPr/>
          <p:nvPr/>
        </p:nvSpPr>
        <p:spPr>
          <a:xfrm>
            <a:off x="6458512" y="2849907"/>
            <a:ext cx="227400" cy="837300"/>
          </a:xfrm>
          <a:prstGeom prst="rect">
            <a:avLst/>
          </a:prstGeom>
          <a:solidFill>
            <a:schemeClr val="accent3"/>
          </a:solidFill>
          <a:ln>
            <a:noFill/>
          </a:ln>
          <a:effectLst>
            <a:outerShdw sx="1000" sy="1000" rotWithShape="0">
              <a:srgbClr val="000000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  <a:latin typeface="Raleway" panose="020B0503030101060003" pitchFamily="34" charset="77"/>
              <a:ea typeface="Calibri"/>
              <a:cs typeface="Calibri"/>
              <a:sym typeface="Calibri"/>
            </a:endParaRPr>
          </a:p>
        </p:txBody>
      </p:sp>
      <p:sp>
        <p:nvSpPr>
          <p:cNvPr id="41" name="Google Shape;2986;p143">
            <a:extLst>
              <a:ext uri="{FF2B5EF4-FFF2-40B4-BE49-F238E27FC236}">
                <a16:creationId xmlns:a16="http://schemas.microsoft.com/office/drawing/2014/main" id="{6B4DA239-51B4-274B-800C-048F5C77B4CA}"/>
              </a:ext>
            </a:extLst>
          </p:cNvPr>
          <p:cNvSpPr/>
          <p:nvPr/>
        </p:nvSpPr>
        <p:spPr>
          <a:xfrm>
            <a:off x="6458512" y="3731499"/>
            <a:ext cx="227400" cy="837300"/>
          </a:xfrm>
          <a:prstGeom prst="rect">
            <a:avLst/>
          </a:prstGeom>
          <a:solidFill>
            <a:schemeClr val="accent3"/>
          </a:solidFill>
          <a:ln>
            <a:noFill/>
          </a:ln>
          <a:effectLst>
            <a:outerShdw sx="1000" sy="1000" rotWithShape="0">
              <a:srgbClr val="000000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  <a:latin typeface="Raleway" panose="020B0503030101060003" pitchFamily="34" charset="77"/>
              <a:ea typeface="Calibri"/>
              <a:cs typeface="Calibri"/>
              <a:sym typeface="Calibri"/>
            </a:endParaRPr>
          </a:p>
        </p:txBody>
      </p:sp>
      <p:sp>
        <p:nvSpPr>
          <p:cNvPr id="42" name="Google Shape;2987;p143">
            <a:extLst>
              <a:ext uri="{FF2B5EF4-FFF2-40B4-BE49-F238E27FC236}">
                <a16:creationId xmlns:a16="http://schemas.microsoft.com/office/drawing/2014/main" id="{589987C0-61A7-AD4E-8E70-D21E33FFDA9F}"/>
              </a:ext>
            </a:extLst>
          </p:cNvPr>
          <p:cNvSpPr/>
          <p:nvPr/>
        </p:nvSpPr>
        <p:spPr>
          <a:xfrm>
            <a:off x="7340102" y="1968315"/>
            <a:ext cx="227400" cy="837300"/>
          </a:xfrm>
          <a:prstGeom prst="rect">
            <a:avLst/>
          </a:prstGeom>
          <a:solidFill>
            <a:srgbClr val="C95EA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  <a:latin typeface="Raleway" panose="020B0503030101060003" pitchFamily="34" charset="77"/>
              <a:ea typeface="Calibri"/>
              <a:cs typeface="Calibri"/>
              <a:sym typeface="Calibri"/>
            </a:endParaRPr>
          </a:p>
        </p:txBody>
      </p:sp>
      <p:sp>
        <p:nvSpPr>
          <p:cNvPr id="43" name="Google Shape;2988;p143">
            <a:extLst>
              <a:ext uri="{FF2B5EF4-FFF2-40B4-BE49-F238E27FC236}">
                <a16:creationId xmlns:a16="http://schemas.microsoft.com/office/drawing/2014/main" id="{E385D416-D6E8-BC44-8EC6-EA53F11F6609}"/>
              </a:ext>
            </a:extLst>
          </p:cNvPr>
          <p:cNvSpPr/>
          <p:nvPr/>
        </p:nvSpPr>
        <p:spPr>
          <a:xfrm>
            <a:off x="7340102" y="2849907"/>
            <a:ext cx="227400" cy="837300"/>
          </a:xfrm>
          <a:prstGeom prst="rect">
            <a:avLst/>
          </a:prstGeom>
          <a:solidFill>
            <a:srgbClr val="C95EA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  <a:latin typeface="Raleway" panose="020B0503030101060003" pitchFamily="34" charset="77"/>
              <a:ea typeface="Calibri"/>
              <a:cs typeface="Calibri"/>
              <a:sym typeface="Calibri"/>
            </a:endParaRPr>
          </a:p>
        </p:txBody>
      </p:sp>
      <p:sp>
        <p:nvSpPr>
          <p:cNvPr id="44" name="Google Shape;2989;p143">
            <a:extLst>
              <a:ext uri="{FF2B5EF4-FFF2-40B4-BE49-F238E27FC236}">
                <a16:creationId xmlns:a16="http://schemas.microsoft.com/office/drawing/2014/main" id="{8D48272B-9E8D-4443-B32C-C65BF474FB67}"/>
              </a:ext>
            </a:extLst>
          </p:cNvPr>
          <p:cNvSpPr/>
          <p:nvPr/>
        </p:nvSpPr>
        <p:spPr>
          <a:xfrm>
            <a:off x="7340102" y="3731499"/>
            <a:ext cx="227400" cy="837300"/>
          </a:xfrm>
          <a:prstGeom prst="rect">
            <a:avLst/>
          </a:prstGeom>
          <a:solidFill>
            <a:srgbClr val="C95EA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  <a:latin typeface="Raleway" panose="020B0503030101060003" pitchFamily="34" charset="77"/>
              <a:ea typeface="Calibri"/>
              <a:cs typeface="Calibri"/>
              <a:sym typeface="Calibri"/>
            </a:endParaRPr>
          </a:p>
        </p:txBody>
      </p:sp>
      <p:sp>
        <p:nvSpPr>
          <p:cNvPr id="45" name="Google Shape;2990;p143">
            <a:extLst>
              <a:ext uri="{FF2B5EF4-FFF2-40B4-BE49-F238E27FC236}">
                <a16:creationId xmlns:a16="http://schemas.microsoft.com/office/drawing/2014/main" id="{3E2C87EF-105C-F240-A702-73C87E2C2AC1}"/>
              </a:ext>
            </a:extLst>
          </p:cNvPr>
          <p:cNvSpPr/>
          <p:nvPr/>
        </p:nvSpPr>
        <p:spPr>
          <a:xfrm>
            <a:off x="7641800" y="1968315"/>
            <a:ext cx="227400" cy="837300"/>
          </a:xfrm>
          <a:prstGeom prst="rect">
            <a:avLst/>
          </a:prstGeom>
          <a:solidFill>
            <a:schemeClr val="accent3"/>
          </a:solidFill>
          <a:ln>
            <a:noFill/>
          </a:ln>
          <a:effectLst>
            <a:outerShdw sx="1000" sy="1000" rotWithShape="0">
              <a:srgbClr val="000000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  <a:latin typeface="Raleway" panose="020B0503030101060003" pitchFamily="34" charset="77"/>
              <a:ea typeface="Calibri"/>
              <a:cs typeface="Calibri"/>
              <a:sym typeface="Calibri"/>
            </a:endParaRPr>
          </a:p>
        </p:txBody>
      </p:sp>
      <p:sp>
        <p:nvSpPr>
          <p:cNvPr id="46" name="Google Shape;2991;p143">
            <a:extLst>
              <a:ext uri="{FF2B5EF4-FFF2-40B4-BE49-F238E27FC236}">
                <a16:creationId xmlns:a16="http://schemas.microsoft.com/office/drawing/2014/main" id="{F910B9BF-12CC-D54E-A2BC-47351F51C9F8}"/>
              </a:ext>
            </a:extLst>
          </p:cNvPr>
          <p:cNvSpPr/>
          <p:nvPr/>
        </p:nvSpPr>
        <p:spPr>
          <a:xfrm>
            <a:off x="7633965" y="2849907"/>
            <a:ext cx="227400" cy="837300"/>
          </a:xfrm>
          <a:prstGeom prst="rect">
            <a:avLst/>
          </a:prstGeom>
          <a:solidFill>
            <a:schemeClr val="accent3"/>
          </a:solidFill>
          <a:ln>
            <a:noFill/>
          </a:ln>
          <a:effectLst>
            <a:outerShdw sx="1000" sy="1000" rotWithShape="0">
              <a:srgbClr val="000000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  <a:latin typeface="Raleway" panose="020B0503030101060003" pitchFamily="34" charset="77"/>
              <a:ea typeface="Calibri"/>
              <a:cs typeface="Calibri"/>
              <a:sym typeface="Calibri"/>
            </a:endParaRPr>
          </a:p>
        </p:txBody>
      </p:sp>
      <p:sp>
        <p:nvSpPr>
          <p:cNvPr id="47" name="Google Shape;2992;p143">
            <a:extLst>
              <a:ext uri="{FF2B5EF4-FFF2-40B4-BE49-F238E27FC236}">
                <a16:creationId xmlns:a16="http://schemas.microsoft.com/office/drawing/2014/main" id="{7BDE5211-BF85-EB43-A794-D84A6A09559D}"/>
              </a:ext>
            </a:extLst>
          </p:cNvPr>
          <p:cNvSpPr/>
          <p:nvPr/>
        </p:nvSpPr>
        <p:spPr>
          <a:xfrm>
            <a:off x="7633965" y="3731499"/>
            <a:ext cx="227400" cy="837300"/>
          </a:xfrm>
          <a:prstGeom prst="rect">
            <a:avLst/>
          </a:prstGeom>
          <a:solidFill>
            <a:schemeClr val="accent3"/>
          </a:solidFill>
          <a:ln>
            <a:noFill/>
          </a:ln>
          <a:effectLst>
            <a:outerShdw sx="1000" sy="1000" rotWithShape="0">
              <a:srgbClr val="000000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  <a:latin typeface="Raleway" panose="020B0503030101060003" pitchFamily="34" charset="77"/>
              <a:ea typeface="Calibri"/>
              <a:cs typeface="Calibri"/>
              <a:sym typeface="Calibri"/>
            </a:endParaRPr>
          </a:p>
        </p:txBody>
      </p:sp>
      <p:cxnSp>
        <p:nvCxnSpPr>
          <p:cNvPr id="48" name="Google Shape;2993;p143">
            <a:extLst>
              <a:ext uri="{FF2B5EF4-FFF2-40B4-BE49-F238E27FC236}">
                <a16:creationId xmlns:a16="http://schemas.microsoft.com/office/drawing/2014/main" id="{673313BF-1F76-B640-BD26-6395BC421403}"/>
              </a:ext>
            </a:extLst>
          </p:cNvPr>
          <p:cNvCxnSpPr/>
          <p:nvPr/>
        </p:nvCxnSpPr>
        <p:spPr>
          <a:xfrm>
            <a:off x="5459378" y="1924235"/>
            <a:ext cx="3173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9" name="Google Shape;2994;p143">
            <a:extLst>
              <a:ext uri="{FF2B5EF4-FFF2-40B4-BE49-F238E27FC236}">
                <a16:creationId xmlns:a16="http://schemas.microsoft.com/office/drawing/2014/main" id="{DA41E5FF-F6A5-E141-87ED-EFDC67684237}"/>
              </a:ext>
            </a:extLst>
          </p:cNvPr>
          <p:cNvCxnSpPr/>
          <p:nvPr/>
        </p:nvCxnSpPr>
        <p:spPr>
          <a:xfrm rot="5400000">
            <a:off x="5407928" y="1916885"/>
            <a:ext cx="44100" cy="58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0" name="Google Shape;2995;p143">
            <a:extLst>
              <a:ext uri="{FF2B5EF4-FFF2-40B4-BE49-F238E27FC236}">
                <a16:creationId xmlns:a16="http://schemas.microsoft.com/office/drawing/2014/main" id="{1C87495E-F417-7D47-AA12-431D7E1DAC78}"/>
              </a:ext>
            </a:extLst>
          </p:cNvPr>
          <p:cNvCxnSpPr/>
          <p:nvPr/>
        </p:nvCxnSpPr>
        <p:spPr>
          <a:xfrm rot="-5400000" flipH="1">
            <a:off x="5407955" y="1960965"/>
            <a:ext cx="44100" cy="58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1" name="Google Shape;2996;p143">
            <a:extLst>
              <a:ext uri="{FF2B5EF4-FFF2-40B4-BE49-F238E27FC236}">
                <a16:creationId xmlns:a16="http://schemas.microsoft.com/office/drawing/2014/main" id="{A56D4D2F-FFA7-F94D-9345-97F227A3B172}"/>
              </a:ext>
            </a:extLst>
          </p:cNvPr>
          <p:cNvCxnSpPr/>
          <p:nvPr/>
        </p:nvCxnSpPr>
        <p:spPr>
          <a:xfrm rot="5400000">
            <a:off x="5407928" y="2005045"/>
            <a:ext cx="44100" cy="58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2" name="Google Shape;2997;p143">
            <a:extLst>
              <a:ext uri="{FF2B5EF4-FFF2-40B4-BE49-F238E27FC236}">
                <a16:creationId xmlns:a16="http://schemas.microsoft.com/office/drawing/2014/main" id="{3063E7CF-FE98-6E47-9B97-AB029E7DD4E1}"/>
              </a:ext>
            </a:extLst>
          </p:cNvPr>
          <p:cNvCxnSpPr/>
          <p:nvPr/>
        </p:nvCxnSpPr>
        <p:spPr>
          <a:xfrm rot="-5400000" flipH="1">
            <a:off x="5407955" y="2049124"/>
            <a:ext cx="44100" cy="58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3" name="Google Shape;2998;p143">
            <a:extLst>
              <a:ext uri="{FF2B5EF4-FFF2-40B4-BE49-F238E27FC236}">
                <a16:creationId xmlns:a16="http://schemas.microsoft.com/office/drawing/2014/main" id="{DB288202-8153-2B4E-BD46-1FEDFC38AB8C}"/>
              </a:ext>
            </a:extLst>
          </p:cNvPr>
          <p:cNvCxnSpPr/>
          <p:nvPr/>
        </p:nvCxnSpPr>
        <p:spPr>
          <a:xfrm rot="5400000">
            <a:off x="5407928" y="2093204"/>
            <a:ext cx="44100" cy="58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4" name="Google Shape;2999;p143">
            <a:extLst>
              <a:ext uri="{FF2B5EF4-FFF2-40B4-BE49-F238E27FC236}">
                <a16:creationId xmlns:a16="http://schemas.microsoft.com/office/drawing/2014/main" id="{29AFFDBE-E734-9942-BA2C-E5DD9ED3C07F}"/>
              </a:ext>
            </a:extLst>
          </p:cNvPr>
          <p:cNvCxnSpPr/>
          <p:nvPr/>
        </p:nvCxnSpPr>
        <p:spPr>
          <a:xfrm rot="-5400000" flipH="1">
            <a:off x="5407955" y="2137283"/>
            <a:ext cx="44100" cy="58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5" name="Google Shape;3000;p143">
            <a:extLst>
              <a:ext uri="{FF2B5EF4-FFF2-40B4-BE49-F238E27FC236}">
                <a16:creationId xmlns:a16="http://schemas.microsoft.com/office/drawing/2014/main" id="{8A63969C-A7AC-4F4A-BC3C-371A723D938B}"/>
              </a:ext>
            </a:extLst>
          </p:cNvPr>
          <p:cNvCxnSpPr/>
          <p:nvPr/>
        </p:nvCxnSpPr>
        <p:spPr>
          <a:xfrm rot="5400000">
            <a:off x="5407927" y="2181363"/>
            <a:ext cx="44100" cy="58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6" name="Google Shape;3001;p143">
            <a:extLst>
              <a:ext uri="{FF2B5EF4-FFF2-40B4-BE49-F238E27FC236}">
                <a16:creationId xmlns:a16="http://schemas.microsoft.com/office/drawing/2014/main" id="{F83F7620-1810-7643-8452-592D54694C77}"/>
              </a:ext>
            </a:extLst>
          </p:cNvPr>
          <p:cNvCxnSpPr/>
          <p:nvPr/>
        </p:nvCxnSpPr>
        <p:spPr>
          <a:xfrm rot="-5400000" flipH="1">
            <a:off x="5407955" y="2225442"/>
            <a:ext cx="44100" cy="58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7" name="Google Shape;3002;p143">
            <a:extLst>
              <a:ext uri="{FF2B5EF4-FFF2-40B4-BE49-F238E27FC236}">
                <a16:creationId xmlns:a16="http://schemas.microsoft.com/office/drawing/2014/main" id="{545288E7-F430-AC4C-983D-FCD0C26FA815}"/>
              </a:ext>
            </a:extLst>
          </p:cNvPr>
          <p:cNvCxnSpPr/>
          <p:nvPr/>
        </p:nvCxnSpPr>
        <p:spPr>
          <a:xfrm rot="5400000">
            <a:off x="5407927" y="2269522"/>
            <a:ext cx="44100" cy="58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8" name="Google Shape;3003;p143">
            <a:extLst>
              <a:ext uri="{FF2B5EF4-FFF2-40B4-BE49-F238E27FC236}">
                <a16:creationId xmlns:a16="http://schemas.microsoft.com/office/drawing/2014/main" id="{9581F20A-76A3-C24A-965F-D6C17C993F21}"/>
              </a:ext>
            </a:extLst>
          </p:cNvPr>
          <p:cNvCxnSpPr/>
          <p:nvPr/>
        </p:nvCxnSpPr>
        <p:spPr>
          <a:xfrm rot="-5400000" flipH="1">
            <a:off x="5407955" y="2313602"/>
            <a:ext cx="44100" cy="58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9" name="Google Shape;3004;p143">
            <a:extLst>
              <a:ext uri="{FF2B5EF4-FFF2-40B4-BE49-F238E27FC236}">
                <a16:creationId xmlns:a16="http://schemas.microsoft.com/office/drawing/2014/main" id="{B2397DDE-DC0D-6E4B-BEE9-848B811FF1D5}"/>
              </a:ext>
            </a:extLst>
          </p:cNvPr>
          <p:cNvCxnSpPr/>
          <p:nvPr/>
        </p:nvCxnSpPr>
        <p:spPr>
          <a:xfrm rot="5400000">
            <a:off x="5407927" y="2357681"/>
            <a:ext cx="44100" cy="58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0" name="Google Shape;3005;p143">
            <a:extLst>
              <a:ext uri="{FF2B5EF4-FFF2-40B4-BE49-F238E27FC236}">
                <a16:creationId xmlns:a16="http://schemas.microsoft.com/office/drawing/2014/main" id="{AD374563-9B5A-5F4A-A93D-9A08AF5D78DD}"/>
              </a:ext>
            </a:extLst>
          </p:cNvPr>
          <p:cNvCxnSpPr/>
          <p:nvPr/>
        </p:nvCxnSpPr>
        <p:spPr>
          <a:xfrm rot="-5400000" flipH="1">
            <a:off x="5407955" y="2401761"/>
            <a:ext cx="44100" cy="58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1" name="Google Shape;3006;p143">
            <a:extLst>
              <a:ext uri="{FF2B5EF4-FFF2-40B4-BE49-F238E27FC236}">
                <a16:creationId xmlns:a16="http://schemas.microsoft.com/office/drawing/2014/main" id="{4A2B9B71-909A-DC49-8611-FF3E0AD82282}"/>
              </a:ext>
            </a:extLst>
          </p:cNvPr>
          <p:cNvCxnSpPr/>
          <p:nvPr/>
        </p:nvCxnSpPr>
        <p:spPr>
          <a:xfrm rot="5400000">
            <a:off x="5407927" y="2445840"/>
            <a:ext cx="44100" cy="58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2" name="Google Shape;3007;p143">
            <a:extLst>
              <a:ext uri="{FF2B5EF4-FFF2-40B4-BE49-F238E27FC236}">
                <a16:creationId xmlns:a16="http://schemas.microsoft.com/office/drawing/2014/main" id="{A3AD9F4C-EE0B-5143-8D92-EEB2E9F5A1D1}"/>
              </a:ext>
            </a:extLst>
          </p:cNvPr>
          <p:cNvCxnSpPr/>
          <p:nvPr/>
        </p:nvCxnSpPr>
        <p:spPr>
          <a:xfrm rot="-5400000" flipH="1">
            <a:off x="5407956" y="2489920"/>
            <a:ext cx="44100" cy="58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3" name="Google Shape;3008;p143">
            <a:extLst>
              <a:ext uri="{FF2B5EF4-FFF2-40B4-BE49-F238E27FC236}">
                <a16:creationId xmlns:a16="http://schemas.microsoft.com/office/drawing/2014/main" id="{60411C5F-4037-A145-BAA6-77A8734FBAF1}"/>
              </a:ext>
            </a:extLst>
          </p:cNvPr>
          <p:cNvCxnSpPr/>
          <p:nvPr/>
        </p:nvCxnSpPr>
        <p:spPr>
          <a:xfrm rot="5400000">
            <a:off x="5407929" y="2534000"/>
            <a:ext cx="44100" cy="58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4" name="Google Shape;3009;p143">
            <a:extLst>
              <a:ext uri="{FF2B5EF4-FFF2-40B4-BE49-F238E27FC236}">
                <a16:creationId xmlns:a16="http://schemas.microsoft.com/office/drawing/2014/main" id="{0074A3E7-AC58-5340-9974-803B7B896171}"/>
              </a:ext>
            </a:extLst>
          </p:cNvPr>
          <p:cNvCxnSpPr/>
          <p:nvPr/>
        </p:nvCxnSpPr>
        <p:spPr>
          <a:xfrm rot="-5400000" flipH="1">
            <a:off x="5407956" y="2578079"/>
            <a:ext cx="44100" cy="58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5" name="Google Shape;3010;p143">
            <a:extLst>
              <a:ext uri="{FF2B5EF4-FFF2-40B4-BE49-F238E27FC236}">
                <a16:creationId xmlns:a16="http://schemas.microsoft.com/office/drawing/2014/main" id="{CE3EF9BA-6F84-EB4F-BA98-FCCA18113483}"/>
              </a:ext>
            </a:extLst>
          </p:cNvPr>
          <p:cNvCxnSpPr/>
          <p:nvPr/>
        </p:nvCxnSpPr>
        <p:spPr>
          <a:xfrm rot="5400000">
            <a:off x="5407929" y="2622159"/>
            <a:ext cx="44100" cy="58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6" name="Google Shape;3011;p143">
            <a:extLst>
              <a:ext uri="{FF2B5EF4-FFF2-40B4-BE49-F238E27FC236}">
                <a16:creationId xmlns:a16="http://schemas.microsoft.com/office/drawing/2014/main" id="{02FA4C23-27B3-A749-A087-AC8CC3CF440A}"/>
              </a:ext>
            </a:extLst>
          </p:cNvPr>
          <p:cNvCxnSpPr/>
          <p:nvPr/>
        </p:nvCxnSpPr>
        <p:spPr>
          <a:xfrm rot="-5400000" flipH="1">
            <a:off x="5407956" y="2666238"/>
            <a:ext cx="44100" cy="58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7" name="Google Shape;3012;p143">
            <a:extLst>
              <a:ext uri="{FF2B5EF4-FFF2-40B4-BE49-F238E27FC236}">
                <a16:creationId xmlns:a16="http://schemas.microsoft.com/office/drawing/2014/main" id="{B2A1EF88-7F5E-6244-BEF4-16222827C04C}"/>
              </a:ext>
            </a:extLst>
          </p:cNvPr>
          <p:cNvCxnSpPr/>
          <p:nvPr/>
        </p:nvCxnSpPr>
        <p:spPr>
          <a:xfrm rot="5400000">
            <a:off x="5407929" y="2710318"/>
            <a:ext cx="44100" cy="58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8" name="Google Shape;3013;p143">
            <a:extLst>
              <a:ext uri="{FF2B5EF4-FFF2-40B4-BE49-F238E27FC236}">
                <a16:creationId xmlns:a16="http://schemas.microsoft.com/office/drawing/2014/main" id="{30171250-E582-EB47-B643-7EE15E19A17F}"/>
              </a:ext>
            </a:extLst>
          </p:cNvPr>
          <p:cNvCxnSpPr/>
          <p:nvPr/>
        </p:nvCxnSpPr>
        <p:spPr>
          <a:xfrm rot="-5400000" flipH="1">
            <a:off x="5407956" y="2754398"/>
            <a:ext cx="44100" cy="58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9" name="Google Shape;3014;p143">
            <a:extLst>
              <a:ext uri="{FF2B5EF4-FFF2-40B4-BE49-F238E27FC236}">
                <a16:creationId xmlns:a16="http://schemas.microsoft.com/office/drawing/2014/main" id="{6C6F5F12-F47D-054E-8E56-B53C03674BCC}"/>
              </a:ext>
            </a:extLst>
          </p:cNvPr>
          <p:cNvCxnSpPr/>
          <p:nvPr/>
        </p:nvCxnSpPr>
        <p:spPr>
          <a:xfrm rot="5400000">
            <a:off x="5407929" y="2798477"/>
            <a:ext cx="44100" cy="58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0" name="Google Shape;3015;p143">
            <a:extLst>
              <a:ext uri="{FF2B5EF4-FFF2-40B4-BE49-F238E27FC236}">
                <a16:creationId xmlns:a16="http://schemas.microsoft.com/office/drawing/2014/main" id="{52AFC7A1-EB6D-4742-AC10-E2713E89D085}"/>
              </a:ext>
            </a:extLst>
          </p:cNvPr>
          <p:cNvCxnSpPr/>
          <p:nvPr/>
        </p:nvCxnSpPr>
        <p:spPr>
          <a:xfrm rot="-5400000" flipH="1">
            <a:off x="5407955" y="2842557"/>
            <a:ext cx="44100" cy="58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1" name="Google Shape;3016;p143">
            <a:extLst>
              <a:ext uri="{FF2B5EF4-FFF2-40B4-BE49-F238E27FC236}">
                <a16:creationId xmlns:a16="http://schemas.microsoft.com/office/drawing/2014/main" id="{B538BD7A-F08F-F44D-83FF-F577E5DDB4E2}"/>
              </a:ext>
            </a:extLst>
          </p:cNvPr>
          <p:cNvCxnSpPr/>
          <p:nvPr/>
        </p:nvCxnSpPr>
        <p:spPr>
          <a:xfrm rot="5400000">
            <a:off x="5407928" y="2886636"/>
            <a:ext cx="44100" cy="58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2" name="Google Shape;3017;p143">
            <a:extLst>
              <a:ext uri="{FF2B5EF4-FFF2-40B4-BE49-F238E27FC236}">
                <a16:creationId xmlns:a16="http://schemas.microsoft.com/office/drawing/2014/main" id="{6B91EC57-3B48-A44E-BB64-6F959E1A7D18}"/>
              </a:ext>
            </a:extLst>
          </p:cNvPr>
          <p:cNvCxnSpPr/>
          <p:nvPr/>
        </p:nvCxnSpPr>
        <p:spPr>
          <a:xfrm rot="-5400000" flipH="1">
            <a:off x="5407955" y="2930716"/>
            <a:ext cx="44100" cy="58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3" name="Google Shape;3018;p143">
            <a:extLst>
              <a:ext uri="{FF2B5EF4-FFF2-40B4-BE49-F238E27FC236}">
                <a16:creationId xmlns:a16="http://schemas.microsoft.com/office/drawing/2014/main" id="{5A1BEAAB-4AB4-344B-9EC2-29ACDF0D5D19}"/>
              </a:ext>
            </a:extLst>
          </p:cNvPr>
          <p:cNvCxnSpPr/>
          <p:nvPr/>
        </p:nvCxnSpPr>
        <p:spPr>
          <a:xfrm rot="5400000">
            <a:off x="5407928" y="2974796"/>
            <a:ext cx="44100" cy="58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4" name="Google Shape;3019;p143">
            <a:extLst>
              <a:ext uri="{FF2B5EF4-FFF2-40B4-BE49-F238E27FC236}">
                <a16:creationId xmlns:a16="http://schemas.microsoft.com/office/drawing/2014/main" id="{376160B8-8C69-A840-9345-150A622820CE}"/>
              </a:ext>
            </a:extLst>
          </p:cNvPr>
          <p:cNvCxnSpPr/>
          <p:nvPr/>
        </p:nvCxnSpPr>
        <p:spPr>
          <a:xfrm rot="-5400000" flipH="1">
            <a:off x="5407955" y="3018875"/>
            <a:ext cx="44100" cy="58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5" name="Google Shape;3020;p143">
            <a:extLst>
              <a:ext uri="{FF2B5EF4-FFF2-40B4-BE49-F238E27FC236}">
                <a16:creationId xmlns:a16="http://schemas.microsoft.com/office/drawing/2014/main" id="{497E4AD0-55A9-4441-B1CB-5EB0D7937BA2}"/>
              </a:ext>
            </a:extLst>
          </p:cNvPr>
          <p:cNvCxnSpPr/>
          <p:nvPr/>
        </p:nvCxnSpPr>
        <p:spPr>
          <a:xfrm rot="5400000">
            <a:off x="5407928" y="3062955"/>
            <a:ext cx="44100" cy="58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6" name="Google Shape;3021;p143">
            <a:extLst>
              <a:ext uri="{FF2B5EF4-FFF2-40B4-BE49-F238E27FC236}">
                <a16:creationId xmlns:a16="http://schemas.microsoft.com/office/drawing/2014/main" id="{238AB4FE-A0FA-084A-9ABF-245D66D64385}"/>
              </a:ext>
            </a:extLst>
          </p:cNvPr>
          <p:cNvCxnSpPr/>
          <p:nvPr/>
        </p:nvCxnSpPr>
        <p:spPr>
          <a:xfrm rot="-5400000" flipH="1">
            <a:off x="5407955" y="3107034"/>
            <a:ext cx="44100" cy="58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7" name="Google Shape;3022;p143">
            <a:extLst>
              <a:ext uri="{FF2B5EF4-FFF2-40B4-BE49-F238E27FC236}">
                <a16:creationId xmlns:a16="http://schemas.microsoft.com/office/drawing/2014/main" id="{98872C80-58DE-0840-A05F-6C3A16DFB757}"/>
              </a:ext>
            </a:extLst>
          </p:cNvPr>
          <p:cNvCxnSpPr/>
          <p:nvPr/>
        </p:nvCxnSpPr>
        <p:spPr>
          <a:xfrm rot="5400000">
            <a:off x="5407928" y="3151114"/>
            <a:ext cx="44100" cy="58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8" name="Google Shape;3023;p143">
            <a:extLst>
              <a:ext uri="{FF2B5EF4-FFF2-40B4-BE49-F238E27FC236}">
                <a16:creationId xmlns:a16="http://schemas.microsoft.com/office/drawing/2014/main" id="{7E03A5D8-9146-9A46-93CA-9BADB41551B3}"/>
              </a:ext>
            </a:extLst>
          </p:cNvPr>
          <p:cNvCxnSpPr/>
          <p:nvPr/>
        </p:nvCxnSpPr>
        <p:spPr>
          <a:xfrm rot="-5400000" flipH="1">
            <a:off x="5407956" y="3195193"/>
            <a:ext cx="44100" cy="58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9" name="Google Shape;3024;p143">
            <a:extLst>
              <a:ext uri="{FF2B5EF4-FFF2-40B4-BE49-F238E27FC236}">
                <a16:creationId xmlns:a16="http://schemas.microsoft.com/office/drawing/2014/main" id="{81220C13-1767-C145-AD11-DA1D897235DF}"/>
              </a:ext>
            </a:extLst>
          </p:cNvPr>
          <p:cNvCxnSpPr/>
          <p:nvPr/>
        </p:nvCxnSpPr>
        <p:spPr>
          <a:xfrm rot="-5400000" flipH="1">
            <a:off x="5407956" y="3283353"/>
            <a:ext cx="44100" cy="58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0" name="Google Shape;3025;p143">
            <a:extLst>
              <a:ext uri="{FF2B5EF4-FFF2-40B4-BE49-F238E27FC236}">
                <a16:creationId xmlns:a16="http://schemas.microsoft.com/office/drawing/2014/main" id="{4AC891D6-51EE-F54F-9907-D8A59C0469B9}"/>
              </a:ext>
            </a:extLst>
          </p:cNvPr>
          <p:cNvCxnSpPr/>
          <p:nvPr/>
        </p:nvCxnSpPr>
        <p:spPr>
          <a:xfrm rot="5400000">
            <a:off x="5407929" y="3327432"/>
            <a:ext cx="44100" cy="58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1" name="Google Shape;3026;p143">
            <a:extLst>
              <a:ext uri="{FF2B5EF4-FFF2-40B4-BE49-F238E27FC236}">
                <a16:creationId xmlns:a16="http://schemas.microsoft.com/office/drawing/2014/main" id="{C48739E1-E42E-4348-90BB-2AF215686634}"/>
              </a:ext>
            </a:extLst>
          </p:cNvPr>
          <p:cNvCxnSpPr/>
          <p:nvPr/>
        </p:nvCxnSpPr>
        <p:spPr>
          <a:xfrm rot="-5400000" flipH="1">
            <a:off x="5407956" y="3371512"/>
            <a:ext cx="44100" cy="58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2" name="Google Shape;3027;p143">
            <a:extLst>
              <a:ext uri="{FF2B5EF4-FFF2-40B4-BE49-F238E27FC236}">
                <a16:creationId xmlns:a16="http://schemas.microsoft.com/office/drawing/2014/main" id="{5D0F0D11-AE8B-B848-815E-012AFF556FFB}"/>
              </a:ext>
            </a:extLst>
          </p:cNvPr>
          <p:cNvCxnSpPr/>
          <p:nvPr/>
        </p:nvCxnSpPr>
        <p:spPr>
          <a:xfrm rot="5400000">
            <a:off x="5407929" y="3415591"/>
            <a:ext cx="44100" cy="58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3" name="Google Shape;3028;p143">
            <a:extLst>
              <a:ext uri="{FF2B5EF4-FFF2-40B4-BE49-F238E27FC236}">
                <a16:creationId xmlns:a16="http://schemas.microsoft.com/office/drawing/2014/main" id="{53CF5592-51B0-0143-9D5E-05A165D58CC1}"/>
              </a:ext>
            </a:extLst>
          </p:cNvPr>
          <p:cNvCxnSpPr/>
          <p:nvPr/>
        </p:nvCxnSpPr>
        <p:spPr>
          <a:xfrm rot="-5400000" flipH="1">
            <a:off x="5407956" y="3459671"/>
            <a:ext cx="44100" cy="58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4" name="Google Shape;3029;p143">
            <a:extLst>
              <a:ext uri="{FF2B5EF4-FFF2-40B4-BE49-F238E27FC236}">
                <a16:creationId xmlns:a16="http://schemas.microsoft.com/office/drawing/2014/main" id="{120D78DA-3BD3-A34A-A5D1-DA6C93F256B2}"/>
              </a:ext>
            </a:extLst>
          </p:cNvPr>
          <p:cNvCxnSpPr/>
          <p:nvPr/>
        </p:nvCxnSpPr>
        <p:spPr>
          <a:xfrm rot="5400000">
            <a:off x="5407929" y="3503750"/>
            <a:ext cx="44100" cy="58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5" name="Google Shape;3030;p143">
            <a:extLst>
              <a:ext uri="{FF2B5EF4-FFF2-40B4-BE49-F238E27FC236}">
                <a16:creationId xmlns:a16="http://schemas.microsoft.com/office/drawing/2014/main" id="{C36E4A4C-9D80-DC44-9D7D-29BA0483EA7F}"/>
              </a:ext>
            </a:extLst>
          </p:cNvPr>
          <p:cNvCxnSpPr/>
          <p:nvPr/>
        </p:nvCxnSpPr>
        <p:spPr>
          <a:xfrm rot="-5400000" flipH="1">
            <a:off x="5407955" y="3547830"/>
            <a:ext cx="44100" cy="58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6" name="Google Shape;3031;p143">
            <a:extLst>
              <a:ext uri="{FF2B5EF4-FFF2-40B4-BE49-F238E27FC236}">
                <a16:creationId xmlns:a16="http://schemas.microsoft.com/office/drawing/2014/main" id="{632BE413-B46F-2F4E-895C-B639E9FDBD2C}"/>
              </a:ext>
            </a:extLst>
          </p:cNvPr>
          <p:cNvCxnSpPr/>
          <p:nvPr/>
        </p:nvCxnSpPr>
        <p:spPr>
          <a:xfrm rot="5400000">
            <a:off x="5407928" y="3591910"/>
            <a:ext cx="44100" cy="58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7" name="Google Shape;3032;p143">
            <a:extLst>
              <a:ext uri="{FF2B5EF4-FFF2-40B4-BE49-F238E27FC236}">
                <a16:creationId xmlns:a16="http://schemas.microsoft.com/office/drawing/2014/main" id="{3EE7EB76-998B-774C-9E01-F7407EC6959A}"/>
              </a:ext>
            </a:extLst>
          </p:cNvPr>
          <p:cNvCxnSpPr/>
          <p:nvPr/>
        </p:nvCxnSpPr>
        <p:spPr>
          <a:xfrm rot="-5400000" flipH="1">
            <a:off x="5407955" y="3635989"/>
            <a:ext cx="44100" cy="58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8" name="Google Shape;3033;p143">
            <a:extLst>
              <a:ext uri="{FF2B5EF4-FFF2-40B4-BE49-F238E27FC236}">
                <a16:creationId xmlns:a16="http://schemas.microsoft.com/office/drawing/2014/main" id="{4FF5FE15-74CE-864F-9B0E-8BD1C63F4C4F}"/>
              </a:ext>
            </a:extLst>
          </p:cNvPr>
          <p:cNvCxnSpPr/>
          <p:nvPr/>
        </p:nvCxnSpPr>
        <p:spPr>
          <a:xfrm rot="5400000">
            <a:off x="5407928" y="3680069"/>
            <a:ext cx="44100" cy="58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9" name="Google Shape;3034;p143">
            <a:extLst>
              <a:ext uri="{FF2B5EF4-FFF2-40B4-BE49-F238E27FC236}">
                <a16:creationId xmlns:a16="http://schemas.microsoft.com/office/drawing/2014/main" id="{27494528-82E5-7347-BD45-FCA4A51DDF84}"/>
              </a:ext>
            </a:extLst>
          </p:cNvPr>
          <p:cNvCxnSpPr/>
          <p:nvPr/>
        </p:nvCxnSpPr>
        <p:spPr>
          <a:xfrm rot="-5400000" flipH="1">
            <a:off x="5407955" y="3724149"/>
            <a:ext cx="44100" cy="58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0" name="Google Shape;3035;p143">
            <a:extLst>
              <a:ext uri="{FF2B5EF4-FFF2-40B4-BE49-F238E27FC236}">
                <a16:creationId xmlns:a16="http://schemas.microsoft.com/office/drawing/2014/main" id="{522D97B3-627A-E145-8FF9-B158434223EF}"/>
              </a:ext>
            </a:extLst>
          </p:cNvPr>
          <p:cNvCxnSpPr/>
          <p:nvPr/>
        </p:nvCxnSpPr>
        <p:spPr>
          <a:xfrm rot="5400000">
            <a:off x="5407928" y="3768228"/>
            <a:ext cx="44100" cy="58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1" name="Google Shape;3036;p143">
            <a:extLst>
              <a:ext uri="{FF2B5EF4-FFF2-40B4-BE49-F238E27FC236}">
                <a16:creationId xmlns:a16="http://schemas.microsoft.com/office/drawing/2014/main" id="{58F309B0-6573-9442-9ACC-87DAB0A37C21}"/>
              </a:ext>
            </a:extLst>
          </p:cNvPr>
          <p:cNvCxnSpPr/>
          <p:nvPr/>
        </p:nvCxnSpPr>
        <p:spPr>
          <a:xfrm rot="-5400000" flipH="1">
            <a:off x="5407955" y="3812308"/>
            <a:ext cx="44100" cy="58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2" name="Google Shape;3037;p143">
            <a:extLst>
              <a:ext uri="{FF2B5EF4-FFF2-40B4-BE49-F238E27FC236}">
                <a16:creationId xmlns:a16="http://schemas.microsoft.com/office/drawing/2014/main" id="{BDD3DACF-8AFA-3D48-B124-34D8D3C9F7C6}"/>
              </a:ext>
            </a:extLst>
          </p:cNvPr>
          <p:cNvCxnSpPr/>
          <p:nvPr/>
        </p:nvCxnSpPr>
        <p:spPr>
          <a:xfrm rot="5400000">
            <a:off x="5407928" y="3856387"/>
            <a:ext cx="44100" cy="58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3" name="Google Shape;3038;p143">
            <a:extLst>
              <a:ext uri="{FF2B5EF4-FFF2-40B4-BE49-F238E27FC236}">
                <a16:creationId xmlns:a16="http://schemas.microsoft.com/office/drawing/2014/main" id="{D186B079-8A20-B343-8E74-0AA4EBF2498D}"/>
              </a:ext>
            </a:extLst>
          </p:cNvPr>
          <p:cNvCxnSpPr/>
          <p:nvPr/>
        </p:nvCxnSpPr>
        <p:spPr>
          <a:xfrm rot="-5400000" flipH="1">
            <a:off x="5407955" y="3900467"/>
            <a:ext cx="44100" cy="58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4" name="Google Shape;3039;p143">
            <a:extLst>
              <a:ext uri="{FF2B5EF4-FFF2-40B4-BE49-F238E27FC236}">
                <a16:creationId xmlns:a16="http://schemas.microsoft.com/office/drawing/2014/main" id="{34CBCA29-526A-F944-B603-5E16D2DF6AD6}"/>
              </a:ext>
            </a:extLst>
          </p:cNvPr>
          <p:cNvCxnSpPr/>
          <p:nvPr/>
        </p:nvCxnSpPr>
        <p:spPr>
          <a:xfrm rot="5400000">
            <a:off x="5407927" y="3944546"/>
            <a:ext cx="44100" cy="58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5" name="Google Shape;3040;p143">
            <a:extLst>
              <a:ext uri="{FF2B5EF4-FFF2-40B4-BE49-F238E27FC236}">
                <a16:creationId xmlns:a16="http://schemas.microsoft.com/office/drawing/2014/main" id="{8FFD9E64-578B-634C-A9B1-4A911D080E92}"/>
              </a:ext>
            </a:extLst>
          </p:cNvPr>
          <p:cNvCxnSpPr/>
          <p:nvPr/>
        </p:nvCxnSpPr>
        <p:spPr>
          <a:xfrm rot="-5400000" flipH="1">
            <a:off x="5407955" y="3988626"/>
            <a:ext cx="44100" cy="58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6" name="Google Shape;3041;p143">
            <a:extLst>
              <a:ext uri="{FF2B5EF4-FFF2-40B4-BE49-F238E27FC236}">
                <a16:creationId xmlns:a16="http://schemas.microsoft.com/office/drawing/2014/main" id="{AC25A35D-E0D2-9444-9C2E-9D8F76E1B531}"/>
              </a:ext>
            </a:extLst>
          </p:cNvPr>
          <p:cNvCxnSpPr/>
          <p:nvPr/>
        </p:nvCxnSpPr>
        <p:spPr>
          <a:xfrm rot="5400000">
            <a:off x="5407928" y="4032706"/>
            <a:ext cx="44100" cy="58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7" name="Google Shape;3042;p143">
            <a:extLst>
              <a:ext uri="{FF2B5EF4-FFF2-40B4-BE49-F238E27FC236}">
                <a16:creationId xmlns:a16="http://schemas.microsoft.com/office/drawing/2014/main" id="{BF06A523-336A-7143-A879-47B94DC6CBB1}"/>
              </a:ext>
            </a:extLst>
          </p:cNvPr>
          <p:cNvCxnSpPr/>
          <p:nvPr/>
        </p:nvCxnSpPr>
        <p:spPr>
          <a:xfrm rot="-5400000" flipH="1">
            <a:off x="5407955" y="4076785"/>
            <a:ext cx="44100" cy="58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8" name="Google Shape;3043;p143">
            <a:extLst>
              <a:ext uri="{FF2B5EF4-FFF2-40B4-BE49-F238E27FC236}">
                <a16:creationId xmlns:a16="http://schemas.microsoft.com/office/drawing/2014/main" id="{1622B6F4-FAC6-2544-A4D2-9E597FA16639}"/>
              </a:ext>
            </a:extLst>
          </p:cNvPr>
          <p:cNvCxnSpPr/>
          <p:nvPr/>
        </p:nvCxnSpPr>
        <p:spPr>
          <a:xfrm rot="5400000">
            <a:off x="5407928" y="4120865"/>
            <a:ext cx="44100" cy="58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9" name="Google Shape;3044;p143">
            <a:extLst>
              <a:ext uri="{FF2B5EF4-FFF2-40B4-BE49-F238E27FC236}">
                <a16:creationId xmlns:a16="http://schemas.microsoft.com/office/drawing/2014/main" id="{94F2FBDC-DF14-824C-8348-5385CE7DCE6C}"/>
              </a:ext>
            </a:extLst>
          </p:cNvPr>
          <p:cNvCxnSpPr/>
          <p:nvPr/>
        </p:nvCxnSpPr>
        <p:spPr>
          <a:xfrm rot="-5400000" flipH="1">
            <a:off x="5407955" y="4164944"/>
            <a:ext cx="44100" cy="58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0" name="Google Shape;3045;p143">
            <a:extLst>
              <a:ext uri="{FF2B5EF4-FFF2-40B4-BE49-F238E27FC236}">
                <a16:creationId xmlns:a16="http://schemas.microsoft.com/office/drawing/2014/main" id="{060A3D4E-6053-3A45-ABBB-7CAF2168908F}"/>
              </a:ext>
            </a:extLst>
          </p:cNvPr>
          <p:cNvCxnSpPr/>
          <p:nvPr/>
        </p:nvCxnSpPr>
        <p:spPr>
          <a:xfrm rot="5400000">
            <a:off x="5407928" y="4209024"/>
            <a:ext cx="44100" cy="58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1" name="Google Shape;3046;p143">
            <a:extLst>
              <a:ext uri="{FF2B5EF4-FFF2-40B4-BE49-F238E27FC236}">
                <a16:creationId xmlns:a16="http://schemas.microsoft.com/office/drawing/2014/main" id="{815E1904-7C16-0645-8493-2A866C6D5A61}"/>
              </a:ext>
            </a:extLst>
          </p:cNvPr>
          <p:cNvCxnSpPr/>
          <p:nvPr/>
        </p:nvCxnSpPr>
        <p:spPr>
          <a:xfrm rot="-5400000" flipH="1">
            <a:off x="5407955" y="4253104"/>
            <a:ext cx="44100" cy="58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2" name="Google Shape;3047;p143">
            <a:extLst>
              <a:ext uri="{FF2B5EF4-FFF2-40B4-BE49-F238E27FC236}">
                <a16:creationId xmlns:a16="http://schemas.microsoft.com/office/drawing/2014/main" id="{280F5287-A583-3D46-B797-F63241580EEE}"/>
              </a:ext>
            </a:extLst>
          </p:cNvPr>
          <p:cNvCxnSpPr/>
          <p:nvPr/>
        </p:nvCxnSpPr>
        <p:spPr>
          <a:xfrm rot="5400000">
            <a:off x="5407928" y="4297183"/>
            <a:ext cx="44100" cy="58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3" name="Google Shape;3048;p143">
            <a:extLst>
              <a:ext uri="{FF2B5EF4-FFF2-40B4-BE49-F238E27FC236}">
                <a16:creationId xmlns:a16="http://schemas.microsoft.com/office/drawing/2014/main" id="{55814DF9-C952-B84D-9C1B-42AF5E08B2C8}"/>
              </a:ext>
            </a:extLst>
          </p:cNvPr>
          <p:cNvCxnSpPr/>
          <p:nvPr/>
        </p:nvCxnSpPr>
        <p:spPr>
          <a:xfrm rot="-5400000" flipH="1">
            <a:off x="5407955" y="4341263"/>
            <a:ext cx="44100" cy="58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4" name="Google Shape;3049;p143">
            <a:extLst>
              <a:ext uri="{FF2B5EF4-FFF2-40B4-BE49-F238E27FC236}">
                <a16:creationId xmlns:a16="http://schemas.microsoft.com/office/drawing/2014/main" id="{2345026E-4EBE-C84F-A150-9B7435DC6A1A}"/>
              </a:ext>
            </a:extLst>
          </p:cNvPr>
          <p:cNvCxnSpPr/>
          <p:nvPr/>
        </p:nvCxnSpPr>
        <p:spPr>
          <a:xfrm rot="5400000">
            <a:off x="5407927" y="4385342"/>
            <a:ext cx="44100" cy="58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5" name="Google Shape;3050;p143">
            <a:extLst>
              <a:ext uri="{FF2B5EF4-FFF2-40B4-BE49-F238E27FC236}">
                <a16:creationId xmlns:a16="http://schemas.microsoft.com/office/drawing/2014/main" id="{91033377-2C86-9B47-ACE3-A418F4C6EED8}"/>
              </a:ext>
            </a:extLst>
          </p:cNvPr>
          <p:cNvCxnSpPr/>
          <p:nvPr/>
        </p:nvCxnSpPr>
        <p:spPr>
          <a:xfrm rot="-5400000" flipH="1">
            <a:off x="5407955" y="4429422"/>
            <a:ext cx="44100" cy="58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6" name="Google Shape;3051;p143">
            <a:extLst>
              <a:ext uri="{FF2B5EF4-FFF2-40B4-BE49-F238E27FC236}">
                <a16:creationId xmlns:a16="http://schemas.microsoft.com/office/drawing/2014/main" id="{D00A8785-C9D5-4F44-8957-BD15BD942B55}"/>
              </a:ext>
            </a:extLst>
          </p:cNvPr>
          <p:cNvCxnSpPr/>
          <p:nvPr/>
        </p:nvCxnSpPr>
        <p:spPr>
          <a:xfrm rot="5400000">
            <a:off x="5407927" y="4473501"/>
            <a:ext cx="44100" cy="58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7" name="Google Shape;3052;p143">
            <a:extLst>
              <a:ext uri="{FF2B5EF4-FFF2-40B4-BE49-F238E27FC236}">
                <a16:creationId xmlns:a16="http://schemas.microsoft.com/office/drawing/2014/main" id="{150DCCAC-34F2-0F4B-BDF7-8B9FF9355FC5}"/>
              </a:ext>
            </a:extLst>
          </p:cNvPr>
          <p:cNvCxnSpPr/>
          <p:nvPr/>
        </p:nvCxnSpPr>
        <p:spPr>
          <a:xfrm rot="-5400000" flipH="1">
            <a:off x="5407955" y="4517581"/>
            <a:ext cx="44100" cy="58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8" name="Google Shape;3053;p143">
            <a:extLst>
              <a:ext uri="{FF2B5EF4-FFF2-40B4-BE49-F238E27FC236}">
                <a16:creationId xmlns:a16="http://schemas.microsoft.com/office/drawing/2014/main" id="{0820362C-041B-AB49-A6E5-CA6CA794E26C}"/>
              </a:ext>
            </a:extLst>
          </p:cNvPr>
          <p:cNvCxnSpPr/>
          <p:nvPr/>
        </p:nvCxnSpPr>
        <p:spPr>
          <a:xfrm rot="5400000">
            <a:off x="5407927" y="4561661"/>
            <a:ext cx="44100" cy="58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9" name="Google Shape;3054;p143">
            <a:extLst>
              <a:ext uri="{FF2B5EF4-FFF2-40B4-BE49-F238E27FC236}">
                <a16:creationId xmlns:a16="http://schemas.microsoft.com/office/drawing/2014/main" id="{576E555F-92F3-E842-92FD-17C75D2F1539}"/>
              </a:ext>
            </a:extLst>
          </p:cNvPr>
          <p:cNvCxnSpPr/>
          <p:nvPr/>
        </p:nvCxnSpPr>
        <p:spPr>
          <a:xfrm rot="-5400000" flipH="1">
            <a:off x="5407955" y="4605740"/>
            <a:ext cx="44100" cy="58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0" name="Google Shape;3055;p143">
            <a:extLst>
              <a:ext uri="{FF2B5EF4-FFF2-40B4-BE49-F238E27FC236}">
                <a16:creationId xmlns:a16="http://schemas.microsoft.com/office/drawing/2014/main" id="{CF597C22-6A41-2641-9AAB-148674B31E5F}"/>
              </a:ext>
            </a:extLst>
          </p:cNvPr>
          <p:cNvCxnSpPr/>
          <p:nvPr/>
        </p:nvCxnSpPr>
        <p:spPr>
          <a:xfrm flipH="1">
            <a:off x="8456755" y="4657170"/>
            <a:ext cx="58800" cy="44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1" name="Google Shape;3056;p143">
            <a:extLst>
              <a:ext uri="{FF2B5EF4-FFF2-40B4-BE49-F238E27FC236}">
                <a16:creationId xmlns:a16="http://schemas.microsoft.com/office/drawing/2014/main" id="{F1EDC3D5-A5A3-BB41-A822-C87B4B6D7AAB}"/>
              </a:ext>
            </a:extLst>
          </p:cNvPr>
          <p:cNvCxnSpPr/>
          <p:nvPr/>
        </p:nvCxnSpPr>
        <p:spPr>
          <a:xfrm rot="10800000">
            <a:off x="8397982" y="4657150"/>
            <a:ext cx="58800" cy="44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2" name="Google Shape;3057;p143">
            <a:extLst>
              <a:ext uri="{FF2B5EF4-FFF2-40B4-BE49-F238E27FC236}">
                <a16:creationId xmlns:a16="http://schemas.microsoft.com/office/drawing/2014/main" id="{1C20994B-4E40-8C4C-B37E-EA322FD43B6B}"/>
              </a:ext>
            </a:extLst>
          </p:cNvPr>
          <p:cNvCxnSpPr/>
          <p:nvPr/>
        </p:nvCxnSpPr>
        <p:spPr>
          <a:xfrm flipH="1">
            <a:off x="8339210" y="4657170"/>
            <a:ext cx="58800" cy="44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3" name="Google Shape;3058;p143">
            <a:extLst>
              <a:ext uri="{FF2B5EF4-FFF2-40B4-BE49-F238E27FC236}">
                <a16:creationId xmlns:a16="http://schemas.microsoft.com/office/drawing/2014/main" id="{EBE629E2-F82E-524A-AA00-A55E73E4BF4E}"/>
              </a:ext>
            </a:extLst>
          </p:cNvPr>
          <p:cNvCxnSpPr/>
          <p:nvPr/>
        </p:nvCxnSpPr>
        <p:spPr>
          <a:xfrm rot="10800000">
            <a:off x="8280437" y="4657150"/>
            <a:ext cx="58800" cy="44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4" name="Google Shape;3059;p143">
            <a:extLst>
              <a:ext uri="{FF2B5EF4-FFF2-40B4-BE49-F238E27FC236}">
                <a16:creationId xmlns:a16="http://schemas.microsoft.com/office/drawing/2014/main" id="{54AEB0EC-0CD1-BB47-AD84-342E9F1B1826}"/>
              </a:ext>
            </a:extLst>
          </p:cNvPr>
          <p:cNvCxnSpPr/>
          <p:nvPr/>
        </p:nvCxnSpPr>
        <p:spPr>
          <a:xfrm flipH="1">
            <a:off x="8221664" y="4657170"/>
            <a:ext cx="58800" cy="44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5" name="Google Shape;3060;p143">
            <a:extLst>
              <a:ext uri="{FF2B5EF4-FFF2-40B4-BE49-F238E27FC236}">
                <a16:creationId xmlns:a16="http://schemas.microsoft.com/office/drawing/2014/main" id="{BD7F717C-DCA3-C945-AA3E-9B01D63966F8}"/>
              </a:ext>
            </a:extLst>
          </p:cNvPr>
          <p:cNvCxnSpPr/>
          <p:nvPr/>
        </p:nvCxnSpPr>
        <p:spPr>
          <a:xfrm rot="10800000">
            <a:off x="8162892" y="4657150"/>
            <a:ext cx="58800" cy="44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6" name="Google Shape;3061;p143">
            <a:extLst>
              <a:ext uri="{FF2B5EF4-FFF2-40B4-BE49-F238E27FC236}">
                <a16:creationId xmlns:a16="http://schemas.microsoft.com/office/drawing/2014/main" id="{0AFDBAD1-9A36-5042-B150-B55988D5DFF2}"/>
              </a:ext>
            </a:extLst>
          </p:cNvPr>
          <p:cNvCxnSpPr/>
          <p:nvPr/>
        </p:nvCxnSpPr>
        <p:spPr>
          <a:xfrm flipH="1">
            <a:off x="8104119" y="4657170"/>
            <a:ext cx="58800" cy="44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7" name="Google Shape;3062;p143">
            <a:extLst>
              <a:ext uri="{FF2B5EF4-FFF2-40B4-BE49-F238E27FC236}">
                <a16:creationId xmlns:a16="http://schemas.microsoft.com/office/drawing/2014/main" id="{4D6AE505-40D0-BD47-A382-D133C95125FC}"/>
              </a:ext>
            </a:extLst>
          </p:cNvPr>
          <p:cNvCxnSpPr/>
          <p:nvPr/>
        </p:nvCxnSpPr>
        <p:spPr>
          <a:xfrm rot="10800000">
            <a:off x="8045346" y="4657149"/>
            <a:ext cx="58800" cy="44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8" name="Google Shape;3063;p143">
            <a:extLst>
              <a:ext uri="{FF2B5EF4-FFF2-40B4-BE49-F238E27FC236}">
                <a16:creationId xmlns:a16="http://schemas.microsoft.com/office/drawing/2014/main" id="{ED8CEE94-AEA3-CB42-8D81-47FA223316BB}"/>
              </a:ext>
            </a:extLst>
          </p:cNvPr>
          <p:cNvCxnSpPr/>
          <p:nvPr/>
        </p:nvCxnSpPr>
        <p:spPr>
          <a:xfrm flipH="1">
            <a:off x="7986574" y="4657170"/>
            <a:ext cx="58800" cy="44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9" name="Google Shape;3064;p143">
            <a:extLst>
              <a:ext uri="{FF2B5EF4-FFF2-40B4-BE49-F238E27FC236}">
                <a16:creationId xmlns:a16="http://schemas.microsoft.com/office/drawing/2014/main" id="{32E78E5A-247C-7840-B8B1-A2977EA6A201}"/>
              </a:ext>
            </a:extLst>
          </p:cNvPr>
          <p:cNvCxnSpPr/>
          <p:nvPr/>
        </p:nvCxnSpPr>
        <p:spPr>
          <a:xfrm rot="10800000">
            <a:off x="7927801" y="4657149"/>
            <a:ext cx="58800" cy="44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0" name="Google Shape;3065;p143">
            <a:extLst>
              <a:ext uri="{FF2B5EF4-FFF2-40B4-BE49-F238E27FC236}">
                <a16:creationId xmlns:a16="http://schemas.microsoft.com/office/drawing/2014/main" id="{E3373F0B-9947-8947-9B51-BBDA1BF243EF}"/>
              </a:ext>
            </a:extLst>
          </p:cNvPr>
          <p:cNvCxnSpPr/>
          <p:nvPr/>
        </p:nvCxnSpPr>
        <p:spPr>
          <a:xfrm flipH="1">
            <a:off x="7869028" y="4657170"/>
            <a:ext cx="58800" cy="44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1" name="Google Shape;3066;p143">
            <a:extLst>
              <a:ext uri="{FF2B5EF4-FFF2-40B4-BE49-F238E27FC236}">
                <a16:creationId xmlns:a16="http://schemas.microsoft.com/office/drawing/2014/main" id="{780E18A2-02CE-B446-9055-3991317D52C9}"/>
              </a:ext>
            </a:extLst>
          </p:cNvPr>
          <p:cNvCxnSpPr/>
          <p:nvPr/>
        </p:nvCxnSpPr>
        <p:spPr>
          <a:xfrm rot="10800000">
            <a:off x="7810256" y="4657149"/>
            <a:ext cx="58800" cy="44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2" name="Google Shape;3067;p143">
            <a:extLst>
              <a:ext uri="{FF2B5EF4-FFF2-40B4-BE49-F238E27FC236}">
                <a16:creationId xmlns:a16="http://schemas.microsoft.com/office/drawing/2014/main" id="{5E01A70B-42FD-4D47-9847-DAE4AE189072}"/>
              </a:ext>
            </a:extLst>
          </p:cNvPr>
          <p:cNvCxnSpPr/>
          <p:nvPr/>
        </p:nvCxnSpPr>
        <p:spPr>
          <a:xfrm flipH="1">
            <a:off x="7751483" y="4657170"/>
            <a:ext cx="58800" cy="44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3" name="Google Shape;3068;p143">
            <a:extLst>
              <a:ext uri="{FF2B5EF4-FFF2-40B4-BE49-F238E27FC236}">
                <a16:creationId xmlns:a16="http://schemas.microsoft.com/office/drawing/2014/main" id="{C73EE0D8-0570-7143-9978-3044E037EFF9}"/>
              </a:ext>
            </a:extLst>
          </p:cNvPr>
          <p:cNvCxnSpPr/>
          <p:nvPr/>
        </p:nvCxnSpPr>
        <p:spPr>
          <a:xfrm rot="10800000">
            <a:off x="7692711" y="4657149"/>
            <a:ext cx="58800" cy="44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4" name="Google Shape;3069;p143">
            <a:extLst>
              <a:ext uri="{FF2B5EF4-FFF2-40B4-BE49-F238E27FC236}">
                <a16:creationId xmlns:a16="http://schemas.microsoft.com/office/drawing/2014/main" id="{1EEFE444-886C-CD4E-AF12-D582F3A98A4E}"/>
              </a:ext>
            </a:extLst>
          </p:cNvPr>
          <p:cNvCxnSpPr/>
          <p:nvPr/>
        </p:nvCxnSpPr>
        <p:spPr>
          <a:xfrm flipH="1">
            <a:off x="7633938" y="4657170"/>
            <a:ext cx="58800" cy="44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5" name="Google Shape;3070;p143">
            <a:extLst>
              <a:ext uri="{FF2B5EF4-FFF2-40B4-BE49-F238E27FC236}">
                <a16:creationId xmlns:a16="http://schemas.microsoft.com/office/drawing/2014/main" id="{E8526F64-299D-6841-A1DB-60164370830E}"/>
              </a:ext>
            </a:extLst>
          </p:cNvPr>
          <p:cNvCxnSpPr/>
          <p:nvPr/>
        </p:nvCxnSpPr>
        <p:spPr>
          <a:xfrm rot="10800000">
            <a:off x="7575165" y="4657151"/>
            <a:ext cx="58800" cy="44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6" name="Google Shape;3071;p143">
            <a:extLst>
              <a:ext uri="{FF2B5EF4-FFF2-40B4-BE49-F238E27FC236}">
                <a16:creationId xmlns:a16="http://schemas.microsoft.com/office/drawing/2014/main" id="{3C1766A6-633B-C749-9F67-FD44988FBE16}"/>
              </a:ext>
            </a:extLst>
          </p:cNvPr>
          <p:cNvCxnSpPr/>
          <p:nvPr/>
        </p:nvCxnSpPr>
        <p:spPr>
          <a:xfrm flipH="1">
            <a:off x="7516393" y="4657171"/>
            <a:ext cx="58800" cy="44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7" name="Google Shape;3072;p143">
            <a:extLst>
              <a:ext uri="{FF2B5EF4-FFF2-40B4-BE49-F238E27FC236}">
                <a16:creationId xmlns:a16="http://schemas.microsoft.com/office/drawing/2014/main" id="{8174A3E5-B359-2543-A908-DF986AA614D6}"/>
              </a:ext>
            </a:extLst>
          </p:cNvPr>
          <p:cNvCxnSpPr/>
          <p:nvPr/>
        </p:nvCxnSpPr>
        <p:spPr>
          <a:xfrm rot="10800000">
            <a:off x="7457620" y="4657151"/>
            <a:ext cx="58800" cy="44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8" name="Google Shape;3073;p143">
            <a:extLst>
              <a:ext uri="{FF2B5EF4-FFF2-40B4-BE49-F238E27FC236}">
                <a16:creationId xmlns:a16="http://schemas.microsoft.com/office/drawing/2014/main" id="{2E331D63-F889-BF4C-B0A8-27C93D53602A}"/>
              </a:ext>
            </a:extLst>
          </p:cNvPr>
          <p:cNvCxnSpPr/>
          <p:nvPr/>
        </p:nvCxnSpPr>
        <p:spPr>
          <a:xfrm flipH="1">
            <a:off x="7398847" y="4657171"/>
            <a:ext cx="58800" cy="44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9" name="Google Shape;3074;p143">
            <a:extLst>
              <a:ext uri="{FF2B5EF4-FFF2-40B4-BE49-F238E27FC236}">
                <a16:creationId xmlns:a16="http://schemas.microsoft.com/office/drawing/2014/main" id="{EA4453DE-DFEB-AD48-BD16-21084816E96F}"/>
              </a:ext>
            </a:extLst>
          </p:cNvPr>
          <p:cNvCxnSpPr/>
          <p:nvPr/>
        </p:nvCxnSpPr>
        <p:spPr>
          <a:xfrm rot="10800000">
            <a:off x="7340075" y="4657151"/>
            <a:ext cx="58800" cy="44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0" name="Google Shape;3075;p143">
            <a:extLst>
              <a:ext uri="{FF2B5EF4-FFF2-40B4-BE49-F238E27FC236}">
                <a16:creationId xmlns:a16="http://schemas.microsoft.com/office/drawing/2014/main" id="{14542FA1-5001-CB46-A979-34C8EB7E70BB}"/>
              </a:ext>
            </a:extLst>
          </p:cNvPr>
          <p:cNvCxnSpPr/>
          <p:nvPr/>
        </p:nvCxnSpPr>
        <p:spPr>
          <a:xfrm flipH="1">
            <a:off x="7281302" y="4657171"/>
            <a:ext cx="58800" cy="44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1" name="Google Shape;3076;p143">
            <a:extLst>
              <a:ext uri="{FF2B5EF4-FFF2-40B4-BE49-F238E27FC236}">
                <a16:creationId xmlns:a16="http://schemas.microsoft.com/office/drawing/2014/main" id="{747D99EA-9A31-C346-B457-3B7413EF4F59}"/>
              </a:ext>
            </a:extLst>
          </p:cNvPr>
          <p:cNvCxnSpPr/>
          <p:nvPr/>
        </p:nvCxnSpPr>
        <p:spPr>
          <a:xfrm rot="10800000">
            <a:off x="7222530" y="4657151"/>
            <a:ext cx="58800" cy="44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2" name="Google Shape;3077;p143">
            <a:extLst>
              <a:ext uri="{FF2B5EF4-FFF2-40B4-BE49-F238E27FC236}">
                <a16:creationId xmlns:a16="http://schemas.microsoft.com/office/drawing/2014/main" id="{EADB970D-D921-A249-AD39-D835D1F0A6A2}"/>
              </a:ext>
            </a:extLst>
          </p:cNvPr>
          <p:cNvCxnSpPr/>
          <p:nvPr/>
        </p:nvCxnSpPr>
        <p:spPr>
          <a:xfrm flipH="1">
            <a:off x="7163757" y="4657171"/>
            <a:ext cx="58800" cy="44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3" name="Google Shape;3078;p143">
            <a:extLst>
              <a:ext uri="{FF2B5EF4-FFF2-40B4-BE49-F238E27FC236}">
                <a16:creationId xmlns:a16="http://schemas.microsoft.com/office/drawing/2014/main" id="{81B4DA40-DBC7-8C4F-B643-ACFE916AD829}"/>
              </a:ext>
            </a:extLst>
          </p:cNvPr>
          <p:cNvCxnSpPr/>
          <p:nvPr/>
        </p:nvCxnSpPr>
        <p:spPr>
          <a:xfrm rot="10800000">
            <a:off x="7104985" y="4657150"/>
            <a:ext cx="58800" cy="44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4" name="Google Shape;3079;p143">
            <a:extLst>
              <a:ext uri="{FF2B5EF4-FFF2-40B4-BE49-F238E27FC236}">
                <a16:creationId xmlns:a16="http://schemas.microsoft.com/office/drawing/2014/main" id="{88D0B842-8604-FA40-A25A-0D4FC77F0A0A}"/>
              </a:ext>
            </a:extLst>
          </p:cNvPr>
          <p:cNvCxnSpPr/>
          <p:nvPr/>
        </p:nvCxnSpPr>
        <p:spPr>
          <a:xfrm flipH="1">
            <a:off x="7046212" y="4657170"/>
            <a:ext cx="58800" cy="44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5" name="Google Shape;3080;p143">
            <a:extLst>
              <a:ext uri="{FF2B5EF4-FFF2-40B4-BE49-F238E27FC236}">
                <a16:creationId xmlns:a16="http://schemas.microsoft.com/office/drawing/2014/main" id="{934AED8E-722E-E04E-B68C-215E6C050D1B}"/>
              </a:ext>
            </a:extLst>
          </p:cNvPr>
          <p:cNvCxnSpPr/>
          <p:nvPr/>
        </p:nvCxnSpPr>
        <p:spPr>
          <a:xfrm rot="10800000">
            <a:off x="6987439" y="4657150"/>
            <a:ext cx="58800" cy="44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6" name="Google Shape;3081;p143">
            <a:extLst>
              <a:ext uri="{FF2B5EF4-FFF2-40B4-BE49-F238E27FC236}">
                <a16:creationId xmlns:a16="http://schemas.microsoft.com/office/drawing/2014/main" id="{A5983D4C-AE14-AD44-949E-279591F27DD1}"/>
              </a:ext>
            </a:extLst>
          </p:cNvPr>
          <p:cNvCxnSpPr/>
          <p:nvPr/>
        </p:nvCxnSpPr>
        <p:spPr>
          <a:xfrm flipH="1">
            <a:off x="6928667" y="4657170"/>
            <a:ext cx="58800" cy="44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7" name="Google Shape;3082;p143">
            <a:extLst>
              <a:ext uri="{FF2B5EF4-FFF2-40B4-BE49-F238E27FC236}">
                <a16:creationId xmlns:a16="http://schemas.microsoft.com/office/drawing/2014/main" id="{1AEFE8F8-1867-D041-A6E5-A6D73CAA3F90}"/>
              </a:ext>
            </a:extLst>
          </p:cNvPr>
          <p:cNvCxnSpPr/>
          <p:nvPr/>
        </p:nvCxnSpPr>
        <p:spPr>
          <a:xfrm rot="10800000">
            <a:off x="6869894" y="4657150"/>
            <a:ext cx="58800" cy="44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9" name="Google Shape;3083;p143">
            <a:extLst>
              <a:ext uri="{FF2B5EF4-FFF2-40B4-BE49-F238E27FC236}">
                <a16:creationId xmlns:a16="http://schemas.microsoft.com/office/drawing/2014/main" id="{A0C74410-2026-324F-9744-334788F063B4}"/>
              </a:ext>
            </a:extLst>
          </p:cNvPr>
          <p:cNvCxnSpPr/>
          <p:nvPr/>
        </p:nvCxnSpPr>
        <p:spPr>
          <a:xfrm flipH="1">
            <a:off x="6811122" y="4657170"/>
            <a:ext cx="58800" cy="44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1" name="Google Shape;3084;p143">
            <a:extLst>
              <a:ext uri="{FF2B5EF4-FFF2-40B4-BE49-F238E27FC236}">
                <a16:creationId xmlns:a16="http://schemas.microsoft.com/office/drawing/2014/main" id="{2FC67BDB-6B82-454C-902E-4A9B883BC906}"/>
              </a:ext>
            </a:extLst>
          </p:cNvPr>
          <p:cNvCxnSpPr/>
          <p:nvPr/>
        </p:nvCxnSpPr>
        <p:spPr>
          <a:xfrm rot="10800000">
            <a:off x="6752349" y="4657150"/>
            <a:ext cx="58800" cy="44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2" name="Google Shape;3085;p143">
            <a:extLst>
              <a:ext uri="{FF2B5EF4-FFF2-40B4-BE49-F238E27FC236}">
                <a16:creationId xmlns:a16="http://schemas.microsoft.com/office/drawing/2014/main" id="{7BE1236E-96A8-BE45-AC8A-4F9F2CA5C80B}"/>
              </a:ext>
            </a:extLst>
          </p:cNvPr>
          <p:cNvCxnSpPr/>
          <p:nvPr/>
        </p:nvCxnSpPr>
        <p:spPr>
          <a:xfrm flipH="1">
            <a:off x="6693577" y="4657170"/>
            <a:ext cx="58800" cy="44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3" name="Google Shape;3086;p143">
            <a:extLst>
              <a:ext uri="{FF2B5EF4-FFF2-40B4-BE49-F238E27FC236}">
                <a16:creationId xmlns:a16="http://schemas.microsoft.com/office/drawing/2014/main" id="{A6D9425D-554D-6F4E-8372-2BFDA3302036}"/>
              </a:ext>
            </a:extLst>
          </p:cNvPr>
          <p:cNvCxnSpPr/>
          <p:nvPr/>
        </p:nvCxnSpPr>
        <p:spPr>
          <a:xfrm rot="10800000">
            <a:off x="6634804" y="4657151"/>
            <a:ext cx="58800" cy="44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4" name="Google Shape;3087;p143">
            <a:extLst>
              <a:ext uri="{FF2B5EF4-FFF2-40B4-BE49-F238E27FC236}">
                <a16:creationId xmlns:a16="http://schemas.microsoft.com/office/drawing/2014/main" id="{3E07377D-8829-DA4B-81E0-9ED4094FE10A}"/>
              </a:ext>
            </a:extLst>
          </p:cNvPr>
          <p:cNvCxnSpPr/>
          <p:nvPr/>
        </p:nvCxnSpPr>
        <p:spPr>
          <a:xfrm flipH="1">
            <a:off x="6576031" y="4657171"/>
            <a:ext cx="58800" cy="44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5" name="Google Shape;3088;p143">
            <a:extLst>
              <a:ext uri="{FF2B5EF4-FFF2-40B4-BE49-F238E27FC236}">
                <a16:creationId xmlns:a16="http://schemas.microsoft.com/office/drawing/2014/main" id="{237DEE1E-79ED-0149-B88A-36AD3FF8E6CE}"/>
              </a:ext>
            </a:extLst>
          </p:cNvPr>
          <p:cNvCxnSpPr/>
          <p:nvPr/>
        </p:nvCxnSpPr>
        <p:spPr>
          <a:xfrm rot="10800000">
            <a:off x="6517258" y="4657151"/>
            <a:ext cx="58800" cy="44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6" name="Google Shape;3089;p143">
            <a:extLst>
              <a:ext uri="{FF2B5EF4-FFF2-40B4-BE49-F238E27FC236}">
                <a16:creationId xmlns:a16="http://schemas.microsoft.com/office/drawing/2014/main" id="{B12C3950-DFA5-6141-94E4-3D613A0E8369}"/>
              </a:ext>
            </a:extLst>
          </p:cNvPr>
          <p:cNvCxnSpPr/>
          <p:nvPr/>
        </p:nvCxnSpPr>
        <p:spPr>
          <a:xfrm flipH="1">
            <a:off x="6458486" y="4657171"/>
            <a:ext cx="58800" cy="44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7" name="Google Shape;3090;p143">
            <a:extLst>
              <a:ext uri="{FF2B5EF4-FFF2-40B4-BE49-F238E27FC236}">
                <a16:creationId xmlns:a16="http://schemas.microsoft.com/office/drawing/2014/main" id="{D0914F94-133A-7443-BD22-99445D070315}"/>
              </a:ext>
            </a:extLst>
          </p:cNvPr>
          <p:cNvCxnSpPr/>
          <p:nvPr/>
        </p:nvCxnSpPr>
        <p:spPr>
          <a:xfrm rot="10800000">
            <a:off x="6399713" y="4657151"/>
            <a:ext cx="58800" cy="44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8" name="Google Shape;3091;p143">
            <a:extLst>
              <a:ext uri="{FF2B5EF4-FFF2-40B4-BE49-F238E27FC236}">
                <a16:creationId xmlns:a16="http://schemas.microsoft.com/office/drawing/2014/main" id="{337140CC-2E4B-B947-AD32-236594084872}"/>
              </a:ext>
            </a:extLst>
          </p:cNvPr>
          <p:cNvCxnSpPr/>
          <p:nvPr/>
        </p:nvCxnSpPr>
        <p:spPr>
          <a:xfrm flipH="1">
            <a:off x="6340941" y="4657171"/>
            <a:ext cx="58800" cy="44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9" name="Google Shape;3092;p143">
            <a:extLst>
              <a:ext uri="{FF2B5EF4-FFF2-40B4-BE49-F238E27FC236}">
                <a16:creationId xmlns:a16="http://schemas.microsoft.com/office/drawing/2014/main" id="{F27EFE1E-9FC5-944A-8D7E-E1616F9A7D7A}"/>
              </a:ext>
            </a:extLst>
          </p:cNvPr>
          <p:cNvCxnSpPr/>
          <p:nvPr/>
        </p:nvCxnSpPr>
        <p:spPr>
          <a:xfrm rot="10800000">
            <a:off x="6282168" y="4657151"/>
            <a:ext cx="58800" cy="44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0" name="Google Shape;3093;p143">
            <a:extLst>
              <a:ext uri="{FF2B5EF4-FFF2-40B4-BE49-F238E27FC236}">
                <a16:creationId xmlns:a16="http://schemas.microsoft.com/office/drawing/2014/main" id="{00154ED3-7622-824D-8766-2E665D8D7DCE}"/>
              </a:ext>
            </a:extLst>
          </p:cNvPr>
          <p:cNvCxnSpPr/>
          <p:nvPr/>
        </p:nvCxnSpPr>
        <p:spPr>
          <a:xfrm flipH="1">
            <a:off x="6223395" y="4657171"/>
            <a:ext cx="58800" cy="44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1" name="Google Shape;3094;p143">
            <a:extLst>
              <a:ext uri="{FF2B5EF4-FFF2-40B4-BE49-F238E27FC236}">
                <a16:creationId xmlns:a16="http://schemas.microsoft.com/office/drawing/2014/main" id="{85429A23-A856-7C47-8038-DC1F8E1EE5B5}"/>
              </a:ext>
            </a:extLst>
          </p:cNvPr>
          <p:cNvCxnSpPr/>
          <p:nvPr/>
        </p:nvCxnSpPr>
        <p:spPr>
          <a:xfrm rot="10800000">
            <a:off x="6164623" y="4657150"/>
            <a:ext cx="58800" cy="44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2" name="Google Shape;3095;p143">
            <a:extLst>
              <a:ext uri="{FF2B5EF4-FFF2-40B4-BE49-F238E27FC236}">
                <a16:creationId xmlns:a16="http://schemas.microsoft.com/office/drawing/2014/main" id="{BB31B649-16DC-D94F-B243-A07E242DD0CD}"/>
              </a:ext>
            </a:extLst>
          </p:cNvPr>
          <p:cNvCxnSpPr/>
          <p:nvPr/>
        </p:nvCxnSpPr>
        <p:spPr>
          <a:xfrm flipH="1">
            <a:off x="6105850" y="4657170"/>
            <a:ext cx="58800" cy="44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3" name="Google Shape;3096;p143">
            <a:extLst>
              <a:ext uri="{FF2B5EF4-FFF2-40B4-BE49-F238E27FC236}">
                <a16:creationId xmlns:a16="http://schemas.microsoft.com/office/drawing/2014/main" id="{B754E49C-68BA-A047-9D70-0F9653D21033}"/>
              </a:ext>
            </a:extLst>
          </p:cNvPr>
          <p:cNvCxnSpPr/>
          <p:nvPr/>
        </p:nvCxnSpPr>
        <p:spPr>
          <a:xfrm rot="10800000">
            <a:off x="6047078" y="4657150"/>
            <a:ext cx="58800" cy="44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4" name="Google Shape;3097;p143">
            <a:extLst>
              <a:ext uri="{FF2B5EF4-FFF2-40B4-BE49-F238E27FC236}">
                <a16:creationId xmlns:a16="http://schemas.microsoft.com/office/drawing/2014/main" id="{716669E7-2AF2-384D-97F5-2BE181B5945F}"/>
              </a:ext>
            </a:extLst>
          </p:cNvPr>
          <p:cNvCxnSpPr/>
          <p:nvPr/>
        </p:nvCxnSpPr>
        <p:spPr>
          <a:xfrm flipH="1">
            <a:off x="5988305" y="4657170"/>
            <a:ext cx="58800" cy="44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5" name="Google Shape;3098;p143">
            <a:extLst>
              <a:ext uri="{FF2B5EF4-FFF2-40B4-BE49-F238E27FC236}">
                <a16:creationId xmlns:a16="http://schemas.microsoft.com/office/drawing/2014/main" id="{BED19B59-9179-7D42-92E8-3096A70C80C6}"/>
              </a:ext>
            </a:extLst>
          </p:cNvPr>
          <p:cNvCxnSpPr/>
          <p:nvPr/>
        </p:nvCxnSpPr>
        <p:spPr>
          <a:xfrm rot="10800000">
            <a:off x="5929532" y="4657150"/>
            <a:ext cx="58800" cy="44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6" name="Google Shape;3099;p143">
            <a:extLst>
              <a:ext uri="{FF2B5EF4-FFF2-40B4-BE49-F238E27FC236}">
                <a16:creationId xmlns:a16="http://schemas.microsoft.com/office/drawing/2014/main" id="{2921AC7F-8DFA-0342-B24F-41F5AB5E6523}"/>
              </a:ext>
            </a:extLst>
          </p:cNvPr>
          <p:cNvCxnSpPr/>
          <p:nvPr/>
        </p:nvCxnSpPr>
        <p:spPr>
          <a:xfrm flipH="1">
            <a:off x="5870760" y="4657170"/>
            <a:ext cx="58800" cy="44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7" name="Google Shape;3100;p143">
            <a:extLst>
              <a:ext uri="{FF2B5EF4-FFF2-40B4-BE49-F238E27FC236}">
                <a16:creationId xmlns:a16="http://schemas.microsoft.com/office/drawing/2014/main" id="{668DCD65-A004-9B4A-B2FF-8727239CD96F}"/>
              </a:ext>
            </a:extLst>
          </p:cNvPr>
          <p:cNvCxnSpPr/>
          <p:nvPr/>
        </p:nvCxnSpPr>
        <p:spPr>
          <a:xfrm rot="10800000">
            <a:off x="5811987" y="4657150"/>
            <a:ext cx="58800" cy="44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8" name="Google Shape;3101;p143">
            <a:extLst>
              <a:ext uri="{FF2B5EF4-FFF2-40B4-BE49-F238E27FC236}">
                <a16:creationId xmlns:a16="http://schemas.microsoft.com/office/drawing/2014/main" id="{6E63FFE1-649D-2648-853A-8E5B20AB91AC}"/>
              </a:ext>
            </a:extLst>
          </p:cNvPr>
          <p:cNvCxnSpPr/>
          <p:nvPr/>
        </p:nvCxnSpPr>
        <p:spPr>
          <a:xfrm flipH="1">
            <a:off x="5753215" y="4657170"/>
            <a:ext cx="58800" cy="44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9" name="Google Shape;3102;p143">
            <a:extLst>
              <a:ext uri="{FF2B5EF4-FFF2-40B4-BE49-F238E27FC236}">
                <a16:creationId xmlns:a16="http://schemas.microsoft.com/office/drawing/2014/main" id="{19C80F0F-FDB7-0E45-B18D-DE5F0C287941}"/>
              </a:ext>
            </a:extLst>
          </p:cNvPr>
          <p:cNvCxnSpPr/>
          <p:nvPr/>
        </p:nvCxnSpPr>
        <p:spPr>
          <a:xfrm rot="10800000">
            <a:off x="5694442" y="4657149"/>
            <a:ext cx="58800" cy="44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0" name="Google Shape;3103;p143">
            <a:extLst>
              <a:ext uri="{FF2B5EF4-FFF2-40B4-BE49-F238E27FC236}">
                <a16:creationId xmlns:a16="http://schemas.microsoft.com/office/drawing/2014/main" id="{889008E5-89C7-5A42-9985-A8C54DBE607A}"/>
              </a:ext>
            </a:extLst>
          </p:cNvPr>
          <p:cNvCxnSpPr/>
          <p:nvPr/>
        </p:nvCxnSpPr>
        <p:spPr>
          <a:xfrm flipH="1">
            <a:off x="5635669" y="4657170"/>
            <a:ext cx="58800" cy="44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1" name="Google Shape;3104;p143">
            <a:extLst>
              <a:ext uri="{FF2B5EF4-FFF2-40B4-BE49-F238E27FC236}">
                <a16:creationId xmlns:a16="http://schemas.microsoft.com/office/drawing/2014/main" id="{BAB3BD56-A750-5A46-91A8-E1507954970C}"/>
              </a:ext>
            </a:extLst>
          </p:cNvPr>
          <p:cNvCxnSpPr/>
          <p:nvPr/>
        </p:nvCxnSpPr>
        <p:spPr>
          <a:xfrm rot="10800000">
            <a:off x="5576897" y="4657150"/>
            <a:ext cx="58800" cy="44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2" name="Google Shape;3105;p143">
            <a:extLst>
              <a:ext uri="{FF2B5EF4-FFF2-40B4-BE49-F238E27FC236}">
                <a16:creationId xmlns:a16="http://schemas.microsoft.com/office/drawing/2014/main" id="{E643BCE9-B4B7-E04F-9E08-3BCF628A23BA}"/>
              </a:ext>
            </a:extLst>
          </p:cNvPr>
          <p:cNvCxnSpPr/>
          <p:nvPr/>
        </p:nvCxnSpPr>
        <p:spPr>
          <a:xfrm flipH="1">
            <a:off x="5518124" y="4657170"/>
            <a:ext cx="58800" cy="44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3" name="Google Shape;3106;p143">
            <a:extLst>
              <a:ext uri="{FF2B5EF4-FFF2-40B4-BE49-F238E27FC236}">
                <a16:creationId xmlns:a16="http://schemas.microsoft.com/office/drawing/2014/main" id="{8BCD2B08-543C-BB44-876A-D30D253282FC}"/>
              </a:ext>
            </a:extLst>
          </p:cNvPr>
          <p:cNvCxnSpPr/>
          <p:nvPr/>
        </p:nvCxnSpPr>
        <p:spPr>
          <a:xfrm rot="10800000">
            <a:off x="5459351" y="4657150"/>
            <a:ext cx="58800" cy="44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" name="Google Shape;3107;p143">
            <a:extLst>
              <a:ext uri="{FF2B5EF4-FFF2-40B4-BE49-F238E27FC236}">
                <a16:creationId xmlns:a16="http://schemas.microsoft.com/office/drawing/2014/main" id="{AD4ECF87-5941-D94E-AE23-A50ABFCF9FDA}"/>
              </a:ext>
            </a:extLst>
          </p:cNvPr>
          <p:cNvSpPr/>
          <p:nvPr/>
        </p:nvSpPr>
        <p:spPr>
          <a:xfrm>
            <a:off x="6752375" y="1968317"/>
            <a:ext cx="227400" cy="170400"/>
          </a:xfrm>
          <a:prstGeom prst="rect">
            <a:avLst/>
          </a:prstGeom>
          <a:solidFill>
            <a:srgbClr val="FFCD7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  <a:latin typeface="Raleway" panose="020B0503030101060003" pitchFamily="34" charset="77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3108;p143">
            <a:extLst>
              <a:ext uri="{FF2B5EF4-FFF2-40B4-BE49-F238E27FC236}">
                <a16:creationId xmlns:a16="http://schemas.microsoft.com/office/drawing/2014/main" id="{3B327D89-EDFC-5F46-90D2-3351FD7DDCF8}"/>
              </a:ext>
            </a:extLst>
          </p:cNvPr>
          <p:cNvSpPr/>
          <p:nvPr/>
        </p:nvSpPr>
        <p:spPr>
          <a:xfrm>
            <a:off x="6752375" y="2194591"/>
            <a:ext cx="227400" cy="170400"/>
          </a:xfrm>
          <a:prstGeom prst="rect">
            <a:avLst/>
          </a:prstGeom>
          <a:solidFill>
            <a:srgbClr val="FFCD7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  <a:latin typeface="Raleway" panose="020B0503030101060003" pitchFamily="34" charset="77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3109;p143">
            <a:extLst>
              <a:ext uri="{FF2B5EF4-FFF2-40B4-BE49-F238E27FC236}">
                <a16:creationId xmlns:a16="http://schemas.microsoft.com/office/drawing/2014/main" id="{D7612DFB-351D-A84A-A1F9-FBC3A6D7244A}"/>
              </a:ext>
            </a:extLst>
          </p:cNvPr>
          <p:cNvSpPr/>
          <p:nvPr/>
        </p:nvSpPr>
        <p:spPr>
          <a:xfrm>
            <a:off x="7054074" y="1968317"/>
            <a:ext cx="227400" cy="170400"/>
          </a:xfrm>
          <a:prstGeom prst="rect">
            <a:avLst/>
          </a:prstGeom>
          <a:solidFill>
            <a:srgbClr val="FFCD7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  <a:latin typeface="Raleway" panose="020B0503030101060003" pitchFamily="34" charset="77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3110;p143">
            <a:extLst>
              <a:ext uri="{FF2B5EF4-FFF2-40B4-BE49-F238E27FC236}">
                <a16:creationId xmlns:a16="http://schemas.microsoft.com/office/drawing/2014/main" id="{808405B5-7FE2-0C4D-84CA-30660A06C2C2}"/>
              </a:ext>
            </a:extLst>
          </p:cNvPr>
          <p:cNvSpPr/>
          <p:nvPr/>
        </p:nvSpPr>
        <p:spPr>
          <a:xfrm>
            <a:off x="7054074" y="2188715"/>
            <a:ext cx="227400" cy="170400"/>
          </a:xfrm>
          <a:prstGeom prst="rect">
            <a:avLst/>
          </a:prstGeom>
          <a:solidFill>
            <a:srgbClr val="FFCD7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  <a:latin typeface="Raleway" panose="020B0503030101060003" pitchFamily="34" charset="77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3111;p143">
            <a:extLst>
              <a:ext uri="{FF2B5EF4-FFF2-40B4-BE49-F238E27FC236}">
                <a16:creationId xmlns:a16="http://schemas.microsoft.com/office/drawing/2014/main" id="{ABC5CB01-4F3E-D34F-AA5C-EEEDDCE97F21}"/>
              </a:ext>
            </a:extLst>
          </p:cNvPr>
          <p:cNvSpPr/>
          <p:nvPr/>
        </p:nvSpPr>
        <p:spPr>
          <a:xfrm>
            <a:off x="6752375" y="2409113"/>
            <a:ext cx="227400" cy="170400"/>
          </a:xfrm>
          <a:prstGeom prst="rect">
            <a:avLst/>
          </a:prstGeom>
          <a:solidFill>
            <a:srgbClr val="FFCD7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  <a:latin typeface="Raleway" panose="020B0503030101060003" pitchFamily="34" charset="77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3112;p143">
            <a:extLst>
              <a:ext uri="{FF2B5EF4-FFF2-40B4-BE49-F238E27FC236}">
                <a16:creationId xmlns:a16="http://schemas.microsoft.com/office/drawing/2014/main" id="{98929C41-F8E6-464F-8EE0-812FC2D68ECE}"/>
              </a:ext>
            </a:extLst>
          </p:cNvPr>
          <p:cNvSpPr/>
          <p:nvPr/>
        </p:nvSpPr>
        <p:spPr>
          <a:xfrm>
            <a:off x="6752375" y="2635387"/>
            <a:ext cx="227400" cy="170400"/>
          </a:xfrm>
          <a:prstGeom prst="rect">
            <a:avLst/>
          </a:prstGeom>
          <a:solidFill>
            <a:srgbClr val="FFCD7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  <a:latin typeface="Raleway" panose="020B0503030101060003" pitchFamily="34" charset="77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3113;p143">
            <a:extLst>
              <a:ext uri="{FF2B5EF4-FFF2-40B4-BE49-F238E27FC236}">
                <a16:creationId xmlns:a16="http://schemas.microsoft.com/office/drawing/2014/main" id="{905159A5-027E-9B40-9680-91BF1DF52D21}"/>
              </a:ext>
            </a:extLst>
          </p:cNvPr>
          <p:cNvSpPr/>
          <p:nvPr/>
        </p:nvSpPr>
        <p:spPr>
          <a:xfrm>
            <a:off x="7054074" y="2409113"/>
            <a:ext cx="227400" cy="170400"/>
          </a:xfrm>
          <a:prstGeom prst="rect">
            <a:avLst/>
          </a:prstGeom>
          <a:solidFill>
            <a:srgbClr val="FFCD7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  <a:latin typeface="Raleway" panose="020B0503030101060003" pitchFamily="34" charset="77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3114;p143">
            <a:extLst>
              <a:ext uri="{FF2B5EF4-FFF2-40B4-BE49-F238E27FC236}">
                <a16:creationId xmlns:a16="http://schemas.microsoft.com/office/drawing/2014/main" id="{8BBA00B4-9B49-294C-B848-7FA9C48E8CE7}"/>
              </a:ext>
            </a:extLst>
          </p:cNvPr>
          <p:cNvSpPr/>
          <p:nvPr/>
        </p:nvSpPr>
        <p:spPr>
          <a:xfrm>
            <a:off x="7054074" y="2629511"/>
            <a:ext cx="227400" cy="170400"/>
          </a:xfrm>
          <a:prstGeom prst="rect">
            <a:avLst/>
          </a:prstGeom>
          <a:solidFill>
            <a:srgbClr val="FFCD7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  <a:latin typeface="Raleway" panose="020B0503030101060003" pitchFamily="34" charset="77"/>
              <a:ea typeface="Calibri"/>
              <a:cs typeface="Calibri"/>
              <a:sym typeface="Calibri"/>
            </a:endParaRPr>
          </a:p>
        </p:txBody>
      </p:sp>
      <p:sp>
        <p:nvSpPr>
          <p:cNvPr id="172" name="Google Shape;3115;p143">
            <a:extLst>
              <a:ext uri="{FF2B5EF4-FFF2-40B4-BE49-F238E27FC236}">
                <a16:creationId xmlns:a16="http://schemas.microsoft.com/office/drawing/2014/main" id="{C4623A51-4125-2446-8763-D2FD33E6CD33}"/>
              </a:ext>
            </a:extLst>
          </p:cNvPr>
          <p:cNvSpPr/>
          <p:nvPr/>
        </p:nvSpPr>
        <p:spPr>
          <a:xfrm>
            <a:off x="6752375" y="2849909"/>
            <a:ext cx="227400" cy="170400"/>
          </a:xfrm>
          <a:prstGeom prst="rect">
            <a:avLst/>
          </a:prstGeom>
          <a:solidFill>
            <a:srgbClr val="FFCD7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  <a:latin typeface="Raleway" panose="020B0503030101060003" pitchFamily="34" charset="77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3116;p143">
            <a:extLst>
              <a:ext uri="{FF2B5EF4-FFF2-40B4-BE49-F238E27FC236}">
                <a16:creationId xmlns:a16="http://schemas.microsoft.com/office/drawing/2014/main" id="{204DFA71-3139-BC4D-9680-2C28DB0D6FAC}"/>
              </a:ext>
            </a:extLst>
          </p:cNvPr>
          <p:cNvSpPr/>
          <p:nvPr/>
        </p:nvSpPr>
        <p:spPr>
          <a:xfrm>
            <a:off x="6752375" y="3076183"/>
            <a:ext cx="227400" cy="170400"/>
          </a:xfrm>
          <a:prstGeom prst="rect">
            <a:avLst/>
          </a:prstGeom>
          <a:solidFill>
            <a:srgbClr val="FFCD7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  <a:latin typeface="Raleway" panose="020B0503030101060003" pitchFamily="34" charset="77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3117;p143">
            <a:extLst>
              <a:ext uri="{FF2B5EF4-FFF2-40B4-BE49-F238E27FC236}">
                <a16:creationId xmlns:a16="http://schemas.microsoft.com/office/drawing/2014/main" id="{29A01DB3-AB19-804F-8F02-FF3313AD86F7}"/>
              </a:ext>
            </a:extLst>
          </p:cNvPr>
          <p:cNvSpPr/>
          <p:nvPr/>
        </p:nvSpPr>
        <p:spPr>
          <a:xfrm>
            <a:off x="7054074" y="2849909"/>
            <a:ext cx="227400" cy="170400"/>
          </a:xfrm>
          <a:prstGeom prst="rect">
            <a:avLst/>
          </a:prstGeom>
          <a:solidFill>
            <a:srgbClr val="FFCD7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  <a:latin typeface="Raleway" panose="020B0503030101060003" pitchFamily="34" charset="77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3118;p143">
            <a:extLst>
              <a:ext uri="{FF2B5EF4-FFF2-40B4-BE49-F238E27FC236}">
                <a16:creationId xmlns:a16="http://schemas.microsoft.com/office/drawing/2014/main" id="{50DD96C3-791A-7D43-A87C-6C010788C628}"/>
              </a:ext>
            </a:extLst>
          </p:cNvPr>
          <p:cNvSpPr/>
          <p:nvPr/>
        </p:nvSpPr>
        <p:spPr>
          <a:xfrm>
            <a:off x="7054074" y="3070306"/>
            <a:ext cx="227400" cy="170400"/>
          </a:xfrm>
          <a:prstGeom prst="rect">
            <a:avLst/>
          </a:prstGeom>
          <a:solidFill>
            <a:srgbClr val="FFCD7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  <a:latin typeface="Raleway" panose="020B0503030101060003" pitchFamily="34" charset="77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3119;p143">
            <a:extLst>
              <a:ext uri="{FF2B5EF4-FFF2-40B4-BE49-F238E27FC236}">
                <a16:creationId xmlns:a16="http://schemas.microsoft.com/office/drawing/2014/main" id="{8769954A-1B0C-7644-9C2E-8498167BD716}"/>
              </a:ext>
            </a:extLst>
          </p:cNvPr>
          <p:cNvSpPr/>
          <p:nvPr/>
        </p:nvSpPr>
        <p:spPr>
          <a:xfrm>
            <a:off x="6752375" y="3290704"/>
            <a:ext cx="227400" cy="170400"/>
          </a:xfrm>
          <a:prstGeom prst="rect">
            <a:avLst/>
          </a:prstGeom>
          <a:solidFill>
            <a:srgbClr val="FFCD7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  <a:latin typeface="Raleway" panose="020B0503030101060003" pitchFamily="34" charset="77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3120;p143">
            <a:extLst>
              <a:ext uri="{FF2B5EF4-FFF2-40B4-BE49-F238E27FC236}">
                <a16:creationId xmlns:a16="http://schemas.microsoft.com/office/drawing/2014/main" id="{F794B21A-A5C1-F44B-8E91-E704FFB61643}"/>
              </a:ext>
            </a:extLst>
          </p:cNvPr>
          <p:cNvSpPr/>
          <p:nvPr/>
        </p:nvSpPr>
        <p:spPr>
          <a:xfrm>
            <a:off x="6752375" y="3516979"/>
            <a:ext cx="227400" cy="170400"/>
          </a:xfrm>
          <a:prstGeom prst="rect">
            <a:avLst/>
          </a:prstGeom>
          <a:solidFill>
            <a:srgbClr val="FFCD7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  <a:latin typeface="Raleway" panose="020B0503030101060003" pitchFamily="34" charset="77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3121;p143">
            <a:extLst>
              <a:ext uri="{FF2B5EF4-FFF2-40B4-BE49-F238E27FC236}">
                <a16:creationId xmlns:a16="http://schemas.microsoft.com/office/drawing/2014/main" id="{6DEA8102-E657-AA47-96C9-79BBE181BE7C}"/>
              </a:ext>
            </a:extLst>
          </p:cNvPr>
          <p:cNvSpPr/>
          <p:nvPr/>
        </p:nvSpPr>
        <p:spPr>
          <a:xfrm>
            <a:off x="7054074" y="3290704"/>
            <a:ext cx="227400" cy="170400"/>
          </a:xfrm>
          <a:prstGeom prst="rect">
            <a:avLst/>
          </a:prstGeom>
          <a:solidFill>
            <a:srgbClr val="FFCD7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  <a:latin typeface="Raleway" panose="020B0503030101060003" pitchFamily="34" charset="77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3122;p143">
            <a:extLst>
              <a:ext uri="{FF2B5EF4-FFF2-40B4-BE49-F238E27FC236}">
                <a16:creationId xmlns:a16="http://schemas.microsoft.com/office/drawing/2014/main" id="{D37EE33F-645E-2D41-A330-24AFB679E3C4}"/>
              </a:ext>
            </a:extLst>
          </p:cNvPr>
          <p:cNvSpPr/>
          <p:nvPr/>
        </p:nvSpPr>
        <p:spPr>
          <a:xfrm>
            <a:off x="7054074" y="3511102"/>
            <a:ext cx="227400" cy="170400"/>
          </a:xfrm>
          <a:prstGeom prst="rect">
            <a:avLst/>
          </a:prstGeom>
          <a:solidFill>
            <a:srgbClr val="FFCD7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  <a:latin typeface="Raleway" panose="020B0503030101060003" pitchFamily="34" charset="77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3123;p143">
            <a:extLst>
              <a:ext uri="{FF2B5EF4-FFF2-40B4-BE49-F238E27FC236}">
                <a16:creationId xmlns:a16="http://schemas.microsoft.com/office/drawing/2014/main" id="{E2759996-A7EC-3D44-9BFD-6FA0D7774730}"/>
              </a:ext>
            </a:extLst>
          </p:cNvPr>
          <p:cNvSpPr/>
          <p:nvPr/>
        </p:nvSpPr>
        <p:spPr>
          <a:xfrm>
            <a:off x="6752375" y="3731500"/>
            <a:ext cx="227400" cy="170400"/>
          </a:xfrm>
          <a:prstGeom prst="rect">
            <a:avLst/>
          </a:prstGeom>
          <a:solidFill>
            <a:srgbClr val="FFCD7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  <a:latin typeface="Raleway" panose="020B0503030101060003" pitchFamily="34" charset="77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3124;p143">
            <a:extLst>
              <a:ext uri="{FF2B5EF4-FFF2-40B4-BE49-F238E27FC236}">
                <a16:creationId xmlns:a16="http://schemas.microsoft.com/office/drawing/2014/main" id="{241C18E0-C1FA-034A-9F45-B267734C5E2F}"/>
              </a:ext>
            </a:extLst>
          </p:cNvPr>
          <p:cNvSpPr/>
          <p:nvPr/>
        </p:nvSpPr>
        <p:spPr>
          <a:xfrm>
            <a:off x="6752375" y="3957775"/>
            <a:ext cx="227400" cy="170400"/>
          </a:xfrm>
          <a:prstGeom prst="rect">
            <a:avLst/>
          </a:prstGeom>
          <a:solidFill>
            <a:srgbClr val="FFCD7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  <a:latin typeface="Raleway" panose="020B0503030101060003" pitchFamily="34" charset="77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3125;p143">
            <a:extLst>
              <a:ext uri="{FF2B5EF4-FFF2-40B4-BE49-F238E27FC236}">
                <a16:creationId xmlns:a16="http://schemas.microsoft.com/office/drawing/2014/main" id="{F2B27E25-A062-5B48-B53E-B36C59965493}"/>
              </a:ext>
            </a:extLst>
          </p:cNvPr>
          <p:cNvSpPr/>
          <p:nvPr/>
        </p:nvSpPr>
        <p:spPr>
          <a:xfrm>
            <a:off x="7054074" y="3731500"/>
            <a:ext cx="227400" cy="170400"/>
          </a:xfrm>
          <a:prstGeom prst="rect">
            <a:avLst/>
          </a:prstGeom>
          <a:solidFill>
            <a:srgbClr val="FFCD7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  <a:latin typeface="Raleway" panose="020B0503030101060003" pitchFamily="34" charset="77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3126;p143">
            <a:extLst>
              <a:ext uri="{FF2B5EF4-FFF2-40B4-BE49-F238E27FC236}">
                <a16:creationId xmlns:a16="http://schemas.microsoft.com/office/drawing/2014/main" id="{E16573A0-F4D2-C244-AC86-2ADC278F75F6}"/>
              </a:ext>
            </a:extLst>
          </p:cNvPr>
          <p:cNvSpPr/>
          <p:nvPr/>
        </p:nvSpPr>
        <p:spPr>
          <a:xfrm>
            <a:off x="7054074" y="3951898"/>
            <a:ext cx="227400" cy="170400"/>
          </a:xfrm>
          <a:prstGeom prst="rect">
            <a:avLst/>
          </a:prstGeom>
          <a:solidFill>
            <a:srgbClr val="FFCD7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  <a:latin typeface="Raleway" panose="020B0503030101060003" pitchFamily="34" charset="77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3127;p143">
            <a:extLst>
              <a:ext uri="{FF2B5EF4-FFF2-40B4-BE49-F238E27FC236}">
                <a16:creationId xmlns:a16="http://schemas.microsoft.com/office/drawing/2014/main" id="{C1B30D80-5BAC-5248-9B64-93BDAD6F1954}"/>
              </a:ext>
            </a:extLst>
          </p:cNvPr>
          <p:cNvSpPr/>
          <p:nvPr/>
        </p:nvSpPr>
        <p:spPr>
          <a:xfrm>
            <a:off x="6752375" y="4172296"/>
            <a:ext cx="227400" cy="170400"/>
          </a:xfrm>
          <a:prstGeom prst="rect">
            <a:avLst/>
          </a:prstGeom>
          <a:solidFill>
            <a:srgbClr val="FFCD7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  <a:latin typeface="Raleway" panose="020B0503030101060003" pitchFamily="34" charset="77"/>
              <a:ea typeface="Calibri"/>
              <a:cs typeface="Calibri"/>
              <a:sym typeface="Calibri"/>
            </a:endParaRPr>
          </a:p>
        </p:txBody>
      </p:sp>
      <p:sp>
        <p:nvSpPr>
          <p:cNvPr id="185" name="Google Shape;3128;p143">
            <a:extLst>
              <a:ext uri="{FF2B5EF4-FFF2-40B4-BE49-F238E27FC236}">
                <a16:creationId xmlns:a16="http://schemas.microsoft.com/office/drawing/2014/main" id="{ADB554AF-4BED-A54D-BC13-37D1281E0B6F}"/>
              </a:ext>
            </a:extLst>
          </p:cNvPr>
          <p:cNvSpPr/>
          <p:nvPr/>
        </p:nvSpPr>
        <p:spPr>
          <a:xfrm>
            <a:off x="7054074" y="4172296"/>
            <a:ext cx="227400" cy="170400"/>
          </a:xfrm>
          <a:prstGeom prst="rect">
            <a:avLst/>
          </a:prstGeom>
          <a:solidFill>
            <a:srgbClr val="FFCD7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  <a:latin typeface="Raleway" panose="020B0503030101060003" pitchFamily="34" charset="77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3129;p143">
            <a:extLst>
              <a:ext uri="{FF2B5EF4-FFF2-40B4-BE49-F238E27FC236}">
                <a16:creationId xmlns:a16="http://schemas.microsoft.com/office/drawing/2014/main" id="{26939B27-4511-DF46-A978-D9277D022710}"/>
              </a:ext>
            </a:extLst>
          </p:cNvPr>
          <p:cNvSpPr/>
          <p:nvPr/>
        </p:nvSpPr>
        <p:spPr>
          <a:xfrm>
            <a:off x="6752375" y="4398571"/>
            <a:ext cx="227400" cy="170400"/>
          </a:xfrm>
          <a:prstGeom prst="rect">
            <a:avLst/>
          </a:prstGeom>
          <a:solidFill>
            <a:srgbClr val="FFCD7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  <a:latin typeface="Raleway" panose="020B0503030101060003" pitchFamily="34" charset="77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3130;p143">
            <a:extLst>
              <a:ext uri="{FF2B5EF4-FFF2-40B4-BE49-F238E27FC236}">
                <a16:creationId xmlns:a16="http://schemas.microsoft.com/office/drawing/2014/main" id="{773EE62A-5AA9-E94D-A6FF-E134A2651D82}"/>
              </a:ext>
            </a:extLst>
          </p:cNvPr>
          <p:cNvSpPr/>
          <p:nvPr/>
        </p:nvSpPr>
        <p:spPr>
          <a:xfrm>
            <a:off x="7054074" y="4398571"/>
            <a:ext cx="227400" cy="170400"/>
          </a:xfrm>
          <a:prstGeom prst="rect">
            <a:avLst/>
          </a:prstGeom>
          <a:solidFill>
            <a:srgbClr val="FFCD7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  <a:latin typeface="Raleway" panose="020B0503030101060003" pitchFamily="34" charset="77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3131;p143">
            <a:extLst>
              <a:ext uri="{FF2B5EF4-FFF2-40B4-BE49-F238E27FC236}">
                <a16:creationId xmlns:a16="http://schemas.microsoft.com/office/drawing/2014/main" id="{58D55CB4-0760-A449-B031-92D34A316294}"/>
              </a:ext>
            </a:extLst>
          </p:cNvPr>
          <p:cNvSpPr/>
          <p:nvPr/>
        </p:nvSpPr>
        <p:spPr>
          <a:xfrm>
            <a:off x="7927828" y="1968317"/>
            <a:ext cx="227400" cy="170400"/>
          </a:xfrm>
          <a:prstGeom prst="rect">
            <a:avLst/>
          </a:prstGeom>
          <a:solidFill>
            <a:srgbClr val="FFCD7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  <a:latin typeface="Raleway" panose="020B0503030101060003" pitchFamily="34" charset="77"/>
              <a:ea typeface="Calibri"/>
              <a:cs typeface="Calibri"/>
              <a:sym typeface="Calibri"/>
            </a:endParaRPr>
          </a:p>
        </p:txBody>
      </p:sp>
      <p:sp>
        <p:nvSpPr>
          <p:cNvPr id="189" name="Google Shape;3132;p143">
            <a:extLst>
              <a:ext uri="{FF2B5EF4-FFF2-40B4-BE49-F238E27FC236}">
                <a16:creationId xmlns:a16="http://schemas.microsoft.com/office/drawing/2014/main" id="{B0C3BA46-B37F-8142-A4E0-08F2AAF47796}"/>
              </a:ext>
            </a:extLst>
          </p:cNvPr>
          <p:cNvSpPr/>
          <p:nvPr/>
        </p:nvSpPr>
        <p:spPr>
          <a:xfrm>
            <a:off x="7927828" y="2194591"/>
            <a:ext cx="227400" cy="170400"/>
          </a:xfrm>
          <a:prstGeom prst="rect">
            <a:avLst/>
          </a:prstGeom>
          <a:solidFill>
            <a:srgbClr val="FFCD7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  <a:latin typeface="Raleway" panose="020B0503030101060003" pitchFamily="34" charset="77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3133;p143">
            <a:extLst>
              <a:ext uri="{FF2B5EF4-FFF2-40B4-BE49-F238E27FC236}">
                <a16:creationId xmlns:a16="http://schemas.microsoft.com/office/drawing/2014/main" id="{E99159CB-402E-2443-BC95-6737734E2A47}"/>
              </a:ext>
            </a:extLst>
          </p:cNvPr>
          <p:cNvSpPr/>
          <p:nvPr/>
        </p:nvSpPr>
        <p:spPr>
          <a:xfrm>
            <a:off x="8229526" y="1968317"/>
            <a:ext cx="227400" cy="170400"/>
          </a:xfrm>
          <a:prstGeom prst="rect">
            <a:avLst/>
          </a:prstGeom>
          <a:solidFill>
            <a:srgbClr val="FFCD7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  <a:latin typeface="Raleway" panose="020B0503030101060003" pitchFamily="34" charset="77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3134;p143">
            <a:extLst>
              <a:ext uri="{FF2B5EF4-FFF2-40B4-BE49-F238E27FC236}">
                <a16:creationId xmlns:a16="http://schemas.microsoft.com/office/drawing/2014/main" id="{84DF28C2-1951-9645-B7D3-494E000956AE}"/>
              </a:ext>
            </a:extLst>
          </p:cNvPr>
          <p:cNvSpPr/>
          <p:nvPr/>
        </p:nvSpPr>
        <p:spPr>
          <a:xfrm>
            <a:off x="8229526" y="2188715"/>
            <a:ext cx="227400" cy="170400"/>
          </a:xfrm>
          <a:prstGeom prst="rect">
            <a:avLst/>
          </a:prstGeom>
          <a:solidFill>
            <a:srgbClr val="FFCD7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  <a:latin typeface="Raleway" panose="020B0503030101060003" pitchFamily="34" charset="77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3135;p143">
            <a:extLst>
              <a:ext uri="{FF2B5EF4-FFF2-40B4-BE49-F238E27FC236}">
                <a16:creationId xmlns:a16="http://schemas.microsoft.com/office/drawing/2014/main" id="{2792D15E-9B1E-CF43-95F7-0D8D144D2881}"/>
              </a:ext>
            </a:extLst>
          </p:cNvPr>
          <p:cNvSpPr/>
          <p:nvPr/>
        </p:nvSpPr>
        <p:spPr>
          <a:xfrm>
            <a:off x="7927828" y="2409113"/>
            <a:ext cx="227400" cy="170400"/>
          </a:xfrm>
          <a:prstGeom prst="rect">
            <a:avLst/>
          </a:prstGeom>
          <a:solidFill>
            <a:srgbClr val="FFCD7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  <a:latin typeface="Raleway" panose="020B0503030101060003" pitchFamily="34" charset="77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3136;p143">
            <a:extLst>
              <a:ext uri="{FF2B5EF4-FFF2-40B4-BE49-F238E27FC236}">
                <a16:creationId xmlns:a16="http://schemas.microsoft.com/office/drawing/2014/main" id="{047CFFB0-8F14-A740-8E66-3C4C4C27240A}"/>
              </a:ext>
            </a:extLst>
          </p:cNvPr>
          <p:cNvSpPr/>
          <p:nvPr/>
        </p:nvSpPr>
        <p:spPr>
          <a:xfrm>
            <a:off x="7927828" y="2635387"/>
            <a:ext cx="227400" cy="170400"/>
          </a:xfrm>
          <a:prstGeom prst="rect">
            <a:avLst/>
          </a:prstGeom>
          <a:solidFill>
            <a:srgbClr val="FFCD7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  <a:latin typeface="Raleway" panose="020B0503030101060003" pitchFamily="34" charset="77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3137;p143">
            <a:extLst>
              <a:ext uri="{FF2B5EF4-FFF2-40B4-BE49-F238E27FC236}">
                <a16:creationId xmlns:a16="http://schemas.microsoft.com/office/drawing/2014/main" id="{CCC8E20D-8311-0042-BE9D-8D5CABDAE81F}"/>
              </a:ext>
            </a:extLst>
          </p:cNvPr>
          <p:cNvSpPr/>
          <p:nvPr/>
        </p:nvSpPr>
        <p:spPr>
          <a:xfrm>
            <a:off x="8229526" y="2409113"/>
            <a:ext cx="227400" cy="170400"/>
          </a:xfrm>
          <a:prstGeom prst="rect">
            <a:avLst/>
          </a:prstGeom>
          <a:solidFill>
            <a:srgbClr val="FFCD7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  <a:latin typeface="Raleway" panose="020B0503030101060003" pitchFamily="34" charset="77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3138;p143">
            <a:extLst>
              <a:ext uri="{FF2B5EF4-FFF2-40B4-BE49-F238E27FC236}">
                <a16:creationId xmlns:a16="http://schemas.microsoft.com/office/drawing/2014/main" id="{D96675B7-C3D4-A143-8D5A-395A3B012D84}"/>
              </a:ext>
            </a:extLst>
          </p:cNvPr>
          <p:cNvSpPr/>
          <p:nvPr/>
        </p:nvSpPr>
        <p:spPr>
          <a:xfrm>
            <a:off x="8229526" y="2629511"/>
            <a:ext cx="227400" cy="170400"/>
          </a:xfrm>
          <a:prstGeom prst="rect">
            <a:avLst/>
          </a:prstGeom>
          <a:solidFill>
            <a:srgbClr val="FFCD7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  <a:latin typeface="Raleway" panose="020B0503030101060003" pitchFamily="34" charset="77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3139;p143">
            <a:extLst>
              <a:ext uri="{FF2B5EF4-FFF2-40B4-BE49-F238E27FC236}">
                <a16:creationId xmlns:a16="http://schemas.microsoft.com/office/drawing/2014/main" id="{7F0E97B8-956B-C943-A9C1-5D05A5305501}"/>
              </a:ext>
            </a:extLst>
          </p:cNvPr>
          <p:cNvSpPr/>
          <p:nvPr/>
        </p:nvSpPr>
        <p:spPr>
          <a:xfrm>
            <a:off x="7927828" y="2849909"/>
            <a:ext cx="227400" cy="170400"/>
          </a:xfrm>
          <a:prstGeom prst="rect">
            <a:avLst/>
          </a:prstGeom>
          <a:solidFill>
            <a:srgbClr val="FFCD7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  <a:latin typeface="Raleway" panose="020B0503030101060003" pitchFamily="34" charset="77"/>
              <a:ea typeface="Calibri"/>
              <a:cs typeface="Calibri"/>
              <a:sym typeface="Calibri"/>
            </a:endParaRPr>
          </a:p>
        </p:txBody>
      </p:sp>
      <p:sp>
        <p:nvSpPr>
          <p:cNvPr id="197" name="Google Shape;3140;p143">
            <a:extLst>
              <a:ext uri="{FF2B5EF4-FFF2-40B4-BE49-F238E27FC236}">
                <a16:creationId xmlns:a16="http://schemas.microsoft.com/office/drawing/2014/main" id="{D2274121-5187-C64C-8CBB-8D776E0A9521}"/>
              </a:ext>
            </a:extLst>
          </p:cNvPr>
          <p:cNvSpPr/>
          <p:nvPr/>
        </p:nvSpPr>
        <p:spPr>
          <a:xfrm>
            <a:off x="7927828" y="3076183"/>
            <a:ext cx="227400" cy="170400"/>
          </a:xfrm>
          <a:prstGeom prst="rect">
            <a:avLst/>
          </a:prstGeom>
          <a:solidFill>
            <a:srgbClr val="FFCD7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  <a:latin typeface="Raleway" panose="020B0503030101060003" pitchFamily="34" charset="77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3141;p143">
            <a:extLst>
              <a:ext uri="{FF2B5EF4-FFF2-40B4-BE49-F238E27FC236}">
                <a16:creationId xmlns:a16="http://schemas.microsoft.com/office/drawing/2014/main" id="{B7A6FFFE-8B09-4944-8E07-8109D154EE2E}"/>
              </a:ext>
            </a:extLst>
          </p:cNvPr>
          <p:cNvSpPr/>
          <p:nvPr/>
        </p:nvSpPr>
        <p:spPr>
          <a:xfrm>
            <a:off x="8229526" y="2849909"/>
            <a:ext cx="227400" cy="170400"/>
          </a:xfrm>
          <a:prstGeom prst="rect">
            <a:avLst/>
          </a:prstGeom>
          <a:solidFill>
            <a:srgbClr val="FFCD7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  <a:latin typeface="Raleway" panose="020B0503030101060003" pitchFamily="34" charset="77"/>
              <a:ea typeface="Calibri"/>
              <a:cs typeface="Calibri"/>
              <a:sym typeface="Calibri"/>
            </a:endParaRPr>
          </a:p>
        </p:txBody>
      </p:sp>
      <p:sp>
        <p:nvSpPr>
          <p:cNvPr id="199" name="Google Shape;3142;p143">
            <a:extLst>
              <a:ext uri="{FF2B5EF4-FFF2-40B4-BE49-F238E27FC236}">
                <a16:creationId xmlns:a16="http://schemas.microsoft.com/office/drawing/2014/main" id="{B1D9D25F-E4E7-FF4A-AF84-A715F0977B91}"/>
              </a:ext>
            </a:extLst>
          </p:cNvPr>
          <p:cNvSpPr/>
          <p:nvPr/>
        </p:nvSpPr>
        <p:spPr>
          <a:xfrm>
            <a:off x="8229526" y="3070306"/>
            <a:ext cx="227400" cy="170400"/>
          </a:xfrm>
          <a:prstGeom prst="rect">
            <a:avLst/>
          </a:prstGeom>
          <a:solidFill>
            <a:srgbClr val="FFCD7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  <a:latin typeface="Raleway" panose="020B0503030101060003" pitchFamily="34" charset="77"/>
              <a:ea typeface="Calibri"/>
              <a:cs typeface="Calibri"/>
              <a:sym typeface="Calibri"/>
            </a:endParaRPr>
          </a:p>
        </p:txBody>
      </p:sp>
      <p:sp>
        <p:nvSpPr>
          <p:cNvPr id="200" name="Google Shape;3143;p143">
            <a:extLst>
              <a:ext uri="{FF2B5EF4-FFF2-40B4-BE49-F238E27FC236}">
                <a16:creationId xmlns:a16="http://schemas.microsoft.com/office/drawing/2014/main" id="{9EF11F3D-8815-BC4A-B2FB-74FC8D375302}"/>
              </a:ext>
            </a:extLst>
          </p:cNvPr>
          <p:cNvSpPr/>
          <p:nvPr/>
        </p:nvSpPr>
        <p:spPr>
          <a:xfrm>
            <a:off x="7927828" y="3290704"/>
            <a:ext cx="227400" cy="170400"/>
          </a:xfrm>
          <a:prstGeom prst="rect">
            <a:avLst/>
          </a:prstGeom>
          <a:solidFill>
            <a:srgbClr val="FFCD7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  <a:latin typeface="Raleway" panose="020B0503030101060003" pitchFamily="34" charset="77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3144;p143">
            <a:extLst>
              <a:ext uri="{FF2B5EF4-FFF2-40B4-BE49-F238E27FC236}">
                <a16:creationId xmlns:a16="http://schemas.microsoft.com/office/drawing/2014/main" id="{B2798986-D2E0-804E-87D6-CC325CBB3928}"/>
              </a:ext>
            </a:extLst>
          </p:cNvPr>
          <p:cNvSpPr/>
          <p:nvPr/>
        </p:nvSpPr>
        <p:spPr>
          <a:xfrm>
            <a:off x="7927828" y="3516979"/>
            <a:ext cx="227400" cy="170400"/>
          </a:xfrm>
          <a:prstGeom prst="rect">
            <a:avLst/>
          </a:prstGeom>
          <a:solidFill>
            <a:srgbClr val="FFCD7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  <a:latin typeface="Raleway" panose="020B0503030101060003" pitchFamily="34" charset="77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3145;p143">
            <a:extLst>
              <a:ext uri="{FF2B5EF4-FFF2-40B4-BE49-F238E27FC236}">
                <a16:creationId xmlns:a16="http://schemas.microsoft.com/office/drawing/2014/main" id="{84156D12-458D-3A4B-8DCD-04375821499B}"/>
              </a:ext>
            </a:extLst>
          </p:cNvPr>
          <p:cNvSpPr/>
          <p:nvPr/>
        </p:nvSpPr>
        <p:spPr>
          <a:xfrm>
            <a:off x="8229526" y="3290704"/>
            <a:ext cx="227400" cy="170400"/>
          </a:xfrm>
          <a:prstGeom prst="rect">
            <a:avLst/>
          </a:prstGeom>
          <a:solidFill>
            <a:srgbClr val="FFCD7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  <a:latin typeface="Raleway" panose="020B0503030101060003" pitchFamily="34" charset="77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3146;p143">
            <a:extLst>
              <a:ext uri="{FF2B5EF4-FFF2-40B4-BE49-F238E27FC236}">
                <a16:creationId xmlns:a16="http://schemas.microsoft.com/office/drawing/2014/main" id="{678CBDF8-E81D-D44E-B339-824C7F714828}"/>
              </a:ext>
            </a:extLst>
          </p:cNvPr>
          <p:cNvSpPr/>
          <p:nvPr/>
        </p:nvSpPr>
        <p:spPr>
          <a:xfrm>
            <a:off x="8229526" y="3511102"/>
            <a:ext cx="227400" cy="170400"/>
          </a:xfrm>
          <a:prstGeom prst="rect">
            <a:avLst/>
          </a:prstGeom>
          <a:solidFill>
            <a:srgbClr val="FFCD7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  <a:latin typeface="Raleway" panose="020B0503030101060003" pitchFamily="34" charset="77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3147;p143">
            <a:extLst>
              <a:ext uri="{FF2B5EF4-FFF2-40B4-BE49-F238E27FC236}">
                <a16:creationId xmlns:a16="http://schemas.microsoft.com/office/drawing/2014/main" id="{0FD3419F-20C5-4446-A682-D72BED9638DE}"/>
              </a:ext>
            </a:extLst>
          </p:cNvPr>
          <p:cNvSpPr/>
          <p:nvPr/>
        </p:nvSpPr>
        <p:spPr>
          <a:xfrm>
            <a:off x="7927828" y="3731500"/>
            <a:ext cx="227400" cy="170400"/>
          </a:xfrm>
          <a:prstGeom prst="rect">
            <a:avLst/>
          </a:prstGeom>
          <a:solidFill>
            <a:srgbClr val="FFCD7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  <a:latin typeface="Raleway" panose="020B0503030101060003" pitchFamily="34" charset="77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3148;p143">
            <a:extLst>
              <a:ext uri="{FF2B5EF4-FFF2-40B4-BE49-F238E27FC236}">
                <a16:creationId xmlns:a16="http://schemas.microsoft.com/office/drawing/2014/main" id="{E9584320-2C1C-6248-8B07-48B7BAA83083}"/>
              </a:ext>
            </a:extLst>
          </p:cNvPr>
          <p:cNvSpPr/>
          <p:nvPr/>
        </p:nvSpPr>
        <p:spPr>
          <a:xfrm>
            <a:off x="7927828" y="3957775"/>
            <a:ext cx="227400" cy="170400"/>
          </a:xfrm>
          <a:prstGeom prst="rect">
            <a:avLst/>
          </a:prstGeom>
          <a:solidFill>
            <a:srgbClr val="FFCD7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  <a:latin typeface="Raleway" panose="020B0503030101060003" pitchFamily="34" charset="77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3149;p143">
            <a:extLst>
              <a:ext uri="{FF2B5EF4-FFF2-40B4-BE49-F238E27FC236}">
                <a16:creationId xmlns:a16="http://schemas.microsoft.com/office/drawing/2014/main" id="{051455B0-1AF6-824B-A8F4-629C3205E3C5}"/>
              </a:ext>
            </a:extLst>
          </p:cNvPr>
          <p:cNvSpPr/>
          <p:nvPr/>
        </p:nvSpPr>
        <p:spPr>
          <a:xfrm>
            <a:off x="8229526" y="3731500"/>
            <a:ext cx="227400" cy="170400"/>
          </a:xfrm>
          <a:prstGeom prst="rect">
            <a:avLst/>
          </a:prstGeom>
          <a:solidFill>
            <a:srgbClr val="FFCD7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  <a:latin typeface="Raleway" panose="020B0503030101060003" pitchFamily="34" charset="77"/>
              <a:ea typeface="Calibri"/>
              <a:cs typeface="Calibri"/>
              <a:sym typeface="Calibri"/>
            </a:endParaRPr>
          </a:p>
        </p:txBody>
      </p:sp>
      <p:sp>
        <p:nvSpPr>
          <p:cNvPr id="207" name="Google Shape;3150;p143">
            <a:extLst>
              <a:ext uri="{FF2B5EF4-FFF2-40B4-BE49-F238E27FC236}">
                <a16:creationId xmlns:a16="http://schemas.microsoft.com/office/drawing/2014/main" id="{91686CE6-0270-124D-B3AB-8D35DEA16995}"/>
              </a:ext>
            </a:extLst>
          </p:cNvPr>
          <p:cNvSpPr/>
          <p:nvPr/>
        </p:nvSpPr>
        <p:spPr>
          <a:xfrm>
            <a:off x="8229526" y="3951898"/>
            <a:ext cx="227400" cy="170400"/>
          </a:xfrm>
          <a:prstGeom prst="rect">
            <a:avLst/>
          </a:prstGeom>
          <a:solidFill>
            <a:srgbClr val="FFCD7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  <a:latin typeface="Raleway" panose="020B0503030101060003" pitchFamily="34" charset="77"/>
              <a:ea typeface="Calibri"/>
              <a:cs typeface="Calibri"/>
              <a:sym typeface="Calibri"/>
            </a:endParaRPr>
          </a:p>
        </p:txBody>
      </p:sp>
      <p:sp>
        <p:nvSpPr>
          <p:cNvPr id="208" name="Google Shape;3151;p143">
            <a:extLst>
              <a:ext uri="{FF2B5EF4-FFF2-40B4-BE49-F238E27FC236}">
                <a16:creationId xmlns:a16="http://schemas.microsoft.com/office/drawing/2014/main" id="{4ECCB122-426F-2A45-ABDC-9122D850BD1F}"/>
              </a:ext>
            </a:extLst>
          </p:cNvPr>
          <p:cNvSpPr/>
          <p:nvPr/>
        </p:nvSpPr>
        <p:spPr>
          <a:xfrm>
            <a:off x="7927828" y="4172296"/>
            <a:ext cx="227400" cy="170400"/>
          </a:xfrm>
          <a:prstGeom prst="rect">
            <a:avLst/>
          </a:prstGeom>
          <a:solidFill>
            <a:srgbClr val="FFCD7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  <a:latin typeface="Raleway" panose="020B0503030101060003" pitchFamily="34" charset="77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3152;p143">
            <a:extLst>
              <a:ext uri="{FF2B5EF4-FFF2-40B4-BE49-F238E27FC236}">
                <a16:creationId xmlns:a16="http://schemas.microsoft.com/office/drawing/2014/main" id="{40122E57-CBFF-9D4B-8191-493101D85D0E}"/>
              </a:ext>
            </a:extLst>
          </p:cNvPr>
          <p:cNvSpPr/>
          <p:nvPr/>
        </p:nvSpPr>
        <p:spPr>
          <a:xfrm>
            <a:off x="8229526" y="4172296"/>
            <a:ext cx="227400" cy="170400"/>
          </a:xfrm>
          <a:prstGeom prst="rect">
            <a:avLst/>
          </a:prstGeom>
          <a:solidFill>
            <a:srgbClr val="FFCD7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  <a:latin typeface="Raleway" panose="020B0503030101060003" pitchFamily="34" charset="77"/>
              <a:ea typeface="Calibri"/>
              <a:cs typeface="Calibri"/>
              <a:sym typeface="Calibri"/>
            </a:endParaRPr>
          </a:p>
        </p:txBody>
      </p:sp>
      <p:sp>
        <p:nvSpPr>
          <p:cNvPr id="210" name="Google Shape;3153;p143">
            <a:extLst>
              <a:ext uri="{FF2B5EF4-FFF2-40B4-BE49-F238E27FC236}">
                <a16:creationId xmlns:a16="http://schemas.microsoft.com/office/drawing/2014/main" id="{45AA2FEE-D4CC-5641-B21F-2E7D05040414}"/>
              </a:ext>
            </a:extLst>
          </p:cNvPr>
          <p:cNvSpPr/>
          <p:nvPr/>
        </p:nvSpPr>
        <p:spPr>
          <a:xfrm>
            <a:off x="7927828" y="4398571"/>
            <a:ext cx="227400" cy="170400"/>
          </a:xfrm>
          <a:prstGeom prst="rect">
            <a:avLst/>
          </a:prstGeom>
          <a:solidFill>
            <a:srgbClr val="FFCD7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  <a:latin typeface="Raleway" panose="020B0503030101060003" pitchFamily="34" charset="77"/>
              <a:ea typeface="Calibri"/>
              <a:cs typeface="Calibri"/>
              <a:sym typeface="Calibri"/>
            </a:endParaRPr>
          </a:p>
        </p:txBody>
      </p:sp>
      <p:sp>
        <p:nvSpPr>
          <p:cNvPr id="211" name="Google Shape;3154;p143">
            <a:extLst>
              <a:ext uri="{FF2B5EF4-FFF2-40B4-BE49-F238E27FC236}">
                <a16:creationId xmlns:a16="http://schemas.microsoft.com/office/drawing/2014/main" id="{733CB948-CCFF-0E4C-8305-E4916C61173F}"/>
              </a:ext>
            </a:extLst>
          </p:cNvPr>
          <p:cNvSpPr/>
          <p:nvPr/>
        </p:nvSpPr>
        <p:spPr>
          <a:xfrm>
            <a:off x="8229526" y="4398571"/>
            <a:ext cx="227400" cy="170400"/>
          </a:xfrm>
          <a:prstGeom prst="rect">
            <a:avLst/>
          </a:prstGeom>
          <a:solidFill>
            <a:srgbClr val="FFCD7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  <a:latin typeface="Raleway" panose="020B0503030101060003" pitchFamily="34" charset="77"/>
              <a:ea typeface="Calibri"/>
              <a:cs typeface="Calibri"/>
              <a:sym typeface="Calibri"/>
            </a:endParaRPr>
          </a:p>
        </p:txBody>
      </p:sp>
      <p:sp>
        <p:nvSpPr>
          <p:cNvPr id="212" name="Google Shape;3155;p143">
            <a:extLst>
              <a:ext uri="{FF2B5EF4-FFF2-40B4-BE49-F238E27FC236}">
                <a16:creationId xmlns:a16="http://schemas.microsoft.com/office/drawing/2014/main" id="{AE063168-C824-A442-AE38-238FA12DC5C0}"/>
              </a:ext>
            </a:extLst>
          </p:cNvPr>
          <p:cNvSpPr txBox="1"/>
          <p:nvPr/>
        </p:nvSpPr>
        <p:spPr>
          <a:xfrm>
            <a:off x="5457502" y="1559994"/>
            <a:ext cx="2329200" cy="3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333333"/>
                </a:solidFill>
                <a:latin typeface="Raleway"/>
                <a:ea typeface="Raleway"/>
                <a:cs typeface="Raleway"/>
                <a:sym typeface="Raleway"/>
              </a:rPr>
              <a:t>DSP Block (~6800)</a:t>
            </a:r>
            <a:endParaRPr>
              <a:solidFill>
                <a:srgbClr val="333333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3" name="Google Shape;3156;p143">
            <a:extLst>
              <a:ext uri="{FF2B5EF4-FFF2-40B4-BE49-F238E27FC236}">
                <a16:creationId xmlns:a16="http://schemas.microsoft.com/office/drawing/2014/main" id="{21F6A401-6127-A744-B532-96CC9EA3DCB4}"/>
              </a:ext>
            </a:extLst>
          </p:cNvPr>
          <p:cNvSpPr txBox="1"/>
          <p:nvPr/>
        </p:nvSpPr>
        <p:spPr>
          <a:xfrm>
            <a:off x="5954693" y="4946910"/>
            <a:ext cx="2998200" cy="3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333333"/>
                </a:solidFill>
                <a:latin typeface="Raleway" panose="020B0503030101060003" pitchFamily="34" charset="77"/>
                <a:ea typeface="Calibri"/>
                <a:cs typeface="Calibri"/>
                <a:sym typeface="Calibri"/>
              </a:rPr>
              <a:t>Block RAM (</a:t>
            </a:r>
            <a:r>
              <a:rPr lang="en-GB" dirty="0">
                <a:solidFill>
                  <a:schemeClr val="dk1"/>
                </a:solidFill>
                <a:latin typeface="Raleway" panose="020B0503030101060003" pitchFamily="34" charset="77"/>
                <a:ea typeface="Calibri"/>
                <a:cs typeface="Calibri"/>
                <a:sym typeface="Calibri"/>
              </a:rPr>
              <a:t>~4</a:t>
            </a:r>
            <a:r>
              <a:rPr lang="en-GB" dirty="0">
                <a:solidFill>
                  <a:srgbClr val="333333"/>
                </a:solidFill>
                <a:latin typeface="Raleway" panose="020B0503030101060003" pitchFamily="34" charset="77"/>
                <a:ea typeface="Calibri"/>
                <a:cs typeface="Calibri"/>
                <a:sym typeface="Calibri"/>
              </a:rPr>
              <a:t>0 </a:t>
            </a:r>
            <a:r>
              <a:rPr lang="en-GB" dirty="0" err="1">
                <a:solidFill>
                  <a:srgbClr val="333333"/>
                </a:solidFill>
                <a:latin typeface="Raleway" panose="020B0503030101060003" pitchFamily="34" charset="77"/>
                <a:ea typeface="Calibri"/>
                <a:cs typeface="Calibri"/>
                <a:sym typeface="Calibri"/>
              </a:rPr>
              <a:t>MByte</a:t>
            </a:r>
            <a:r>
              <a:rPr lang="en-GB" dirty="0">
                <a:solidFill>
                  <a:srgbClr val="333333"/>
                </a:solidFill>
                <a:latin typeface="Raleway" panose="020B0503030101060003" pitchFamily="34" charset="77"/>
                <a:ea typeface="Calibri"/>
                <a:cs typeface="Calibri"/>
                <a:sym typeface="Calibri"/>
              </a:rPr>
              <a:t>)</a:t>
            </a:r>
            <a:endParaRPr dirty="0">
              <a:solidFill>
                <a:srgbClr val="333333"/>
              </a:solidFill>
              <a:latin typeface="Raleway" panose="020B0503030101060003" pitchFamily="34" charset="77"/>
              <a:ea typeface="Calibri"/>
              <a:cs typeface="Calibri"/>
              <a:sym typeface="Calibri"/>
            </a:endParaRPr>
          </a:p>
        </p:txBody>
      </p:sp>
      <p:sp>
        <p:nvSpPr>
          <p:cNvPr id="214" name="Google Shape;3157;p143">
            <a:extLst>
              <a:ext uri="{FF2B5EF4-FFF2-40B4-BE49-F238E27FC236}">
                <a16:creationId xmlns:a16="http://schemas.microsoft.com/office/drawing/2014/main" id="{8CD21258-2FB1-A545-8367-B9B295C770C8}"/>
              </a:ext>
            </a:extLst>
          </p:cNvPr>
          <p:cNvSpPr txBox="1"/>
          <p:nvPr/>
        </p:nvSpPr>
        <p:spPr>
          <a:xfrm>
            <a:off x="7767923" y="1559994"/>
            <a:ext cx="1131900" cy="3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333333"/>
                </a:solidFill>
                <a:latin typeface="Raleway"/>
                <a:ea typeface="Raleway"/>
                <a:cs typeface="Raleway"/>
                <a:sym typeface="Raleway"/>
              </a:rPr>
              <a:t>I/O Block</a:t>
            </a:r>
            <a:endParaRPr>
              <a:solidFill>
                <a:srgbClr val="333333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215" name="Google Shape;3158;p143">
            <a:extLst>
              <a:ext uri="{FF2B5EF4-FFF2-40B4-BE49-F238E27FC236}">
                <a16:creationId xmlns:a16="http://schemas.microsoft.com/office/drawing/2014/main" id="{ADC9B8B9-6988-864F-BEC0-E5DA9A6B0F8A}"/>
              </a:ext>
            </a:extLst>
          </p:cNvPr>
          <p:cNvCxnSpPr/>
          <p:nvPr/>
        </p:nvCxnSpPr>
        <p:spPr>
          <a:xfrm>
            <a:off x="6391904" y="1826582"/>
            <a:ext cx="154800" cy="4281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16" name="Google Shape;3159;p143">
            <a:extLst>
              <a:ext uri="{FF2B5EF4-FFF2-40B4-BE49-F238E27FC236}">
                <a16:creationId xmlns:a16="http://schemas.microsoft.com/office/drawing/2014/main" id="{40B5824E-84DD-2F47-91EA-24EEB77B0922}"/>
              </a:ext>
            </a:extLst>
          </p:cNvPr>
          <p:cNvCxnSpPr>
            <a:endCxn id="38" idx="3"/>
          </p:cNvCxnSpPr>
          <p:nvPr/>
        </p:nvCxnSpPr>
        <p:spPr>
          <a:xfrm rot="10800000">
            <a:off x="6392049" y="4150149"/>
            <a:ext cx="622200" cy="7857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17" name="Google Shape;3160;p143">
            <a:extLst>
              <a:ext uri="{FF2B5EF4-FFF2-40B4-BE49-F238E27FC236}">
                <a16:creationId xmlns:a16="http://schemas.microsoft.com/office/drawing/2014/main" id="{C427BCC7-1557-0B4D-AF20-4FD899AD293F}"/>
              </a:ext>
            </a:extLst>
          </p:cNvPr>
          <p:cNvCxnSpPr/>
          <p:nvPr/>
        </p:nvCxnSpPr>
        <p:spPr>
          <a:xfrm rot="5400000">
            <a:off x="5407929" y="3239273"/>
            <a:ext cx="44100" cy="58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18" name="Google Shape;3161;p143">
            <a:extLst>
              <a:ext uri="{FF2B5EF4-FFF2-40B4-BE49-F238E27FC236}">
                <a16:creationId xmlns:a16="http://schemas.microsoft.com/office/drawing/2014/main" id="{124FC79B-BF83-6448-9BAA-CA66C7177709}"/>
              </a:ext>
            </a:extLst>
          </p:cNvPr>
          <p:cNvSpPr txBox="1"/>
          <p:nvPr/>
        </p:nvSpPr>
        <p:spPr>
          <a:xfrm>
            <a:off x="4385653" y="5392047"/>
            <a:ext cx="1773900" cy="3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333333"/>
                </a:solidFill>
                <a:latin typeface="Raleway" panose="020B0503030101060003" pitchFamily="34" charset="77"/>
                <a:ea typeface="Calibri"/>
                <a:cs typeface="Calibri"/>
                <a:sym typeface="Calibri"/>
              </a:rPr>
              <a:t>LUT/FF (~1m)</a:t>
            </a:r>
            <a:endParaRPr dirty="0">
              <a:solidFill>
                <a:srgbClr val="333333"/>
              </a:solidFill>
              <a:latin typeface="Raleway" panose="020B0503030101060003" pitchFamily="34" charset="77"/>
              <a:ea typeface="Calibri"/>
              <a:cs typeface="Calibri"/>
              <a:sym typeface="Calibri"/>
            </a:endParaRPr>
          </a:p>
        </p:txBody>
      </p:sp>
      <p:cxnSp>
        <p:nvCxnSpPr>
          <p:cNvPr id="219" name="Google Shape;3162;p143">
            <a:extLst>
              <a:ext uri="{FF2B5EF4-FFF2-40B4-BE49-F238E27FC236}">
                <a16:creationId xmlns:a16="http://schemas.microsoft.com/office/drawing/2014/main" id="{EE59CBEB-65BA-1844-80EF-68AB3E3E22B5}"/>
              </a:ext>
            </a:extLst>
          </p:cNvPr>
          <p:cNvCxnSpPr>
            <a:cxnSpLocks/>
            <a:endCxn id="36" idx="2"/>
          </p:cNvCxnSpPr>
          <p:nvPr/>
        </p:nvCxnSpPr>
        <p:spPr>
          <a:xfrm flipV="1">
            <a:off x="5640812" y="4568969"/>
            <a:ext cx="49811" cy="817792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20" name="Google Shape;3163;p143">
            <a:extLst>
              <a:ext uri="{FF2B5EF4-FFF2-40B4-BE49-F238E27FC236}">
                <a16:creationId xmlns:a16="http://schemas.microsoft.com/office/drawing/2014/main" id="{410EAA6F-C982-A442-A726-C8362C194DFE}"/>
              </a:ext>
            </a:extLst>
          </p:cNvPr>
          <p:cNvCxnSpPr/>
          <p:nvPr/>
        </p:nvCxnSpPr>
        <p:spPr>
          <a:xfrm rot="5400000">
            <a:off x="7307728" y="3290582"/>
            <a:ext cx="2732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21" name="Google Shape;3164;p143">
            <a:extLst>
              <a:ext uri="{FF2B5EF4-FFF2-40B4-BE49-F238E27FC236}">
                <a16:creationId xmlns:a16="http://schemas.microsoft.com/office/drawing/2014/main" id="{8718328B-1ED0-414D-8BED-214B86AE9FFF}"/>
              </a:ext>
            </a:extLst>
          </p:cNvPr>
          <p:cNvSpPr/>
          <p:nvPr/>
        </p:nvSpPr>
        <p:spPr>
          <a:xfrm>
            <a:off x="8531278" y="1979674"/>
            <a:ext cx="71400" cy="1707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  <a:latin typeface="Raleway" panose="020B0503030101060003" pitchFamily="34" charset="77"/>
              <a:ea typeface="Calibri"/>
              <a:cs typeface="Calibri"/>
              <a:sym typeface="Calibri"/>
            </a:endParaRPr>
          </a:p>
        </p:txBody>
      </p:sp>
      <p:sp>
        <p:nvSpPr>
          <p:cNvPr id="222" name="Google Shape;3165;p143">
            <a:extLst>
              <a:ext uri="{FF2B5EF4-FFF2-40B4-BE49-F238E27FC236}">
                <a16:creationId xmlns:a16="http://schemas.microsoft.com/office/drawing/2014/main" id="{D766084F-72B1-1247-A0C7-A488162227FB}"/>
              </a:ext>
            </a:extLst>
          </p:cNvPr>
          <p:cNvSpPr/>
          <p:nvPr/>
        </p:nvSpPr>
        <p:spPr>
          <a:xfrm>
            <a:off x="8531278" y="2200558"/>
            <a:ext cx="71400" cy="1707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  <a:latin typeface="Raleway" panose="020B0503030101060003" pitchFamily="34" charset="77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3166;p143">
            <a:extLst>
              <a:ext uri="{FF2B5EF4-FFF2-40B4-BE49-F238E27FC236}">
                <a16:creationId xmlns:a16="http://schemas.microsoft.com/office/drawing/2014/main" id="{254D9BBF-429C-5D4F-B70F-9659F4945E40}"/>
              </a:ext>
            </a:extLst>
          </p:cNvPr>
          <p:cNvSpPr/>
          <p:nvPr/>
        </p:nvSpPr>
        <p:spPr>
          <a:xfrm>
            <a:off x="8531278" y="2421442"/>
            <a:ext cx="71400" cy="1707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  <a:latin typeface="Raleway" panose="020B0503030101060003" pitchFamily="34" charset="77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3167;p143">
            <a:extLst>
              <a:ext uri="{FF2B5EF4-FFF2-40B4-BE49-F238E27FC236}">
                <a16:creationId xmlns:a16="http://schemas.microsoft.com/office/drawing/2014/main" id="{5DD4AEA4-EA5B-FC46-85D0-30C87753BF68}"/>
              </a:ext>
            </a:extLst>
          </p:cNvPr>
          <p:cNvSpPr/>
          <p:nvPr/>
        </p:nvSpPr>
        <p:spPr>
          <a:xfrm>
            <a:off x="8531228" y="2642326"/>
            <a:ext cx="71400" cy="1707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  <a:latin typeface="Raleway" panose="020B0503030101060003" pitchFamily="34" charset="77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3168;p143">
            <a:extLst>
              <a:ext uri="{FF2B5EF4-FFF2-40B4-BE49-F238E27FC236}">
                <a16:creationId xmlns:a16="http://schemas.microsoft.com/office/drawing/2014/main" id="{7E01F1F4-A060-C547-8F4B-4FAA695F36F8}"/>
              </a:ext>
            </a:extLst>
          </p:cNvPr>
          <p:cNvSpPr/>
          <p:nvPr/>
        </p:nvSpPr>
        <p:spPr>
          <a:xfrm>
            <a:off x="8531228" y="2863210"/>
            <a:ext cx="71400" cy="1707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  <a:latin typeface="Raleway" panose="020B0503030101060003" pitchFamily="34" charset="77"/>
              <a:ea typeface="Calibri"/>
              <a:cs typeface="Calibri"/>
              <a:sym typeface="Calibri"/>
            </a:endParaRPr>
          </a:p>
        </p:txBody>
      </p:sp>
      <p:sp>
        <p:nvSpPr>
          <p:cNvPr id="226" name="Google Shape;3169;p143">
            <a:extLst>
              <a:ext uri="{FF2B5EF4-FFF2-40B4-BE49-F238E27FC236}">
                <a16:creationId xmlns:a16="http://schemas.microsoft.com/office/drawing/2014/main" id="{99094C14-D874-C845-B41C-A8663CC04180}"/>
              </a:ext>
            </a:extLst>
          </p:cNvPr>
          <p:cNvSpPr/>
          <p:nvPr/>
        </p:nvSpPr>
        <p:spPr>
          <a:xfrm>
            <a:off x="8531228" y="3084094"/>
            <a:ext cx="71400" cy="1707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  <a:latin typeface="Raleway" panose="020B0503030101060003" pitchFamily="34" charset="77"/>
              <a:ea typeface="Calibri"/>
              <a:cs typeface="Calibri"/>
              <a:sym typeface="Calibri"/>
            </a:endParaRPr>
          </a:p>
        </p:txBody>
      </p:sp>
      <p:sp>
        <p:nvSpPr>
          <p:cNvPr id="227" name="Google Shape;3170;p143">
            <a:extLst>
              <a:ext uri="{FF2B5EF4-FFF2-40B4-BE49-F238E27FC236}">
                <a16:creationId xmlns:a16="http://schemas.microsoft.com/office/drawing/2014/main" id="{63C9EB32-9F5E-F241-8316-581325ED5193}"/>
              </a:ext>
            </a:extLst>
          </p:cNvPr>
          <p:cNvSpPr/>
          <p:nvPr/>
        </p:nvSpPr>
        <p:spPr>
          <a:xfrm>
            <a:off x="8531228" y="3304978"/>
            <a:ext cx="71400" cy="1707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  <a:latin typeface="Raleway" panose="020B0503030101060003" pitchFamily="34" charset="77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3171;p143">
            <a:extLst>
              <a:ext uri="{FF2B5EF4-FFF2-40B4-BE49-F238E27FC236}">
                <a16:creationId xmlns:a16="http://schemas.microsoft.com/office/drawing/2014/main" id="{4F4181C9-463E-7E47-8842-DA28158040E1}"/>
              </a:ext>
            </a:extLst>
          </p:cNvPr>
          <p:cNvSpPr/>
          <p:nvPr/>
        </p:nvSpPr>
        <p:spPr>
          <a:xfrm>
            <a:off x="8531228" y="3525862"/>
            <a:ext cx="71400" cy="1707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  <a:latin typeface="Raleway" panose="020B0503030101060003" pitchFamily="34" charset="77"/>
              <a:ea typeface="Calibri"/>
              <a:cs typeface="Calibri"/>
              <a:sym typeface="Calibri"/>
            </a:endParaRPr>
          </a:p>
        </p:txBody>
      </p:sp>
      <p:sp>
        <p:nvSpPr>
          <p:cNvPr id="229" name="Google Shape;3172;p143">
            <a:extLst>
              <a:ext uri="{FF2B5EF4-FFF2-40B4-BE49-F238E27FC236}">
                <a16:creationId xmlns:a16="http://schemas.microsoft.com/office/drawing/2014/main" id="{A5059FBC-6C3C-2949-AFF1-86A78000936C}"/>
              </a:ext>
            </a:extLst>
          </p:cNvPr>
          <p:cNvSpPr/>
          <p:nvPr/>
        </p:nvSpPr>
        <p:spPr>
          <a:xfrm>
            <a:off x="8531228" y="3746745"/>
            <a:ext cx="71400" cy="1707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  <a:latin typeface="Raleway" panose="020B0503030101060003" pitchFamily="34" charset="77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3173;p143">
            <a:extLst>
              <a:ext uri="{FF2B5EF4-FFF2-40B4-BE49-F238E27FC236}">
                <a16:creationId xmlns:a16="http://schemas.microsoft.com/office/drawing/2014/main" id="{092AA444-D4C6-C840-A2B8-B5BC712AA693}"/>
              </a:ext>
            </a:extLst>
          </p:cNvPr>
          <p:cNvSpPr/>
          <p:nvPr/>
        </p:nvSpPr>
        <p:spPr>
          <a:xfrm>
            <a:off x="8531228" y="3967629"/>
            <a:ext cx="71400" cy="1707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  <a:latin typeface="Raleway" panose="020B0503030101060003" pitchFamily="34" charset="77"/>
              <a:ea typeface="Calibri"/>
              <a:cs typeface="Calibri"/>
              <a:sym typeface="Calibri"/>
            </a:endParaRPr>
          </a:p>
        </p:txBody>
      </p:sp>
      <p:sp>
        <p:nvSpPr>
          <p:cNvPr id="231" name="Google Shape;3174;p143">
            <a:extLst>
              <a:ext uri="{FF2B5EF4-FFF2-40B4-BE49-F238E27FC236}">
                <a16:creationId xmlns:a16="http://schemas.microsoft.com/office/drawing/2014/main" id="{5FCCF3BB-E1BC-B746-A54A-D5A16D272989}"/>
              </a:ext>
            </a:extLst>
          </p:cNvPr>
          <p:cNvSpPr/>
          <p:nvPr/>
        </p:nvSpPr>
        <p:spPr>
          <a:xfrm>
            <a:off x="8531228" y="4188513"/>
            <a:ext cx="71400" cy="1707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  <a:latin typeface="Raleway" panose="020B0503030101060003" pitchFamily="34" charset="77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3175;p143">
            <a:extLst>
              <a:ext uri="{FF2B5EF4-FFF2-40B4-BE49-F238E27FC236}">
                <a16:creationId xmlns:a16="http://schemas.microsoft.com/office/drawing/2014/main" id="{2B971F8B-D094-7945-853E-92350124BE1A}"/>
              </a:ext>
            </a:extLst>
          </p:cNvPr>
          <p:cNvSpPr/>
          <p:nvPr/>
        </p:nvSpPr>
        <p:spPr>
          <a:xfrm>
            <a:off x="8531228" y="4409397"/>
            <a:ext cx="71400" cy="1707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  <a:latin typeface="Raleway" panose="020B0503030101060003" pitchFamily="34" charset="77"/>
              <a:ea typeface="Calibri"/>
              <a:cs typeface="Calibri"/>
              <a:sym typeface="Calibri"/>
            </a:endParaRPr>
          </a:p>
        </p:txBody>
      </p:sp>
      <p:cxnSp>
        <p:nvCxnSpPr>
          <p:cNvPr id="233" name="Google Shape;3176;p143">
            <a:extLst>
              <a:ext uri="{FF2B5EF4-FFF2-40B4-BE49-F238E27FC236}">
                <a16:creationId xmlns:a16="http://schemas.microsoft.com/office/drawing/2014/main" id="{0AB59FED-B115-EB4D-BA49-73D148C45704}"/>
              </a:ext>
            </a:extLst>
          </p:cNvPr>
          <p:cNvCxnSpPr>
            <a:endCxn id="221" idx="3"/>
          </p:cNvCxnSpPr>
          <p:nvPr/>
        </p:nvCxnSpPr>
        <p:spPr>
          <a:xfrm>
            <a:off x="8339278" y="1826524"/>
            <a:ext cx="263400" cy="2385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199587495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8"/>
          <p:cNvSpPr/>
          <p:nvPr/>
        </p:nvSpPr>
        <p:spPr>
          <a:xfrm>
            <a:off x="789884" y="515754"/>
            <a:ext cx="8203195" cy="5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500" b="1" dirty="0">
                <a:solidFill>
                  <a:srgbClr val="595959"/>
                </a:solidFill>
                <a:latin typeface="Raleway"/>
                <a:ea typeface="Raleway"/>
                <a:cs typeface="Raleway"/>
                <a:sym typeface="Raleway"/>
              </a:rPr>
              <a:t>Compilation: </a:t>
            </a:r>
            <a:r>
              <a:rPr lang="en-GB" sz="3500" dirty="0">
                <a:solidFill>
                  <a:srgbClr val="595959"/>
                </a:solidFill>
                <a:latin typeface="Raleway"/>
                <a:ea typeface="Raleway"/>
                <a:cs typeface="Raleway"/>
                <a:sym typeface="Raleway"/>
              </a:rPr>
              <a:t>Resource Usage Report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latin typeface="Raleway" panose="020B0503030101060003" pitchFamily="34" charset="77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solidFill>
                <a:srgbClr val="7F7F7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40" name="Google Shape;140;p28"/>
          <p:cNvSpPr txBox="1"/>
          <p:nvPr/>
        </p:nvSpPr>
        <p:spPr>
          <a:xfrm>
            <a:off x="8475260" y="6356354"/>
            <a:ext cx="409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rgbClr val="888888"/>
                </a:solidFill>
                <a:latin typeface="Raleway" panose="020B0503030101060003" pitchFamily="34" charset="77"/>
                <a:ea typeface="Calibri"/>
                <a:cs typeface="Calibri"/>
                <a:sym typeface="Calibri"/>
              </a:rPr>
              <a:t>99</a:t>
            </a:fld>
            <a:endParaRPr sz="1200" dirty="0">
              <a:solidFill>
                <a:srgbClr val="888888"/>
              </a:solidFill>
              <a:latin typeface="Raleway" panose="020B0503030101060003" pitchFamily="34" charset="77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39;p28">
            <a:extLst>
              <a:ext uri="{FF2B5EF4-FFF2-40B4-BE49-F238E27FC236}">
                <a16:creationId xmlns:a16="http://schemas.microsoft.com/office/drawing/2014/main" id="{07637532-9200-E742-B9DA-913AAF1A3A2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51792" y="1324000"/>
            <a:ext cx="2588305" cy="46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noAutofit/>
          </a:bodyPr>
          <a:lstStyle/>
          <a:p>
            <a:pPr marL="285750" indent="-285750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SzPts val="2220"/>
            </a:pPr>
            <a:r>
              <a:rPr lang="en-GB" sz="2400" dirty="0">
                <a:solidFill>
                  <a:schemeClr val="tx1"/>
                </a:solidFill>
                <a:latin typeface="Raleway"/>
                <a:sym typeface="Raleway"/>
              </a:rPr>
              <a:t>Allows you to see which lines of code are using which resources </a:t>
            </a:r>
            <a:br>
              <a:rPr lang="en-GB" sz="2400" dirty="0">
                <a:solidFill>
                  <a:schemeClr val="tx1"/>
                </a:solidFill>
                <a:latin typeface="Raleway"/>
                <a:sym typeface="Raleway"/>
              </a:rPr>
            </a:br>
            <a:r>
              <a:rPr lang="en-GB" sz="2400" dirty="0">
                <a:solidFill>
                  <a:schemeClr val="tx1"/>
                </a:solidFill>
                <a:latin typeface="Raleway"/>
                <a:sym typeface="Raleway"/>
              </a:rPr>
              <a:t>and decide what to optimize</a:t>
            </a:r>
          </a:p>
          <a:p>
            <a:pPr marL="742950" lvl="1" indent="-285750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SzPts val="2220"/>
            </a:pPr>
            <a:r>
              <a:rPr lang="en-GB" sz="2000" dirty="0">
                <a:solidFill>
                  <a:schemeClr val="tx1"/>
                </a:solidFill>
                <a:latin typeface="Raleway"/>
                <a:sym typeface="Raleway"/>
              </a:rPr>
              <a:t>Separate reports for each kernel and for the manager</a:t>
            </a:r>
          </a:p>
        </p:txBody>
      </p:sp>
      <p:sp>
        <p:nvSpPr>
          <p:cNvPr id="234" name="Google Shape;3191;p144">
            <a:extLst>
              <a:ext uri="{FF2B5EF4-FFF2-40B4-BE49-F238E27FC236}">
                <a16:creationId xmlns:a16="http://schemas.microsoft.com/office/drawing/2014/main" id="{53BAAF75-724D-724C-B874-DBF965716323}"/>
              </a:ext>
            </a:extLst>
          </p:cNvPr>
          <p:cNvSpPr/>
          <p:nvPr/>
        </p:nvSpPr>
        <p:spPr>
          <a:xfrm>
            <a:off x="2995561" y="1840287"/>
            <a:ext cx="6144000" cy="32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dirty="0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    LUTs     FFs   BRAMs    DSPs : </a:t>
            </a:r>
            <a:r>
              <a:rPr lang="en-GB" sz="900" dirty="0" err="1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MyKernel.java</a:t>
            </a:r>
            <a:endParaRPr sz="900" dirty="0">
              <a:latin typeface="Raleway" panose="020B0503030101060003" pitchFamily="34" charset="7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dirty="0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     727     871     1.0       2 : resources used by this file</a:t>
            </a:r>
            <a:endParaRPr sz="900" dirty="0">
              <a:latin typeface="Raleway" panose="020B0503030101060003" pitchFamily="34" charset="7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dirty="0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   0.24%   0.15%   0.09%   0.10% : % of available</a:t>
            </a:r>
            <a:endParaRPr sz="900" dirty="0">
              <a:latin typeface="Raleway" panose="020B0503030101060003" pitchFamily="34" charset="7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dirty="0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  71.41%  61.82% 100.00% 100.00% : % of total used</a:t>
            </a:r>
            <a:endParaRPr sz="900" dirty="0">
              <a:latin typeface="Raleway" panose="020B0503030101060003" pitchFamily="34" charset="7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dirty="0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  94.29%  97.21% 100.00% 100.00% : % of user resources</a:t>
            </a:r>
            <a:endParaRPr sz="900" dirty="0">
              <a:latin typeface="Raleway" panose="020B0503030101060003" pitchFamily="34" charset="7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dirty="0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                                 :</a:t>
            </a:r>
            <a:endParaRPr sz="900" dirty="0">
              <a:latin typeface="Raleway" panose="020B0503030101060003" pitchFamily="34" charset="7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dirty="0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                                 : public class </a:t>
            </a:r>
            <a:r>
              <a:rPr lang="en-GB" sz="900" dirty="0" err="1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MyKernel</a:t>
            </a:r>
            <a:r>
              <a:rPr lang="en-GB" sz="900" dirty="0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 extends Kernel {</a:t>
            </a:r>
            <a:endParaRPr sz="900" dirty="0">
              <a:latin typeface="Raleway" panose="020B0503030101060003" pitchFamily="34" charset="7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dirty="0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                                 :   public </a:t>
            </a:r>
            <a:r>
              <a:rPr lang="en-GB" sz="900" dirty="0" err="1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MyKernel</a:t>
            </a:r>
            <a:r>
              <a:rPr lang="en-GB" sz="900" dirty="0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 (</a:t>
            </a:r>
            <a:r>
              <a:rPr lang="en-GB" sz="900" dirty="0" err="1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KernelParameters</a:t>
            </a:r>
            <a:r>
              <a:rPr lang="en-GB" sz="900" dirty="0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 parameters) {</a:t>
            </a:r>
            <a:endParaRPr sz="900" dirty="0">
              <a:latin typeface="Raleway" panose="020B0503030101060003" pitchFamily="34" charset="7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dirty="0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                                 :    super(parameters);</a:t>
            </a:r>
            <a:endParaRPr sz="900" dirty="0">
              <a:latin typeface="Raleway" panose="020B0503030101060003" pitchFamily="34" charset="7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dirty="0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       1      31     0.0       0 :    </a:t>
            </a:r>
            <a:r>
              <a:rPr lang="en-GB" sz="900" dirty="0" err="1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DFEVar</a:t>
            </a:r>
            <a:r>
              <a:rPr lang="en-GB" sz="900" dirty="0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 p = </a:t>
            </a:r>
            <a:r>
              <a:rPr lang="en-GB" sz="900" dirty="0" err="1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io.input</a:t>
            </a:r>
            <a:r>
              <a:rPr lang="en-GB" sz="900" dirty="0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("p", </a:t>
            </a:r>
            <a:r>
              <a:rPr lang="en-GB" sz="900" dirty="0" err="1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dfeFloat</a:t>
            </a:r>
            <a:r>
              <a:rPr lang="en-GB" sz="900" dirty="0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(8,24));</a:t>
            </a:r>
            <a:endParaRPr sz="900" dirty="0">
              <a:latin typeface="Raleway" panose="020B0503030101060003" pitchFamily="34" charset="7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dirty="0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       2       9     0.0       0 :    </a:t>
            </a:r>
            <a:r>
              <a:rPr lang="en-GB" sz="900" dirty="0" err="1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DFEVar</a:t>
            </a:r>
            <a:r>
              <a:rPr lang="en-GB" sz="900" dirty="0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 q = </a:t>
            </a:r>
            <a:r>
              <a:rPr lang="en-GB" sz="900" dirty="0" err="1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io.input</a:t>
            </a:r>
            <a:r>
              <a:rPr lang="en-GB" sz="900" dirty="0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("q", </a:t>
            </a:r>
            <a:r>
              <a:rPr lang="en-GB" sz="900" dirty="0" err="1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dfeUInt</a:t>
            </a:r>
            <a:r>
              <a:rPr lang="en-GB" sz="900" dirty="0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(8));</a:t>
            </a:r>
            <a:endParaRPr sz="900" dirty="0">
              <a:latin typeface="Raleway" panose="020B0503030101060003" pitchFamily="34" charset="7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dirty="0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                                 :    </a:t>
            </a:r>
            <a:r>
              <a:rPr lang="en-GB" sz="900" dirty="0" err="1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DFEVar</a:t>
            </a:r>
            <a:r>
              <a:rPr lang="en-GB" sz="900" dirty="0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 offset=</a:t>
            </a:r>
            <a:r>
              <a:rPr lang="en-GB" sz="900" dirty="0" err="1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io.scalarInput</a:t>
            </a:r>
            <a:r>
              <a:rPr lang="en-GB" sz="900" dirty="0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("</a:t>
            </a:r>
            <a:r>
              <a:rPr lang="en-GB" sz="900" dirty="0" err="1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ost</a:t>
            </a:r>
            <a:r>
              <a:rPr lang="en-GB" sz="900" dirty="0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", </a:t>
            </a:r>
            <a:r>
              <a:rPr lang="en-GB" sz="900" dirty="0" err="1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dfeUInt</a:t>
            </a:r>
            <a:r>
              <a:rPr lang="en-GB" sz="900" dirty="0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(8));</a:t>
            </a:r>
            <a:endParaRPr sz="900" dirty="0">
              <a:latin typeface="Raleway" panose="020B0503030101060003" pitchFamily="34" charset="7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dirty="0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       8       8     0.0       0 :    </a:t>
            </a:r>
            <a:r>
              <a:rPr lang="en-GB" sz="900" dirty="0" err="1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DFEVar</a:t>
            </a:r>
            <a:r>
              <a:rPr lang="en-GB" sz="900" dirty="0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 </a:t>
            </a:r>
            <a:r>
              <a:rPr lang="en-GB" sz="900" dirty="0" err="1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addr</a:t>
            </a:r>
            <a:r>
              <a:rPr lang="en-GB" sz="900" dirty="0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 = offset + q;</a:t>
            </a:r>
            <a:endParaRPr sz="900" dirty="0">
              <a:latin typeface="Raleway" panose="020B0503030101060003" pitchFamily="34" charset="7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dirty="0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      18      40     1.0       0 :    </a:t>
            </a:r>
            <a:r>
              <a:rPr lang="en-GB" sz="900" dirty="0" err="1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DFEVar</a:t>
            </a:r>
            <a:r>
              <a:rPr lang="en-GB" sz="900" dirty="0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 v = </a:t>
            </a:r>
            <a:r>
              <a:rPr lang="en-GB" sz="900" dirty="0" err="1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mem.romMapped</a:t>
            </a:r>
            <a:r>
              <a:rPr lang="en-GB" sz="900" dirty="0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("table", </a:t>
            </a:r>
            <a:r>
              <a:rPr lang="en-GB" sz="900" dirty="0" err="1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addr</a:t>
            </a:r>
            <a:r>
              <a:rPr lang="en-GB" sz="900" dirty="0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, </a:t>
            </a:r>
            <a:endParaRPr sz="900" dirty="0">
              <a:latin typeface="Raleway" panose="020B0503030101060003" pitchFamily="34" charset="7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dirty="0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                                 :                              </a:t>
            </a:r>
            <a:r>
              <a:rPr lang="en-GB" sz="900" dirty="0" err="1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dfeFloat</a:t>
            </a:r>
            <a:r>
              <a:rPr lang="en-GB" sz="900" dirty="0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(8,24), 256);</a:t>
            </a:r>
            <a:endParaRPr sz="900" dirty="0">
              <a:latin typeface="Raleway" panose="020B0503030101060003" pitchFamily="34" charset="7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dirty="0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     139     145     0.0       2 :    p = p * p;</a:t>
            </a:r>
            <a:endParaRPr sz="900" dirty="0">
              <a:latin typeface="Raleway" panose="020B0503030101060003" pitchFamily="34" charset="7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dirty="0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     401     541     0.0       0 :    p = p + v;</a:t>
            </a:r>
            <a:endParaRPr sz="900" dirty="0">
              <a:latin typeface="Raleway" panose="020B0503030101060003" pitchFamily="34" charset="7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dirty="0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                                 :    </a:t>
            </a:r>
            <a:r>
              <a:rPr lang="en-GB" sz="900" dirty="0" err="1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io.output</a:t>
            </a:r>
            <a:r>
              <a:rPr lang="en-GB" sz="900" dirty="0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("r", p, </a:t>
            </a:r>
            <a:r>
              <a:rPr lang="en-GB" sz="900" dirty="0" err="1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dfeFloat</a:t>
            </a:r>
            <a:r>
              <a:rPr lang="en-GB" sz="900" dirty="0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(8,24));</a:t>
            </a:r>
            <a:endParaRPr sz="900" dirty="0">
              <a:latin typeface="Raleway" panose="020B0503030101060003" pitchFamily="34" charset="7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dirty="0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                                 :   }</a:t>
            </a:r>
            <a:endParaRPr sz="900" dirty="0">
              <a:latin typeface="Raleway" panose="020B0503030101060003" pitchFamily="34" charset="7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dirty="0">
                <a:solidFill>
                  <a:srgbClr val="333333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                                 : }</a:t>
            </a:r>
            <a:endParaRPr sz="900" dirty="0">
              <a:solidFill>
                <a:srgbClr val="333333"/>
              </a:solidFill>
              <a:latin typeface="Courier" pitchFamily="2" charset="0"/>
              <a:ea typeface="Courier New"/>
              <a:cs typeface="Courier New"/>
              <a:sym typeface="Courier New"/>
            </a:endParaRPr>
          </a:p>
        </p:txBody>
      </p:sp>
      <p:sp>
        <p:nvSpPr>
          <p:cNvPr id="235" name="Google Shape;3192;p144">
            <a:extLst>
              <a:ext uri="{FF2B5EF4-FFF2-40B4-BE49-F238E27FC236}">
                <a16:creationId xmlns:a16="http://schemas.microsoft.com/office/drawing/2014/main" id="{EB435559-0731-6348-81E3-7BCE09F87E70}"/>
              </a:ext>
            </a:extLst>
          </p:cNvPr>
          <p:cNvSpPr txBox="1"/>
          <p:nvPr/>
        </p:nvSpPr>
        <p:spPr>
          <a:xfrm>
            <a:off x="3757550" y="4585956"/>
            <a:ext cx="1554600" cy="6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i="1" dirty="0" err="1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dfeFloat</a:t>
            </a:r>
            <a:r>
              <a:rPr lang="en-GB" sz="1200" b="1" i="1" dirty="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 is</a:t>
            </a:r>
            <a:endParaRPr sz="1200" b="1" i="1" dirty="0">
              <a:solidFill>
                <a:srgbClr val="434343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i="1" dirty="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expensive</a:t>
            </a:r>
            <a:endParaRPr sz="1200" b="1" i="1" dirty="0">
              <a:solidFill>
                <a:srgbClr val="434343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236" name="Google Shape;3193;p144">
            <a:extLst>
              <a:ext uri="{FF2B5EF4-FFF2-40B4-BE49-F238E27FC236}">
                <a16:creationId xmlns:a16="http://schemas.microsoft.com/office/drawing/2014/main" id="{5C004906-FE6C-D343-A63D-9D9F2441D08F}"/>
              </a:ext>
            </a:extLst>
          </p:cNvPr>
          <p:cNvCxnSpPr>
            <a:cxnSpLocks/>
          </p:cNvCxnSpPr>
          <p:nvPr/>
        </p:nvCxnSpPr>
        <p:spPr>
          <a:xfrm flipH="1" flipV="1">
            <a:off x="3648722" y="4232780"/>
            <a:ext cx="230821" cy="441313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3765160025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Custom 4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äsentation1" id="{97E2B8D7-2D69-1D44-BF13-1F6BE75B713B}" vid="{5D8CE892-4929-934B-9112-051811AC60B4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Custom Design</Template>
  <TotalTime>0</TotalTime>
  <Words>5816</Words>
  <Application>Microsoft Macintosh PowerPoint</Application>
  <PresentationFormat>Bildschirmpräsentation (4:3)</PresentationFormat>
  <Paragraphs>1386</Paragraphs>
  <Slides>103</Slides>
  <Notes>99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103</vt:i4>
      </vt:variant>
    </vt:vector>
  </HeadingPairs>
  <TitlesOfParts>
    <vt:vector size="109" baseType="lpstr">
      <vt:lpstr>Helvetica Neue Light</vt:lpstr>
      <vt:lpstr>Courier</vt:lpstr>
      <vt:lpstr>Calibri</vt:lpstr>
      <vt:lpstr>Arial</vt:lpstr>
      <vt:lpstr>Raleway</vt:lpstr>
      <vt:lpstr>Custom Design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Voss, Nils</dc:creator>
  <cp:lastModifiedBy>Voss, Nils</cp:lastModifiedBy>
  <cp:revision>91</cp:revision>
  <dcterms:created xsi:type="dcterms:W3CDTF">2019-06-13T12:47:10Z</dcterms:created>
  <dcterms:modified xsi:type="dcterms:W3CDTF">2019-07-09T16:01:00Z</dcterms:modified>
</cp:coreProperties>
</file>